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2"/>
  </p:notesMasterIdLst>
  <p:sldIdLst>
    <p:sldId id="256" r:id="rId5"/>
    <p:sldId id="257" r:id="rId6"/>
    <p:sldId id="258" r:id="rId7"/>
    <p:sldId id="292" r:id="rId8"/>
    <p:sldId id="259" r:id="rId9"/>
    <p:sldId id="260" r:id="rId10"/>
    <p:sldId id="261" r:id="rId11"/>
    <p:sldId id="262" r:id="rId12"/>
    <p:sldId id="263" r:id="rId13"/>
    <p:sldId id="264" r:id="rId14"/>
    <p:sldId id="265" r:id="rId15"/>
    <p:sldId id="266" r:id="rId16"/>
    <p:sldId id="267" r:id="rId17"/>
    <p:sldId id="268" r:id="rId18"/>
    <p:sldId id="291" r:id="rId19"/>
    <p:sldId id="270" r:id="rId20"/>
    <p:sldId id="269" r:id="rId21"/>
    <p:sldId id="29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type="screen4x3"/>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132" d="100"/>
          <a:sy n="132" d="100"/>
        </p:scale>
        <p:origin x="101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216000" y="812520"/>
            <a:ext cx="7127280" cy="4008960"/>
          </a:xfrm>
          <a:prstGeom prst="rect">
            <a:avLst/>
          </a:prstGeom>
        </p:spPr>
        <p:txBody>
          <a:bodyPr lIns="0" tIns="0" rIns="0" bIns="0" anchor="ctr">
            <a:noAutofit/>
          </a:bodyPr>
          <a:lstStyle/>
          <a:p>
            <a:pPr>
              <a:defRPr/>
            </a:pPr>
            <a:r>
              <a:rPr lang="de-DE" sz="1800" b="0" strike="noStrike" spc="-1">
                <a:solidFill>
                  <a:srgbClr val="000000"/>
                </a:solidFill>
                <a:latin typeface="Arial"/>
              </a:rPr>
              <a:t>Click to move the slide</a:t>
            </a:r>
            <a:endParaRPr/>
          </a:p>
        </p:txBody>
      </p:sp>
      <p:sp>
        <p:nvSpPr>
          <p:cNvPr id="5" name="PlaceHolder 2"/>
          <p:cNvSpPr>
            <a:spLocks noGrp="1"/>
          </p:cNvSpPr>
          <p:nvPr>
            <p:ph type="body"/>
          </p:nvPr>
        </p:nvSpPr>
        <p:spPr bwMode="auto">
          <a:xfrm>
            <a:off x="756000" y="5078520"/>
            <a:ext cx="6047640" cy="4811039"/>
          </a:xfrm>
          <a:prstGeom prst="rect">
            <a:avLst/>
          </a:prstGeom>
        </p:spPr>
        <p:txBody>
          <a:bodyPr lIns="0" tIns="0" rIns="0" bIns="0">
            <a:noAutofit/>
          </a:bodyPr>
          <a:lstStyle/>
          <a:p>
            <a:pPr>
              <a:defRPr/>
            </a:pPr>
            <a:r>
              <a:rPr lang="de-DE" sz="2000" b="0" strike="noStrike" spc="-1">
                <a:latin typeface="Arial"/>
              </a:rPr>
              <a:t>Click to edit the notes format</a:t>
            </a:r>
            <a:endParaRPr/>
          </a:p>
        </p:txBody>
      </p:sp>
      <p:sp>
        <p:nvSpPr>
          <p:cNvPr id="6" name="PlaceHolder 3"/>
          <p:cNvSpPr>
            <a:spLocks noGrp="1"/>
          </p:cNvSpPr>
          <p:nvPr>
            <p:ph type="hdr"/>
          </p:nvPr>
        </p:nvSpPr>
        <p:spPr bwMode="auto">
          <a:xfrm>
            <a:off x="0" y="0"/>
            <a:ext cx="3280680" cy="534240"/>
          </a:xfrm>
          <a:prstGeom prst="rect">
            <a:avLst/>
          </a:prstGeom>
        </p:spPr>
        <p:txBody>
          <a:bodyPr lIns="0" tIns="0" rIns="0" bIns="0">
            <a:noAutofit/>
          </a:bodyPr>
          <a:lstStyle/>
          <a:p>
            <a:pPr>
              <a:defRPr/>
            </a:pPr>
            <a:r>
              <a:rPr lang="de-DE" sz="1400" b="0" strike="noStrike" spc="-1">
                <a:latin typeface="Times New Roman"/>
              </a:rPr>
              <a:t>&lt;header&gt;</a:t>
            </a:r>
            <a:endParaRPr/>
          </a:p>
        </p:txBody>
      </p:sp>
      <p:sp>
        <p:nvSpPr>
          <p:cNvPr id="7" name="PlaceHolder 4"/>
          <p:cNvSpPr>
            <a:spLocks noGrp="1"/>
          </p:cNvSpPr>
          <p:nvPr>
            <p:ph type="dt"/>
          </p:nvPr>
        </p:nvSpPr>
        <p:spPr bwMode="auto">
          <a:xfrm>
            <a:off x="4278960" y="0"/>
            <a:ext cx="3280680" cy="534240"/>
          </a:xfrm>
          <a:prstGeom prst="rect">
            <a:avLst/>
          </a:prstGeom>
        </p:spPr>
        <p:txBody>
          <a:bodyPr lIns="0" tIns="0" rIns="0" bIns="0">
            <a:noAutofit/>
          </a:bodyPr>
          <a:lstStyle/>
          <a:p>
            <a:pPr algn="r">
              <a:defRPr/>
            </a:pPr>
            <a:r>
              <a:rPr lang="de-DE" sz="1400" b="0" strike="noStrike" spc="-1">
                <a:latin typeface="Times New Roman"/>
              </a:rPr>
              <a:t>&lt;date/time&gt;</a:t>
            </a:r>
            <a:endParaRPr/>
          </a:p>
        </p:txBody>
      </p:sp>
      <p:sp>
        <p:nvSpPr>
          <p:cNvPr id="8" name="PlaceHolder 5"/>
          <p:cNvSpPr>
            <a:spLocks noGrp="1"/>
          </p:cNvSpPr>
          <p:nvPr>
            <p:ph type="ftr"/>
          </p:nvPr>
        </p:nvSpPr>
        <p:spPr bwMode="auto">
          <a:xfrm>
            <a:off x="0" y="10157400"/>
            <a:ext cx="3280680" cy="534240"/>
          </a:xfrm>
          <a:prstGeom prst="rect">
            <a:avLst/>
          </a:prstGeom>
        </p:spPr>
        <p:txBody>
          <a:bodyPr lIns="0" tIns="0" rIns="0" bIns="0" anchor="b">
            <a:noAutofit/>
          </a:bodyPr>
          <a:lstStyle/>
          <a:p>
            <a:pPr>
              <a:defRPr/>
            </a:pPr>
            <a:r>
              <a:rPr lang="de-DE" sz="1400" b="0" strike="noStrike" spc="-1">
                <a:latin typeface="Times New Roman"/>
              </a:rPr>
              <a:t>&lt;footer&gt;</a:t>
            </a:r>
            <a:endParaRPr/>
          </a:p>
        </p:txBody>
      </p:sp>
      <p:sp>
        <p:nvSpPr>
          <p:cNvPr id="9" name="PlaceHolder 6"/>
          <p:cNvSpPr>
            <a:spLocks noGrp="1"/>
          </p:cNvSpPr>
          <p:nvPr>
            <p:ph type="sldNum"/>
          </p:nvPr>
        </p:nvSpPr>
        <p:spPr bwMode="auto">
          <a:xfrm>
            <a:off x="4278960" y="10157400"/>
            <a:ext cx="3280680" cy="534240"/>
          </a:xfrm>
          <a:prstGeom prst="rect">
            <a:avLst/>
          </a:prstGeom>
        </p:spPr>
        <p:txBody>
          <a:bodyPr lIns="0" tIns="0" rIns="0" bIns="0" anchor="b">
            <a:noAutofit/>
          </a:bodyPr>
          <a:lstStyle/>
          <a:p>
            <a:pPr algn="r">
              <a:defRPr/>
            </a:pPr>
            <a:fld id="{18DBB510-11F7-441E-A976-BE0A083E4B06}"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p:cNvSpPr>
          <p:nvPr>
            <p:ph type="body"/>
          </p:nvPr>
        </p:nvSpPr>
        <p:spPr bwMode="auto">
          <a:xfrm>
            <a:off x="663840" y="4643640"/>
            <a:ext cx="5313240" cy="4398480"/>
          </a:xfrm>
          <a:prstGeom prst="rect">
            <a:avLst/>
          </a:prstGeom>
        </p:spPr>
        <p:txBody>
          <a:bodyPr lIns="93960" tIns="46800" rIns="93960" bIns="46800">
            <a:noAutofit/>
          </a:bodyPr>
          <a:lstStyle/>
          <a:p>
            <a:pPr marL="216000" indent="-215280">
              <a:lnSpc>
                <a:spcPct val="100000"/>
              </a:lnSpc>
              <a:defRPr/>
            </a:pPr>
            <a:r>
              <a:rPr lang="en-GB" sz="1200" b="0" strike="noStrike" spc="-1">
                <a:solidFill>
                  <a:srgbClr val="000000"/>
                </a:solidFill>
                <a:latin typeface="Arial"/>
                <a:ea typeface="+mn-ea"/>
              </a:rPr>
              <a:t>Security-Features, die Windows 7 nicht hat:</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(Tiefe) Integration des Windows Defenders (ab Windows 8/10)</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LSA Protection (ab Windows 8)</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Restricted Admin Mode fur RDP (Windows 8)</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Device Guard (Windows 10)</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Credential Guard (Windows 10)</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Windows Passport (Windows 10)</a:t>
            </a:r>
            <a:endParaRPr lang="de-DE"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p:cNvSpPr>
          <p:nvPr>
            <p:ph type="body"/>
          </p:nvPr>
        </p:nvSpPr>
        <p:spPr bwMode="auto">
          <a:xfrm>
            <a:off x="663840" y="4643640"/>
            <a:ext cx="5313240" cy="4398480"/>
          </a:xfrm>
          <a:prstGeom prst="rect">
            <a:avLst/>
          </a:prstGeom>
        </p:spPr>
        <p:txBody>
          <a:bodyPr lIns="93960" tIns="46800" rIns="93960" bIns="46800">
            <a:noAutofit/>
          </a:bodyPr>
          <a:lstStyle/>
          <a:p>
            <a:pPr marL="216000" indent="-215280">
              <a:lnSpc>
                <a:spcPct val="100000"/>
              </a:lnSpc>
              <a:defRPr/>
            </a:pPr>
            <a:r>
              <a:rPr lang="en-GB" sz="1200" b="0" strike="noStrike" spc="-1">
                <a:solidFill>
                  <a:srgbClr val="000000"/>
                </a:solidFill>
                <a:latin typeface="Arial"/>
                <a:ea typeface="+mn-ea"/>
              </a:rPr>
              <a:t>Security-Features, die Windows 7 nicht hat:</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(Tiefe) Integration des Windows Defenders (ab Windows 8/10)</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LSA Protection (ab Windows 8)</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Restricted Admin Mode fur RDP (Windows 8)</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Device Guard (Windows 10)</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Credential Guard (Windows 10)</a:t>
            </a:r>
            <a:endParaRPr lang="de-DE" sz="1200" b="0" strike="noStrike" spc="-1">
              <a:latin typeface="Arial"/>
            </a:endParaRPr>
          </a:p>
          <a:p>
            <a:pPr marL="216000" indent="-215280">
              <a:lnSpc>
                <a:spcPct val="100000"/>
              </a:lnSpc>
              <a:defRPr/>
            </a:pPr>
            <a:r>
              <a:rPr lang="en-GB" sz="1200" b="0" strike="noStrike" spc="-1">
                <a:solidFill>
                  <a:srgbClr val="000000"/>
                </a:solidFill>
                <a:latin typeface="Arial"/>
                <a:ea typeface="+mn-ea"/>
              </a:rPr>
              <a:t>– Windows Passport (Windows 10)</a:t>
            </a:r>
            <a:endParaRPr lang="de-DE"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CustomShape 1"/>
          <p:cNvSpPr/>
          <p:nvPr/>
        </p:nvSpPr>
        <p:spPr bwMode="auto">
          <a:xfrm>
            <a:off x="3762000" y="9287640"/>
            <a:ext cx="2877480" cy="487439"/>
          </a:xfrm>
          <a:prstGeom prst="rect">
            <a:avLst/>
          </a:prstGeom>
          <a:noFill/>
          <a:ln w="9360">
            <a:noFill/>
          </a:ln>
        </p:spPr>
        <p:style>
          <a:lnRef idx="0">
            <a:srgbClr val="000000"/>
          </a:lnRef>
          <a:fillRef idx="0">
            <a:srgbClr val="000000"/>
          </a:fillRef>
          <a:effectRef idx="0">
            <a:srgbClr val="000000"/>
          </a:effectRef>
          <a:fontRef idx="minor"/>
        </p:style>
        <p:txBody>
          <a:bodyPr lIns="93960" tIns="46800" rIns="93960" bIns="46800" anchor="b">
            <a:noAutofit/>
          </a:bodyPr>
          <a:lstStyle/>
          <a:p>
            <a:pPr algn="r">
              <a:lnSpc>
                <a:spcPct val="100000"/>
              </a:lnSpc>
              <a:defRPr/>
            </a:pPr>
            <a:fld id="{66DADA83-2FFB-4BA4-9846-B2BD491DC6BE}" type="slidenum">
              <a:rPr lang="en-GB" sz="1300" b="0" strike="noStrike" spc="-1">
                <a:solidFill>
                  <a:srgbClr val="000000"/>
                </a:solidFill>
                <a:latin typeface="Times New Roman"/>
                <a:ea typeface="+mn-ea"/>
              </a:rPr>
              <a:t>37</a:t>
            </a:fld>
            <a:endParaRPr lang="de-DE" sz="1300" b="0" strike="noStrike" spc="-1">
              <a:latin typeface="Arial"/>
            </a:endParaRPr>
          </a:p>
        </p:txBody>
      </p:sp>
      <p:sp>
        <p:nvSpPr>
          <p:cNvPr id="5" name="PlaceHolder 2"/>
          <p:cNvSpPr>
            <a:spLocks noGrp="1" noRot="1" noChangeAspect="1"/>
          </p:cNvSpPr>
          <p:nvPr>
            <p:ph type="sldImg"/>
          </p:nvPr>
        </p:nvSpPr>
        <p:spPr bwMode="auto">
          <a:xfrm>
            <a:off x="992188" y="768350"/>
            <a:ext cx="5114925" cy="3835400"/>
          </a:xfrm>
          <a:prstGeom prst="rect">
            <a:avLst/>
          </a:prstGeom>
        </p:spPr>
      </p:sp>
      <p:sp>
        <p:nvSpPr>
          <p:cNvPr id="6" name="PlaceHolder 3"/>
          <p:cNvSpPr>
            <a:spLocks noGrp="1"/>
          </p:cNvSpPr>
          <p:nvPr>
            <p:ph type="body"/>
          </p:nvPr>
        </p:nvSpPr>
        <p:spPr bwMode="auto">
          <a:xfrm>
            <a:off x="663840" y="4643640"/>
            <a:ext cx="5313240" cy="4398480"/>
          </a:xfrm>
          <a:prstGeom prst="rect">
            <a:avLst/>
          </a:prstGeom>
        </p:spPr>
        <p:txBody>
          <a:bodyPr lIns="93960" tIns="46800" rIns="93960" bIns="46800">
            <a:noAutofit/>
          </a:bodyPr>
          <a:lstStyle/>
          <a:p>
            <a:pPr marL="216000" indent="-215280">
              <a:lnSpc>
                <a:spcPct val="100000"/>
              </a:lnSpc>
              <a:defRPr/>
            </a:pPr>
            <a:r>
              <a:rPr lang="en-GB" sz="2000" b="0" strike="noStrike" spc="-1">
                <a:latin typeface="Arial"/>
              </a:rPr>
              <a:t>Das Gauß-IT-Zentrum berät Sie gerne. Dies ist nur ein erster Einstieg in ein spannendes und sehr umfangreiches Thema. Wir möchten mit Ihnen weitere Themen erarbeiten, die Sie bei Ihrer Arbeit unterstützen können.</a:t>
            </a:r>
            <a:endParaRPr lang="de-DE"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dirty="0">
              <a:latin typeface="Arial"/>
            </a:endParaRP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31800" y="1200000"/>
            <a:ext cx="8375650" cy="460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43476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Tree>
  </p:cSld>
  <p:clrMapOvr>
    <a:masterClrMapping/>
  </p:clrMapOvr>
  <p:hf/>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Tree>
  </p:cSld>
  <p:clrMapOvr>
    <a:masterClrMapping/>
  </p:clrMapOvr>
  <p:hf/>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noAutofit/>
          </a:bodyPr>
          <a:lstStyle/>
          <a:p>
            <a:pPr algn="ctr">
              <a:defRPr/>
            </a:pPr>
            <a:endParaRPr lang="de-DE" sz="3200" b="0" strike="noStrike" spc="-1">
              <a:latin typeface="Arial"/>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endParaRPr lang="de-DE"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de-DE" sz="2800" b="0" strike="noStrike" spc="-1">
              <a:solidFill>
                <a:srgbClr val="000000"/>
              </a:solidFill>
              <a:latin typeface="Arial"/>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2"/>
          <p:cNvSpPr/>
          <p:nvPr/>
        </p:nvSpPr>
        <p:spPr bwMode="auto">
          <a:xfrm>
            <a:off x="297000" y="1449360"/>
            <a:ext cx="8549280" cy="2653200"/>
          </a:xfrm>
          <a:prstGeom prst="rect">
            <a:avLst/>
          </a:prstGeom>
          <a:solidFill>
            <a:srgbClr val="EAEAEA"/>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Platzhalter für Bild, Bild auf Titelfolie hinter das Logo einsetzen</a:t>
            </a:r>
            <a:endParaRPr lang="de-DE" sz="1800" b="0" strike="noStrike" spc="-1">
              <a:latin typeface="Arial"/>
            </a:endParaRPr>
          </a:p>
        </p:txBody>
      </p:sp>
      <p:sp>
        <p:nvSpPr>
          <p:cNvPr id="5" name="CustomShape 3"/>
          <p:cNvSpPr/>
          <p:nvPr/>
        </p:nvSpPr>
        <p:spPr bwMode="auto">
          <a:xfrm>
            <a:off x="287280" y="4103640"/>
            <a:ext cx="8582400" cy="2191320"/>
          </a:xfrm>
          <a:prstGeom prst="rect">
            <a:avLst/>
          </a:prstGeom>
          <a:solidFill>
            <a:srgbClr val="FFF0B2"/>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   </a:t>
            </a:r>
            <a:endParaRPr lang="de-DE" sz="1800" b="0" strike="noStrike" spc="-1">
              <a:latin typeface="Arial"/>
            </a:endParaRPr>
          </a:p>
        </p:txBody>
      </p:sp>
      <p:pic>
        <p:nvPicPr>
          <p:cNvPr id="6" name="Picture 16" descr="TU_Braunschweig_02"/>
          <p:cNvPicPr/>
          <p:nvPr/>
        </p:nvPicPr>
        <p:blipFill>
          <a:blip r:embed="rId14"/>
          <a:stretch/>
        </p:blipFill>
        <p:spPr bwMode="auto">
          <a:xfrm>
            <a:off x="287280" y="1438200"/>
            <a:ext cx="8579520" cy="2664360"/>
          </a:xfrm>
          <a:prstGeom prst="rect">
            <a:avLst/>
          </a:prstGeom>
          <a:ln>
            <a:noFill/>
          </a:ln>
        </p:spPr>
      </p:pic>
      <p:pic>
        <p:nvPicPr>
          <p:cNvPr id="7" name="Picture 13" descr="TUBS_CO_150dpi"/>
          <p:cNvPicPr/>
          <p:nvPr/>
        </p:nvPicPr>
        <p:blipFill>
          <a:blip r:embed="rId15"/>
          <a:stretch/>
        </p:blipFill>
        <p:spPr bwMode="auto">
          <a:xfrm>
            <a:off x="0" y="741240"/>
            <a:ext cx="2516760" cy="938879"/>
          </a:xfrm>
          <a:prstGeom prst="rect">
            <a:avLst/>
          </a:prstGeom>
          <a:ln>
            <a:noFill/>
          </a:ln>
        </p:spPr>
      </p:pic>
      <p:sp>
        <p:nvSpPr>
          <p:cNvPr id="8" name="CustomShape 4"/>
          <p:cNvSpPr/>
          <p:nvPr/>
        </p:nvSpPr>
        <p:spPr bwMode="auto">
          <a:xfrm>
            <a:off x="287280" y="6297480"/>
            <a:ext cx="8582400" cy="286200"/>
          </a:xfrm>
          <a:prstGeom prst="rect">
            <a:avLst/>
          </a:prstGeom>
          <a:solidFill>
            <a:srgbClr val="BE1E3C"/>
          </a:solidFill>
          <a:ln>
            <a:noFill/>
          </a:ln>
        </p:spPr>
        <p:style>
          <a:lnRef idx="0">
            <a:srgbClr val="000000"/>
          </a:lnRef>
          <a:fillRef idx="0">
            <a:srgbClr val="000000"/>
          </a:fillRef>
          <a:effectRef idx="0">
            <a:srgbClr val="000000"/>
          </a:effectRef>
          <a:fontRef idx="minor"/>
        </p:style>
      </p:sp>
      <p:sp>
        <p:nvSpPr>
          <p:cNvPr id="9" name="PlaceHolder 5"/>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r>
              <a:rPr lang="de-DE" sz="1800" b="0" strike="noStrike" spc="-1" dirty="0">
                <a:solidFill>
                  <a:srgbClr val="000000"/>
                </a:solidFill>
                <a:latin typeface="Arial"/>
              </a:rPr>
              <a:t>Click </a:t>
            </a:r>
            <a:r>
              <a:rPr lang="de-DE" sz="1800" b="0" strike="noStrike" spc="-1" dirty="0" err="1">
                <a:solidFill>
                  <a:srgbClr val="000000"/>
                </a:solidFill>
                <a:latin typeface="Arial"/>
              </a:rPr>
              <a:t>to</a:t>
            </a:r>
            <a:r>
              <a:rPr lang="de-DE" sz="1800" b="0" strike="noStrike" spc="-1" dirty="0">
                <a:solidFill>
                  <a:srgbClr val="000000"/>
                </a:solidFill>
                <a:latin typeface="Arial"/>
              </a:rPr>
              <a:t> </a:t>
            </a:r>
            <a:r>
              <a:rPr lang="de-DE" sz="1800" b="0" strike="noStrike" spc="-1" dirty="0" err="1">
                <a:solidFill>
                  <a:srgbClr val="000000"/>
                </a:solidFill>
                <a:latin typeface="Arial"/>
              </a:rPr>
              <a:t>edit</a:t>
            </a:r>
            <a:r>
              <a:rPr lang="de-DE" sz="1800" b="0" strike="noStrike" spc="-1" dirty="0">
                <a:solidFill>
                  <a:srgbClr val="000000"/>
                </a:solidFill>
                <a:latin typeface="Arial"/>
              </a:rPr>
              <a:t> </a:t>
            </a:r>
            <a:r>
              <a:rPr lang="de-DE" sz="1800" b="0" strike="noStrike" spc="-1" dirty="0" err="1">
                <a:solidFill>
                  <a:srgbClr val="000000"/>
                </a:solidFill>
                <a:latin typeface="Arial"/>
              </a:rPr>
              <a:t>the</a:t>
            </a:r>
            <a:r>
              <a:rPr lang="de-DE" sz="1800" b="0" strike="noStrike" spc="-1" dirty="0">
                <a:solidFill>
                  <a:srgbClr val="000000"/>
                </a:solidFill>
                <a:latin typeface="Arial"/>
              </a:rPr>
              <a:t> title </a:t>
            </a:r>
            <a:r>
              <a:rPr lang="de-DE" sz="1800" b="0" strike="noStrike" spc="-1" dirty="0" err="1">
                <a:solidFill>
                  <a:srgbClr val="000000"/>
                </a:solidFill>
                <a:latin typeface="Arial"/>
              </a:rPr>
              <a:t>text</a:t>
            </a:r>
            <a:r>
              <a:rPr lang="de-DE" sz="1800" b="0" strike="noStrike" spc="-1" dirty="0">
                <a:solidFill>
                  <a:srgbClr val="000000"/>
                </a:solidFill>
                <a:latin typeface="Arial"/>
              </a:rPr>
              <a:t> </a:t>
            </a:r>
            <a:r>
              <a:rPr lang="de-DE" sz="1800" b="0" strike="noStrike" spc="-1" dirty="0" err="1">
                <a:solidFill>
                  <a:srgbClr val="000000"/>
                </a:solidFill>
                <a:latin typeface="Arial"/>
              </a:rPr>
              <a:t>format</a:t>
            </a:r>
            <a:endParaRPr dirty="0"/>
          </a:p>
        </p:txBody>
      </p:sp>
      <p:sp>
        <p:nvSpPr>
          <p:cNvPr id="10" name="PlaceHolder 6"/>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2800" b="0" strike="noStrike" spc="-1">
                <a:solidFill>
                  <a:srgbClr val="000000"/>
                </a:solidFill>
                <a:latin typeface="Arial"/>
              </a:rPr>
              <a:t>Click to edit the outline text format</a:t>
            </a:r>
            <a:endParaRPr/>
          </a:p>
          <a:p>
            <a:pPr marL="864000" lvl="1" indent="-324000">
              <a:spcBef>
                <a:spcPts val="1134"/>
              </a:spcBef>
              <a:buClr>
                <a:srgbClr val="000000"/>
              </a:buClr>
              <a:buSzPct val="75000"/>
              <a:buFont typeface="Symbol"/>
              <a:buChar char=""/>
              <a:defRPr/>
            </a:pPr>
            <a:r>
              <a:rPr lang="de-DE" sz="2000" b="0" strike="noStrike" spc="-1">
                <a:solidFill>
                  <a:srgbClr val="000000"/>
                </a:solidFill>
                <a:latin typeface="Arial"/>
              </a:rPr>
              <a:t>Second Outline Level</a:t>
            </a:r>
            <a:endParaRPr/>
          </a:p>
          <a:p>
            <a:pPr marL="1296000" lvl="2" indent="-288000">
              <a:spcBef>
                <a:spcPts val="850"/>
              </a:spcBef>
              <a:buClr>
                <a:srgbClr val="000000"/>
              </a:buClr>
              <a:buSzPct val="45000"/>
              <a:buFont typeface="Wingdings"/>
              <a:buChar char=""/>
              <a:defRPr/>
            </a:pPr>
            <a:r>
              <a:rPr lang="de-DE" sz="1800" b="0" strike="noStrike" spc="-1">
                <a:solidFill>
                  <a:srgbClr val="000000"/>
                </a:solidFill>
                <a:latin typeface="Arial"/>
              </a:rPr>
              <a:t>Third Outline Level</a:t>
            </a:r>
            <a:endParaRPr/>
          </a:p>
          <a:p>
            <a:pPr marL="1728000" lvl="3" indent="-216000">
              <a:spcBef>
                <a:spcPts val="567"/>
              </a:spcBef>
              <a:buClr>
                <a:srgbClr val="000000"/>
              </a:buClr>
              <a:buSzPct val="75000"/>
              <a:buFont typeface="Symbol"/>
              <a:buChar char=""/>
              <a:defRPr/>
            </a:pPr>
            <a:r>
              <a:rPr lang="de-DE" sz="1800" b="0" strike="noStrike" spc="-1">
                <a:solidFill>
                  <a:srgbClr val="000000"/>
                </a:solidFill>
                <a:latin typeface="Arial"/>
              </a:rPr>
              <a:t>Fourth Outline Level</a:t>
            </a:r>
            <a:endParaRPr/>
          </a:p>
          <a:p>
            <a:pPr marL="2160000" lvl="4" indent="-216000">
              <a:spcBef>
                <a:spcPts val="283"/>
              </a:spcBef>
              <a:buClr>
                <a:srgbClr val="000000"/>
              </a:buClr>
              <a:buSzPct val="45000"/>
              <a:buFont typeface="Wingdings"/>
              <a:buChar char=""/>
              <a:defRPr/>
            </a:pPr>
            <a:r>
              <a:rPr lang="de-DE" sz="2000" b="0" strike="noStrike" spc="-1">
                <a:solidFill>
                  <a:srgbClr val="000000"/>
                </a:solidFill>
                <a:latin typeface="Arial"/>
              </a:rPr>
              <a:t>Fifth Outline Level</a:t>
            </a:r>
            <a:endParaRPr/>
          </a:p>
          <a:p>
            <a:pPr marL="2592000" lvl="5" indent="-216000">
              <a:spcBef>
                <a:spcPts val="283"/>
              </a:spcBef>
              <a:buClr>
                <a:srgbClr val="000000"/>
              </a:buClr>
              <a:buSzPct val="45000"/>
              <a:buFont typeface="Wingdings"/>
              <a:buChar char=""/>
              <a:defRPr/>
            </a:pPr>
            <a:r>
              <a:rPr lang="de-DE" sz="2000" b="0" strike="noStrike" spc="-1">
                <a:solidFill>
                  <a:srgbClr val="000000"/>
                </a:solidFill>
                <a:latin typeface="Arial"/>
              </a:rPr>
              <a:t>Sixth Outline Level</a:t>
            </a:r>
            <a:endParaRPr/>
          </a:p>
          <a:p>
            <a:pPr marL="3024000" lvl="6" indent="-216000">
              <a:spcBef>
                <a:spcPts val="283"/>
              </a:spcBef>
              <a:buClr>
                <a:srgbClr val="000000"/>
              </a:buClr>
              <a:buSzPct val="45000"/>
              <a:buFont typeface="Wingdings"/>
              <a:buChar char=""/>
              <a:defRPr/>
            </a:pPr>
            <a:r>
              <a:rPr lang="de-DE" sz="2000" b="0" strike="noStrike" spc="-1">
                <a:solidFill>
                  <a:srgbClr val="000000"/>
                </a:solidFill>
                <a:latin typeface="Arial"/>
              </a:rPr>
              <a:t>Seventh Outline Level</a:t>
            </a:r>
            <a:endParaRPr/>
          </a:p>
        </p:txBody>
      </p:sp>
      <p:pic>
        <p:nvPicPr>
          <p:cNvPr id="11" name="Grafik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555776" y="740317"/>
            <a:ext cx="2910095" cy="696370"/>
          </a:xfrm>
          <a:prstGeom prst="rect">
            <a:avLst/>
          </a:prstGeom>
        </p:spPr>
      </p:pic>
      <p:sp>
        <p:nvSpPr>
          <p:cNvPr id="12" name="CustomShape 3"/>
          <p:cNvSpPr/>
          <p:nvPr userDrawn="1"/>
        </p:nvSpPr>
        <p:spPr bwMode="auto">
          <a:xfrm>
            <a:off x="6242400" y="692640"/>
            <a:ext cx="2641918" cy="460211"/>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2400" b="1" strike="noStrike" spc="-1" dirty="0" err="1" smtClean="0">
                <a:solidFill>
                  <a:srgbClr val="000000"/>
                </a:solidFill>
                <a:latin typeface="Arial"/>
                <a:ea typeface="DejaVu Sans"/>
              </a:rPr>
              <a:t>Stabsstelle</a:t>
            </a:r>
            <a:r>
              <a:rPr lang="en-GB" sz="2400" b="1" strike="noStrike" spc="-1" dirty="0" smtClean="0">
                <a:solidFill>
                  <a:srgbClr val="000000"/>
                </a:solidFill>
                <a:latin typeface="Arial"/>
                <a:ea typeface="DejaVu Sans"/>
              </a:rPr>
              <a:t> CISO</a:t>
            </a:r>
            <a:endParaRPr lang="de-DE" sz="2400" b="0" strike="noStrike" spc="-1" dirty="0">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1821600" y="6141600"/>
            <a:ext cx="6997680" cy="369332"/>
          </a:xfrm>
          <a:prstGeom prst="rect">
            <a:avLst/>
          </a:prstGeom>
          <a:noFill/>
          <a:ln>
            <a:noFill/>
          </a:ln>
        </p:spPr>
        <p:style>
          <a:lnRef idx="0">
            <a:srgbClr val="000000"/>
          </a:lnRef>
          <a:fillRef idx="0">
            <a:srgbClr val="000000"/>
          </a:fillRef>
          <a:effectRef idx="0">
            <a:srgbClr val="000000"/>
          </a:effectRef>
          <a:fontRef idx="minor"/>
        </p:style>
        <p:txBody>
          <a:bodyPr lIns="0" tIns="0" rIns="0" bIns="0">
            <a:spAutoFit/>
          </a:bodyPr>
          <a:lstStyle/>
          <a:p>
            <a:pPr>
              <a:lnSpc>
                <a:spcPct val="100000"/>
              </a:lnSpc>
              <a:defRPr/>
            </a:pPr>
            <a:r>
              <a:rPr lang="en-GB" sz="800" b="0" strike="noStrike" spc="-1" dirty="0" smtClean="0">
                <a:solidFill>
                  <a:srgbClr val="000000"/>
                </a:solidFill>
                <a:latin typeface="Arial"/>
                <a:ea typeface="DejaVu Sans"/>
              </a:rPr>
              <a:t>01.11.2024 </a:t>
            </a:r>
            <a:r>
              <a:rPr lang="en-GB" sz="800" b="0" strike="noStrike" spc="-1" dirty="0">
                <a:solidFill>
                  <a:srgbClr val="000000"/>
                </a:solidFill>
                <a:latin typeface="Arial"/>
                <a:ea typeface="DejaVu Sans"/>
              </a:rPr>
              <a:t>| </a:t>
            </a:r>
            <a:r>
              <a:rPr lang="en-GB" sz="800" b="0" strike="noStrike" spc="-1" dirty="0" err="1">
                <a:solidFill>
                  <a:srgbClr val="000000"/>
                </a:solidFill>
                <a:latin typeface="Arial"/>
                <a:ea typeface="DejaVu Sans"/>
              </a:rPr>
              <a:t>Dr.</a:t>
            </a:r>
            <a:r>
              <a:rPr lang="en-GB" sz="800" b="0" strike="noStrike" spc="-1" dirty="0">
                <a:solidFill>
                  <a:srgbClr val="000000"/>
                </a:solidFill>
                <a:latin typeface="Arial"/>
                <a:ea typeface="DejaVu Sans"/>
              </a:rPr>
              <a:t> Christian Böttger | </a:t>
            </a:r>
            <a:r>
              <a:rPr lang="en-GB" sz="800" b="0" strike="noStrike" spc="-1" dirty="0" smtClean="0">
                <a:solidFill>
                  <a:srgbClr val="000000"/>
                </a:solidFill>
                <a:latin typeface="Arial"/>
                <a:ea typeface="DejaVu Sans"/>
              </a:rPr>
              <a:t>Emotet/</a:t>
            </a:r>
            <a:r>
              <a:rPr lang="en-GB" sz="800" b="0" strike="noStrike" spc="-1" dirty="0" err="1" smtClean="0">
                <a:solidFill>
                  <a:srgbClr val="000000"/>
                </a:solidFill>
                <a:latin typeface="Arial"/>
                <a:ea typeface="DejaVu Sans"/>
              </a:rPr>
              <a:t>Qakbot</a:t>
            </a:r>
            <a:r>
              <a:rPr lang="en-GB" sz="800" b="0" strike="noStrike" spc="-1" dirty="0" smtClean="0">
                <a:solidFill>
                  <a:srgbClr val="000000"/>
                </a:solidFill>
                <a:latin typeface="Arial"/>
                <a:ea typeface="DejaVu Sans"/>
              </a:rPr>
              <a:t> </a:t>
            </a:r>
            <a:r>
              <a:rPr lang="en-GB" sz="800" b="0" strike="noStrike" spc="-1" dirty="0">
                <a:solidFill>
                  <a:srgbClr val="000000"/>
                </a:solidFill>
                <a:latin typeface="Arial"/>
                <a:ea typeface="DejaVu Sans"/>
              </a:rPr>
              <a:t>| </a:t>
            </a:r>
            <a:r>
              <a:rPr lang="en-GB" sz="800" b="0" strike="noStrike" spc="-1" dirty="0" err="1">
                <a:solidFill>
                  <a:srgbClr val="000000"/>
                </a:solidFill>
                <a:latin typeface="Arial"/>
                <a:ea typeface="DejaVu Sans"/>
              </a:rPr>
              <a:t>Seite</a:t>
            </a:r>
            <a:r>
              <a:rPr lang="en-GB" sz="800" b="0" strike="noStrike" spc="-1" dirty="0">
                <a:solidFill>
                  <a:srgbClr val="000000"/>
                </a:solidFill>
                <a:latin typeface="Arial"/>
                <a:ea typeface="DejaVu Sans"/>
              </a:rPr>
              <a:t> 	</a:t>
            </a:r>
            <a:r>
              <a:rPr dirty="0"/>
              <a:t/>
            </a:r>
            <a:br>
              <a:rPr dirty="0"/>
            </a:br>
            <a:r>
              <a:rPr lang="de-DE" sz="800" b="0" strike="noStrike" spc="-1" dirty="0" smtClean="0">
                <a:solidFill>
                  <a:srgbClr val="000000"/>
                </a:solidFill>
                <a:latin typeface="Arial"/>
                <a:ea typeface="DejaVu Sans"/>
              </a:rPr>
              <a:t>Stabsstelle CISO</a:t>
            </a:r>
            <a:endParaRPr lang="de-DE" sz="800" b="0" strike="noStrike" spc="-1" dirty="0">
              <a:latin typeface="Arial"/>
            </a:endParaRPr>
          </a:p>
          <a:p>
            <a:pPr>
              <a:lnSpc>
                <a:spcPct val="100000"/>
              </a:lnSpc>
              <a:defRPr/>
            </a:pPr>
            <a:endParaRPr lang="de-DE" sz="800" b="0" strike="noStrike" spc="-1" dirty="0">
              <a:latin typeface="Arial"/>
            </a:endParaRPr>
          </a:p>
        </p:txBody>
      </p:sp>
      <p:sp>
        <p:nvSpPr>
          <p:cNvPr id="5" name="Line 2"/>
          <p:cNvSpPr/>
          <p:nvPr/>
        </p:nvSpPr>
        <p:spPr bwMode="auto">
          <a:xfrm>
            <a:off x="0" y="6091200"/>
            <a:ext cx="9144000" cy="0"/>
          </a:xfrm>
          <a:prstGeom prst="line">
            <a:avLst/>
          </a:prstGeom>
          <a:ln w="9360">
            <a:solidFill>
              <a:srgbClr val="BE1E3C"/>
            </a:solidFill>
            <a:round/>
          </a:ln>
        </p:spPr>
        <p:style>
          <a:lnRef idx="0">
            <a:srgbClr val="000000"/>
          </a:lnRef>
          <a:fillRef idx="0">
            <a:srgbClr val="000000"/>
          </a:fillRef>
          <a:effectRef idx="0">
            <a:srgbClr val="000000"/>
          </a:effectRef>
          <a:fontRef idx="minor"/>
        </p:style>
      </p:sp>
      <p:pic>
        <p:nvPicPr>
          <p:cNvPr id="6" name="Picture 20" descr="TUBS_CO_70vH_150dpi"/>
          <p:cNvPicPr/>
          <p:nvPr/>
        </p:nvPicPr>
        <p:blipFill>
          <a:blip r:embed="rId15"/>
          <a:stretch/>
        </p:blipFill>
        <p:spPr bwMode="auto">
          <a:xfrm>
            <a:off x="0" y="5915160"/>
            <a:ext cx="1761120" cy="651240"/>
          </a:xfrm>
          <a:prstGeom prst="rect">
            <a:avLst/>
          </a:prstGeom>
          <a:ln>
            <a:noFill/>
          </a:ln>
        </p:spPr>
      </p:pic>
      <p:sp>
        <p:nvSpPr>
          <p:cNvPr id="7" name="CustomShape 3"/>
          <p:cNvSpPr/>
          <p:nvPr/>
        </p:nvSpPr>
        <p:spPr bwMode="auto">
          <a:xfrm>
            <a:off x="0" y="0"/>
            <a:ext cx="9142920" cy="838080"/>
          </a:xfrm>
          <a:prstGeom prst="rect">
            <a:avLst/>
          </a:prstGeom>
          <a:solidFill>
            <a:schemeClr val="hlink"/>
          </a:solidFill>
          <a:ln>
            <a:noFill/>
          </a:ln>
        </p:spPr>
        <p:style>
          <a:lnRef idx="0">
            <a:srgbClr val="000000"/>
          </a:lnRef>
          <a:fillRef idx="0">
            <a:srgbClr val="000000"/>
          </a:fillRef>
          <a:effectRef idx="0">
            <a:srgbClr val="000000"/>
          </a:effectRef>
          <a:fontRef idx="minor"/>
        </p:style>
      </p:sp>
      <p:sp>
        <p:nvSpPr>
          <p:cNvPr id="8" name="PlaceHolder 4"/>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r>
              <a:rPr lang="de-DE" sz="1800" b="0" strike="noStrike" spc="-1">
                <a:solidFill>
                  <a:srgbClr val="000000"/>
                </a:solidFill>
                <a:latin typeface="Arial"/>
              </a:rPr>
              <a:t>Click to edit the title text format</a:t>
            </a:r>
            <a:endParaRPr/>
          </a:p>
        </p:txBody>
      </p:sp>
      <p:sp>
        <p:nvSpPr>
          <p:cNvPr id="9"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2800" b="0" strike="noStrike" spc="-1">
                <a:solidFill>
                  <a:srgbClr val="000000"/>
                </a:solidFill>
                <a:latin typeface="Arial"/>
              </a:rPr>
              <a:t>Click to edit the outline text format</a:t>
            </a:r>
            <a:endParaRPr/>
          </a:p>
          <a:p>
            <a:pPr marL="864000" lvl="1" indent="-324000">
              <a:spcBef>
                <a:spcPts val="1134"/>
              </a:spcBef>
              <a:buClr>
                <a:srgbClr val="000000"/>
              </a:buClr>
              <a:buSzPct val="75000"/>
              <a:buFont typeface="Symbol"/>
              <a:buChar char=""/>
              <a:defRPr/>
            </a:pPr>
            <a:r>
              <a:rPr lang="de-DE" sz="2000" b="0" strike="noStrike" spc="-1">
                <a:solidFill>
                  <a:srgbClr val="000000"/>
                </a:solidFill>
                <a:latin typeface="Arial"/>
              </a:rPr>
              <a:t>Second Outline Level</a:t>
            </a:r>
            <a:endParaRPr/>
          </a:p>
          <a:p>
            <a:pPr marL="1296000" lvl="2" indent="-288000">
              <a:spcBef>
                <a:spcPts val="850"/>
              </a:spcBef>
              <a:buClr>
                <a:srgbClr val="000000"/>
              </a:buClr>
              <a:buSzPct val="45000"/>
              <a:buFont typeface="Wingdings"/>
              <a:buChar char=""/>
              <a:defRPr/>
            </a:pPr>
            <a:r>
              <a:rPr lang="de-DE" sz="1800" b="0" strike="noStrike" spc="-1">
                <a:solidFill>
                  <a:srgbClr val="000000"/>
                </a:solidFill>
                <a:latin typeface="Arial"/>
              </a:rPr>
              <a:t>Third Outline Level</a:t>
            </a:r>
            <a:endParaRPr/>
          </a:p>
          <a:p>
            <a:pPr marL="1728000" lvl="3" indent="-216000">
              <a:spcBef>
                <a:spcPts val="567"/>
              </a:spcBef>
              <a:buClr>
                <a:srgbClr val="000000"/>
              </a:buClr>
              <a:buSzPct val="75000"/>
              <a:buFont typeface="Symbol"/>
              <a:buChar char=""/>
              <a:defRPr/>
            </a:pPr>
            <a:r>
              <a:rPr lang="de-DE" sz="1800" b="0" strike="noStrike" spc="-1">
                <a:solidFill>
                  <a:srgbClr val="000000"/>
                </a:solidFill>
                <a:latin typeface="Arial"/>
              </a:rPr>
              <a:t>Fourth Outline Level</a:t>
            </a:r>
            <a:endParaRPr/>
          </a:p>
          <a:p>
            <a:pPr marL="2160000" lvl="4" indent="-216000">
              <a:spcBef>
                <a:spcPts val="283"/>
              </a:spcBef>
              <a:buClr>
                <a:srgbClr val="000000"/>
              </a:buClr>
              <a:buSzPct val="45000"/>
              <a:buFont typeface="Wingdings"/>
              <a:buChar char=""/>
              <a:defRPr/>
            </a:pPr>
            <a:r>
              <a:rPr lang="de-DE" sz="2000" b="0" strike="noStrike" spc="-1">
                <a:solidFill>
                  <a:srgbClr val="000000"/>
                </a:solidFill>
                <a:latin typeface="Arial"/>
              </a:rPr>
              <a:t>Fifth Outline Level</a:t>
            </a:r>
            <a:endParaRPr/>
          </a:p>
          <a:p>
            <a:pPr marL="2592000" lvl="5" indent="-216000">
              <a:spcBef>
                <a:spcPts val="283"/>
              </a:spcBef>
              <a:buClr>
                <a:srgbClr val="000000"/>
              </a:buClr>
              <a:buSzPct val="45000"/>
              <a:buFont typeface="Wingdings"/>
              <a:buChar char=""/>
              <a:defRPr/>
            </a:pPr>
            <a:r>
              <a:rPr lang="de-DE" sz="2000" b="0" strike="noStrike" spc="-1">
                <a:solidFill>
                  <a:srgbClr val="000000"/>
                </a:solidFill>
                <a:latin typeface="Arial"/>
              </a:rPr>
              <a:t>Sixth Outline Level</a:t>
            </a:r>
            <a:endParaRPr/>
          </a:p>
          <a:p>
            <a:pPr marL="3024000" lvl="6" indent="-216000">
              <a:spcBef>
                <a:spcPts val="283"/>
              </a:spcBef>
              <a:buClr>
                <a:srgbClr val="000000"/>
              </a:buClr>
              <a:buSzPct val="45000"/>
              <a:buFont typeface="Wingdings"/>
              <a:buChar char=""/>
              <a:defRPr/>
            </a:pPr>
            <a:r>
              <a:rPr lang="de-DE" sz="2000" b="0" strike="noStrike" spc="-1">
                <a:solidFill>
                  <a:srgbClr val="000000"/>
                </a:solidFill>
                <a:latin typeface="Arial"/>
              </a:rPr>
              <a:t>Seventh Outline Level</a:t>
            </a:r>
            <a:endParaRPr/>
          </a:p>
        </p:txBody>
      </p:sp>
      <p:pic>
        <p:nvPicPr>
          <p:cNvPr id="10" name="Grafik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876256" y="6091238"/>
            <a:ext cx="2160240" cy="51693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0" r:id="rId13"/>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1821600" y="6141600"/>
            <a:ext cx="6997680" cy="369332"/>
          </a:xfrm>
          <a:prstGeom prst="rect">
            <a:avLst/>
          </a:prstGeom>
          <a:noFill/>
          <a:ln>
            <a:noFill/>
          </a:ln>
        </p:spPr>
        <p:style>
          <a:lnRef idx="0">
            <a:srgbClr val="000000"/>
          </a:lnRef>
          <a:fillRef idx="0">
            <a:srgbClr val="000000"/>
          </a:fillRef>
          <a:effectRef idx="0">
            <a:srgbClr val="000000"/>
          </a:effectRef>
          <a:fontRef idx="minor"/>
        </p:style>
        <p:txBody>
          <a:bodyPr lIns="0" tIns="0" rIns="0" bIns="0">
            <a:spAutoFit/>
          </a:bodyPr>
          <a:lstStyle/>
          <a:p>
            <a:pPr>
              <a:lnSpc>
                <a:spcPct val="100000"/>
              </a:lnSpc>
              <a:defRPr/>
            </a:pPr>
            <a:r>
              <a:rPr lang="en-GB" sz="800" b="0" strike="noStrike" spc="-1" dirty="0" smtClean="0">
                <a:solidFill>
                  <a:srgbClr val="000000"/>
                </a:solidFill>
                <a:latin typeface="Arial"/>
                <a:ea typeface="DejaVu Sans"/>
              </a:rPr>
              <a:t>04.05.2023 </a:t>
            </a:r>
            <a:r>
              <a:rPr lang="en-GB" sz="800" b="0" strike="noStrike" spc="-1" dirty="0">
                <a:solidFill>
                  <a:srgbClr val="000000"/>
                </a:solidFill>
                <a:latin typeface="Arial"/>
                <a:ea typeface="DejaVu Sans"/>
              </a:rPr>
              <a:t>| </a:t>
            </a:r>
            <a:r>
              <a:rPr lang="en-GB" sz="800" b="0" strike="noStrike" spc="-1" dirty="0" err="1">
                <a:solidFill>
                  <a:srgbClr val="000000"/>
                </a:solidFill>
                <a:latin typeface="Arial"/>
                <a:ea typeface="DejaVu Sans"/>
              </a:rPr>
              <a:t>Dr.</a:t>
            </a:r>
            <a:r>
              <a:rPr lang="en-GB" sz="800" b="0" strike="noStrike" spc="-1" dirty="0">
                <a:solidFill>
                  <a:srgbClr val="000000"/>
                </a:solidFill>
                <a:latin typeface="Arial"/>
                <a:ea typeface="DejaVu Sans"/>
              </a:rPr>
              <a:t> Christian Böttger | </a:t>
            </a:r>
            <a:r>
              <a:rPr lang="en-GB" sz="800" b="0" strike="noStrike" spc="-1" dirty="0" smtClean="0">
                <a:solidFill>
                  <a:srgbClr val="000000"/>
                </a:solidFill>
                <a:latin typeface="Arial"/>
                <a:ea typeface="DejaVu Sans"/>
              </a:rPr>
              <a:t>Emotet/</a:t>
            </a:r>
            <a:r>
              <a:rPr lang="en-GB" sz="800" b="0" strike="noStrike" spc="-1" dirty="0" err="1" smtClean="0">
                <a:solidFill>
                  <a:srgbClr val="000000"/>
                </a:solidFill>
                <a:latin typeface="Arial"/>
                <a:ea typeface="DejaVu Sans"/>
              </a:rPr>
              <a:t>Qakbot</a:t>
            </a:r>
            <a:r>
              <a:rPr lang="en-GB" sz="800" b="0" strike="noStrike" spc="-1" dirty="0" smtClean="0">
                <a:solidFill>
                  <a:srgbClr val="000000"/>
                </a:solidFill>
                <a:latin typeface="Arial"/>
                <a:ea typeface="DejaVu Sans"/>
              </a:rPr>
              <a:t> </a:t>
            </a:r>
            <a:r>
              <a:rPr lang="en-GB" sz="800" b="0" strike="noStrike" spc="-1" dirty="0">
                <a:solidFill>
                  <a:srgbClr val="000000"/>
                </a:solidFill>
                <a:latin typeface="Arial"/>
                <a:ea typeface="DejaVu Sans"/>
              </a:rPr>
              <a:t>| </a:t>
            </a:r>
            <a:r>
              <a:rPr lang="en-GB" sz="800" b="0" strike="noStrike" spc="-1" dirty="0" err="1">
                <a:solidFill>
                  <a:srgbClr val="000000"/>
                </a:solidFill>
                <a:latin typeface="Arial"/>
                <a:ea typeface="DejaVu Sans"/>
              </a:rPr>
              <a:t>Seite</a:t>
            </a:r>
            <a:r>
              <a:rPr lang="en-GB" sz="800" b="0" strike="noStrike" spc="-1" dirty="0">
                <a:solidFill>
                  <a:srgbClr val="000000"/>
                </a:solidFill>
                <a:latin typeface="Arial"/>
                <a:ea typeface="DejaVu Sans"/>
              </a:rPr>
              <a:t> 	</a:t>
            </a:r>
            <a:r>
              <a:rPr dirty="0"/>
              <a:t/>
            </a:r>
            <a:br>
              <a:rPr dirty="0"/>
            </a:br>
            <a:r>
              <a:rPr lang="de-DE" sz="800" b="0" strike="noStrike" spc="-1" dirty="0" smtClean="0">
                <a:solidFill>
                  <a:srgbClr val="000000"/>
                </a:solidFill>
                <a:latin typeface="Arial"/>
                <a:ea typeface="DejaVu Sans"/>
              </a:rPr>
              <a:t>Stabsstelle CISO</a:t>
            </a:r>
            <a:endParaRPr lang="de-DE" sz="800" b="0" strike="noStrike" spc="-1" dirty="0">
              <a:latin typeface="Arial"/>
            </a:endParaRPr>
          </a:p>
          <a:p>
            <a:pPr>
              <a:lnSpc>
                <a:spcPct val="100000"/>
              </a:lnSpc>
              <a:defRPr/>
            </a:pPr>
            <a:endParaRPr lang="de-DE" sz="800" b="0" strike="noStrike" spc="-1" dirty="0">
              <a:latin typeface="Arial"/>
            </a:endParaRPr>
          </a:p>
        </p:txBody>
      </p:sp>
      <p:sp>
        <p:nvSpPr>
          <p:cNvPr id="5" name="Line 2"/>
          <p:cNvSpPr/>
          <p:nvPr/>
        </p:nvSpPr>
        <p:spPr bwMode="auto">
          <a:xfrm>
            <a:off x="0" y="6091200"/>
            <a:ext cx="9144000" cy="0"/>
          </a:xfrm>
          <a:prstGeom prst="line">
            <a:avLst/>
          </a:prstGeom>
          <a:ln w="9360">
            <a:solidFill>
              <a:srgbClr val="BE1E3C"/>
            </a:solidFill>
            <a:round/>
          </a:ln>
        </p:spPr>
        <p:style>
          <a:lnRef idx="0">
            <a:srgbClr val="000000"/>
          </a:lnRef>
          <a:fillRef idx="0">
            <a:srgbClr val="000000"/>
          </a:fillRef>
          <a:effectRef idx="0">
            <a:srgbClr val="000000"/>
          </a:effectRef>
          <a:fontRef idx="minor"/>
        </p:style>
      </p:sp>
      <p:pic>
        <p:nvPicPr>
          <p:cNvPr id="6" name="Picture 20" descr="TUBS_CO_70vH_150dpi"/>
          <p:cNvPicPr/>
          <p:nvPr/>
        </p:nvPicPr>
        <p:blipFill>
          <a:blip r:embed="rId14"/>
          <a:stretch/>
        </p:blipFill>
        <p:spPr bwMode="auto">
          <a:xfrm>
            <a:off x="0" y="5915160"/>
            <a:ext cx="1761120" cy="651240"/>
          </a:xfrm>
          <a:prstGeom prst="rect">
            <a:avLst/>
          </a:prstGeom>
          <a:ln>
            <a:noFill/>
          </a:ln>
        </p:spPr>
      </p:pic>
      <p:sp>
        <p:nvSpPr>
          <p:cNvPr id="7" name="CustomShape 3"/>
          <p:cNvSpPr/>
          <p:nvPr/>
        </p:nvSpPr>
        <p:spPr bwMode="auto">
          <a:xfrm>
            <a:off x="216000" y="384120"/>
            <a:ext cx="8710920" cy="5492160"/>
          </a:xfrm>
          <a:prstGeom prst="rect">
            <a:avLst/>
          </a:prstGeom>
          <a:solidFill>
            <a:srgbClr val="DDDDDD"/>
          </a:solidFill>
          <a:ln>
            <a:noFill/>
          </a:ln>
        </p:spPr>
        <p:style>
          <a:lnRef idx="0">
            <a:srgbClr val="000000"/>
          </a:lnRef>
          <a:fillRef idx="0">
            <a:srgbClr val="000000"/>
          </a:fillRef>
          <a:effectRef idx="0">
            <a:srgbClr val="000000"/>
          </a:effectRef>
          <a:fontRef idx="minor"/>
        </p:style>
        <p:txBody>
          <a:bodyPr wrap="none" lIns="90000" tIns="45000" rIns="90000" bIns="45000" anchor="ctr">
            <a:noAutofit/>
          </a:bodyPr>
          <a:lstStyle/>
          <a:p>
            <a:pPr algn="ctr">
              <a:lnSpc>
                <a:spcPct val="100000"/>
              </a:lnSpc>
              <a:defRPr/>
            </a:pPr>
            <a:r>
              <a:rPr lang="en-GB" sz="1800" b="0" strike="noStrike" spc="-1">
                <a:solidFill>
                  <a:srgbClr val="000000"/>
                </a:solidFill>
                <a:latin typeface="Arial"/>
                <a:ea typeface="DejaVu Sans"/>
              </a:rPr>
              <a:t>   </a:t>
            </a:r>
            <a:endParaRPr lang="de-DE" sz="1800" b="0" strike="noStrike" spc="-1">
              <a:latin typeface="Arial"/>
            </a:endParaRPr>
          </a:p>
        </p:txBody>
      </p:sp>
      <p:sp>
        <p:nvSpPr>
          <p:cNvPr id="8" name="CustomShape 4"/>
          <p:cNvSpPr/>
          <p:nvPr/>
        </p:nvSpPr>
        <p:spPr bwMode="auto">
          <a:xfrm>
            <a:off x="8928000" y="0"/>
            <a:ext cx="214920" cy="6863039"/>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p:style>
      </p:sp>
      <p:sp>
        <p:nvSpPr>
          <p:cNvPr id="9" name="PlaceHolder 5"/>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r>
              <a:rPr lang="de-DE" sz="1800" b="0" strike="noStrike" spc="-1">
                <a:solidFill>
                  <a:srgbClr val="000000"/>
                </a:solidFill>
                <a:latin typeface="Arial"/>
              </a:rPr>
              <a:t>Click to edit the title text format</a:t>
            </a:r>
            <a:endParaRPr/>
          </a:p>
        </p:txBody>
      </p:sp>
      <p:sp>
        <p:nvSpPr>
          <p:cNvPr id="10" name="PlaceHolder 6"/>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2800" b="0" strike="noStrike" spc="-1">
                <a:solidFill>
                  <a:srgbClr val="000000"/>
                </a:solidFill>
                <a:latin typeface="Arial"/>
              </a:rPr>
              <a:t>Click to edit the outline text format</a:t>
            </a:r>
            <a:endParaRPr/>
          </a:p>
          <a:p>
            <a:pPr marL="864000" lvl="1" indent="-324000">
              <a:spcBef>
                <a:spcPts val="1134"/>
              </a:spcBef>
              <a:buClr>
                <a:srgbClr val="000000"/>
              </a:buClr>
              <a:buSzPct val="75000"/>
              <a:buFont typeface="Symbol"/>
              <a:buChar char=""/>
              <a:defRPr/>
            </a:pPr>
            <a:r>
              <a:rPr lang="de-DE" sz="2000" b="0" strike="noStrike" spc="-1">
                <a:solidFill>
                  <a:srgbClr val="000000"/>
                </a:solidFill>
                <a:latin typeface="Arial"/>
              </a:rPr>
              <a:t>Second Outline Level</a:t>
            </a:r>
            <a:endParaRPr/>
          </a:p>
          <a:p>
            <a:pPr marL="1296000" lvl="2" indent="-288000">
              <a:spcBef>
                <a:spcPts val="850"/>
              </a:spcBef>
              <a:buClr>
                <a:srgbClr val="000000"/>
              </a:buClr>
              <a:buSzPct val="45000"/>
              <a:buFont typeface="Wingdings"/>
              <a:buChar char=""/>
              <a:defRPr/>
            </a:pPr>
            <a:r>
              <a:rPr lang="de-DE" sz="1800" b="0" strike="noStrike" spc="-1">
                <a:solidFill>
                  <a:srgbClr val="000000"/>
                </a:solidFill>
                <a:latin typeface="Arial"/>
              </a:rPr>
              <a:t>Third Outline Level</a:t>
            </a:r>
            <a:endParaRPr/>
          </a:p>
          <a:p>
            <a:pPr marL="1728000" lvl="3" indent="-216000">
              <a:spcBef>
                <a:spcPts val="567"/>
              </a:spcBef>
              <a:buClr>
                <a:srgbClr val="000000"/>
              </a:buClr>
              <a:buSzPct val="75000"/>
              <a:buFont typeface="Symbol"/>
              <a:buChar char=""/>
              <a:defRPr/>
            </a:pPr>
            <a:r>
              <a:rPr lang="de-DE" sz="1800" b="0" strike="noStrike" spc="-1">
                <a:solidFill>
                  <a:srgbClr val="000000"/>
                </a:solidFill>
                <a:latin typeface="Arial"/>
              </a:rPr>
              <a:t>Fourth Outline Level</a:t>
            </a:r>
            <a:endParaRPr/>
          </a:p>
          <a:p>
            <a:pPr marL="2160000" lvl="4" indent="-216000">
              <a:spcBef>
                <a:spcPts val="283"/>
              </a:spcBef>
              <a:buClr>
                <a:srgbClr val="000000"/>
              </a:buClr>
              <a:buSzPct val="45000"/>
              <a:buFont typeface="Wingdings"/>
              <a:buChar char=""/>
              <a:defRPr/>
            </a:pPr>
            <a:r>
              <a:rPr lang="de-DE" sz="2000" b="0" strike="noStrike" spc="-1">
                <a:solidFill>
                  <a:srgbClr val="000000"/>
                </a:solidFill>
                <a:latin typeface="Arial"/>
              </a:rPr>
              <a:t>Fifth Outline Level</a:t>
            </a:r>
            <a:endParaRPr/>
          </a:p>
          <a:p>
            <a:pPr marL="2592000" lvl="5" indent="-216000">
              <a:spcBef>
                <a:spcPts val="283"/>
              </a:spcBef>
              <a:buClr>
                <a:srgbClr val="000000"/>
              </a:buClr>
              <a:buSzPct val="45000"/>
              <a:buFont typeface="Wingdings"/>
              <a:buChar char=""/>
              <a:defRPr/>
            </a:pPr>
            <a:r>
              <a:rPr lang="de-DE" sz="2000" b="0" strike="noStrike" spc="-1">
                <a:solidFill>
                  <a:srgbClr val="000000"/>
                </a:solidFill>
                <a:latin typeface="Arial"/>
              </a:rPr>
              <a:t>Sixth Outline Level</a:t>
            </a:r>
            <a:endParaRPr/>
          </a:p>
          <a:p>
            <a:pPr marL="3024000" lvl="6" indent="-216000">
              <a:spcBef>
                <a:spcPts val="283"/>
              </a:spcBef>
              <a:buClr>
                <a:srgbClr val="000000"/>
              </a:buClr>
              <a:buSzPct val="45000"/>
              <a:buFont typeface="Wingdings"/>
              <a:buChar char=""/>
              <a:defRPr/>
            </a:pPr>
            <a:r>
              <a:rPr lang="de-DE" sz="2000" b="0" strike="noStrike" spc="-1">
                <a:solidFill>
                  <a:srgbClr val="000000"/>
                </a:solidFill>
                <a:latin typeface="Arial"/>
              </a:rPr>
              <a:t>Seventh Outline Level</a:t>
            </a:r>
            <a:endParaRPr/>
          </a:p>
        </p:txBody>
      </p:sp>
      <p:pic>
        <p:nvPicPr>
          <p:cNvPr id="11" name="Grafik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876256" y="6091238"/>
            <a:ext cx="2160240" cy="51693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1821600" y="6141600"/>
            <a:ext cx="6997680" cy="369332"/>
          </a:xfrm>
          <a:prstGeom prst="rect">
            <a:avLst/>
          </a:prstGeom>
          <a:noFill/>
          <a:ln>
            <a:noFill/>
          </a:ln>
        </p:spPr>
        <p:style>
          <a:lnRef idx="0">
            <a:srgbClr val="000000"/>
          </a:lnRef>
          <a:fillRef idx="0">
            <a:srgbClr val="000000"/>
          </a:fillRef>
          <a:effectRef idx="0">
            <a:srgbClr val="000000"/>
          </a:effectRef>
          <a:fontRef idx="minor"/>
        </p:style>
        <p:txBody>
          <a:bodyPr lIns="0" tIns="0" rIns="0" bIns="0">
            <a:spAutoFit/>
          </a:bodyPr>
          <a:lstStyle/>
          <a:p>
            <a:pPr>
              <a:lnSpc>
                <a:spcPct val="100000"/>
              </a:lnSpc>
              <a:defRPr/>
            </a:pPr>
            <a:r>
              <a:rPr lang="en-GB" sz="800" b="0" strike="noStrike" spc="-1" dirty="0" smtClean="0">
                <a:solidFill>
                  <a:srgbClr val="000000"/>
                </a:solidFill>
                <a:latin typeface="Arial"/>
                <a:ea typeface="DejaVu Sans"/>
              </a:rPr>
              <a:t>04.05.2023 </a:t>
            </a:r>
            <a:r>
              <a:rPr lang="en-GB" sz="800" b="0" strike="noStrike" spc="-1" dirty="0">
                <a:solidFill>
                  <a:srgbClr val="000000"/>
                </a:solidFill>
                <a:latin typeface="Arial"/>
                <a:ea typeface="DejaVu Sans"/>
              </a:rPr>
              <a:t>| </a:t>
            </a:r>
            <a:r>
              <a:rPr lang="en-GB" sz="800" b="0" strike="noStrike" spc="-1" dirty="0" err="1">
                <a:solidFill>
                  <a:srgbClr val="000000"/>
                </a:solidFill>
                <a:latin typeface="Arial"/>
                <a:ea typeface="DejaVu Sans"/>
              </a:rPr>
              <a:t>Dr.</a:t>
            </a:r>
            <a:r>
              <a:rPr lang="en-GB" sz="800" b="0" strike="noStrike" spc="-1" dirty="0">
                <a:solidFill>
                  <a:srgbClr val="000000"/>
                </a:solidFill>
                <a:latin typeface="Arial"/>
                <a:ea typeface="DejaVu Sans"/>
              </a:rPr>
              <a:t> Christian Böttger | </a:t>
            </a:r>
            <a:r>
              <a:rPr lang="en-GB" sz="800" b="0" strike="noStrike" spc="-1" dirty="0" smtClean="0">
                <a:solidFill>
                  <a:srgbClr val="000000"/>
                </a:solidFill>
                <a:latin typeface="Arial"/>
                <a:ea typeface="DejaVu Sans"/>
              </a:rPr>
              <a:t>Emotet/</a:t>
            </a:r>
            <a:r>
              <a:rPr lang="en-GB" sz="800" b="0" strike="noStrike" spc="-1" dirty="0" err="1" smtClean="0">
                <a:solidFill>
                  <a:srgbClr val="000000"/>
                </a:solidFill>
                <a:latin typeface="Arial"/>
                <a:ea typeface="DejaVu Sans"/>
              </a:rPr>
              <a:t>Qakbot</a:t>
            </a:r>
            <a:r>
              <a:rPr lang="en-GB" sz="800" b="0" strike="noStrike" spc="-1" dirty="0" smtClean="0">
                <a:solidFill>
                  <a:srgbClr val="000000"/>
                </a:solidFill>
                <a:latin typeface="Arial"/>
                <a:ea typeface="DejaVu Sans"/>
              </a:rPr>
              <a:t> </a:t>
            </a:r>
            <a:r>
              <a:rPr lang="en-GB" sz="800" b="0" strike="noStrike" spc="-1" dirty="0">
                <a:solidFill>
                  <a:srgbClr val="000000"/>
                </a:solidFill>
                <a:latin typeface="Arial"/>
                <a:ea typeface="DejaVu Sans"/>
              </a:rPr>
              <a:t>| </a:t>
            </a:r>
            <a:r>
              <a:rPr lang="en-GB" sz="800" b="0" strike="noStrike" spc="-1" dirty="0" err="1">
                <a:solidFill>
                  <a:srgbClr val="000000"/>
                </a:solidFill>
                <a:latin typeface="Arial"/>
                <a:ea typeface="DejaVu Sans"/>
              </a:rPr>
              <a:t>Seite</a:t>
            </a:r>
            <a:r>
              <a:rPr lang="en-GB" sz="800" b="0" strike="noStrike" spc="-1" dirty="0">
                <a:solidFill>
                  <a:srgbClr val="000000"/>
                </a:solidFill>
                <a:latin typeface="Arial"/>
                <a:ea typeface="DejaVu Sans"/>
              </a:rPr>
              <a:t> 	</a:t>
            </a:r>
            <a:r>
              <a:rPr dirty="0"/>
              <a:t/>
            </a:r>
            <a:br>
              <a:rPr dirty="0"/>
            </a:br>
            <a:r>
              <a:rPr lang="de-DE" sz="800" b="0" strike="noStrike" spc="-1" dirty="0" smtClean="0">
                <a:solidFill>
                  <a:srgbClr val="000000"/>
                </a:solidFill>
                <a:latin typeface="Arial"/>
                <a:ea typeface="DejaVu Sans"/>
              </a:rPr>
              <a:t>Stabsstelle CISO</a:t>
            </a:r>
            <a:endParaRPr lang="de-DE" sz="800" b="0" strike="noStrike" spc="-1" dirty="0">
              <a:latin typeface="Arial"/>
            </a:endParaRPr>
          </a:p>
          <a:p>
            <a:pPr>
              <a:lnSpc>
                <a:spcPct val="100000"/>
              </a:lnSpc>
              <a:defRPr/>
            </a:pPr>
            <a:endParaRPr lang="de-DE" sz="800" b="0" strike="noStrike" spc="-1" dirty="0">
              <a:latin typeface="Arial"/>
            </a:endParaRPr>
          </a:p>
        </p:txBody>
      </p:sp>
      <p:sp>
        <p:nvSpPr>
          <p:cNvPr id="5" name="Line 2"/>
          <p:cNvSpPr/>
          <p:nvPr/>
        </p:nvSpPr>
        <p:spPr bwMode="auto">
          <a:xfrm>
            <a:off x="0" y="6091200"/>
            <a:ext cx="9144000" cy="0"/>
          </a:xfrm>
          <a:prstGeom prst="line">
            <a:avLst/>
          </a:prstGeom>
          <a:ln w="9360">
            <a:solidFill>
              <a:srgbClr val="BE1E3C"/>
            </a:solidFill>
            <a:round/>
          </a:ln>
        </p:spPr>
        <p:style>
          <a:lnRef idx="0">
            <a:srgbClr val="000000"/>
          </a:lnRef>
          <a:fillRef idx="0">
            <a:srgbClr val="000000"/>
          </a:fillRef>
          <a:effectRef idx="0">
            <a:srgbClr val="000000"/>
          </a:effectRef>
          <a:fontRef idx="minor"/>
        </p:style>
      </p:sp>
      <p:pic>
        <p:nvPicPr>
          <p:cNvPr id="6" name="Picture 20" descr="TUBS_CO_70vH_150dpi"/>
          <p:cNvPicPr/>
          <p:nvPr/>
        </p:nvPicPr>
        <p:blipFill>
          <a:blip r:embed="rId14"/>
          <a:stretch/>
        </p:blipFill>
        <p:spPr bwMode="auto">
          <a:xfrm>
            <a:off x="0" y="5915160"/>
            <a:ext cx="1761120" cy="651240"/>
          </a:xfrm>
          <a:prstGeom prst="rect">
            <a:avLst/>
          </a:prstGeom>
          <a:ln>
            <a:noFill/>
          </a:ln>
        </p:spPr>
      </p:pic>
      <p:sp>
        <p:nvSpPr>
          <p:cNvPr id="7" name="CustomShape 3"/>
          <p:cNvSpPr/>
          <p:nvPr/>
        </p:nvSpPr>
        <p:spPr bwMode="auto">
          <a:xfrm>
            <a:off x="0" y="0"/>
            <a:ext cx="9142920" cy="862560"/>
          </a:xfrm>
          <a:prstGeom prst="rect">
            <a:avLst/>
          </a:prstGeom>
          <a:solidFill>
            <a:srgbClr val="DDDDDD"/>
          </a:solidFill>
          <a:ln>
            <a:noFill/>
          </a:ln>
        </p:spPr>
        <p:style>
          <a:lnRef idx="0">
            <a:srgbClr val="000000"/>
          </a:lnRef>
          <a:fillRef idx="0">
            <a:srgbClr val="000000"/>
          </a:fillRef>
          <a:effectRef idx="0">
            <a:srgbClr val="000000"/>
          </a:effectRef>
          <a:fontRef idx="minor"/>
        </p:style>
      </p:sp>
      <p:sp>
        <p:nvSpPr>
          <p:cNvPr id="8" name="PlaceHolder 4"/>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r>
              <a:rPr lang="de-DE" sz="1800" b="0" strike="noStrike" spc="-1">
                <a:solidFill>
                  <a:srgbClr val="000000"/>
                </a:solidFill>
                <a:latin typeface="Arial"/>
              </a:rPr>
              <a:t>Click to edit the title text format</a:t>
            </a:r>
            <a:endParaRPr/>
          </a:p>
        </p:txBody>
      </p:sp>
      <p:sp>
        <p:nvSpPr>
          <p:cNvPr id="9"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de-DE" sz="2800" b="0" strike="noStrike" spc="-1">
                <a:solidFill>
                  <a:srgbClr val="000000"/>
                </a:solidFill>
                <a:latin typeface="Arial"/>
              </a:rPr>
              <a:t>Click to edit the outline text format</a:t>
            </a:r>
            <a:endParaRPr/>
          </a:p>
          <a:p>
            <a:pPr marL="864000" lvl="1" indent="-324000">
              <a:spcBef>
                <a:spcPts val="1134"/>
              </a:spcBef>
              <a:buClr>
                <a:srgbClr val="000000"/>
              </a:buClr>
              <a:buSzPct val="75000"/>
              <a:buFont typeface="Symbol"/>
              <a:buChar char=""/>
              <a:defRPr/>
            </a:pPr>
            <a:r>
              <a:rPr lang="de-DE" sz="2000" b="0" strike="noStrike" spc="-1">
                <a:solidFill>
                  <a:srgbClr val="000000"/>
                </a:solidFill>
                <a:latin typeface="Arial"/>
              </a:rPr>
              <a:t>Second Outline Level</a:t>
            </a:r>
            <a:endParaRPr/>
          </a:p>
          <a:p>
            <a:pPr marL="1296000" lvl="2" indent="-288000">
              <a:spcBef>
                <a:spcPts val="850"/>
              </a:spcBef>
              <a:buClr>
                <a:srgbClr val="000000"/>
              </a:buClr>
              <a:buSzPct val="45000"/>
              <a:buFont typeface="Wingdings"/>
              <a:buChar char=""/>
              <a:defRPr/>
            </a:pPr>
            <a:r>
              <a:rPr lang="de-DE" sz="1800" b="0" strike="noStrike" spc="-1">
                <a:solidFill>
                  <a:srgbClr val="000000"/>
                </a:solidFill>
                <a:latin typeface="Arial"/>
              </a:rPr>
              <a:t>Third Outline Level</a:t>
            </a:r>
            <a:endParaRPr/>
          </a:p>
          <a:p>
            <a:pPr marL="1728000" lvl="3" indent="-216000">
              <a:spcBef>
                <a:spcPts val="567"/>
              </a:spcBef>
              <a:buClr>
                <a:srgbClr val="000000"/>
              </a:buClr>
              <a:buSzPct val="75000"/>
              <a:buFont typeface="Symbol"/>
              <a:buChar char=""/>
              <a:defRPr/>
            </a:pPr>
            <a:r>
              <a:rPr lang="de-DE" sz="1800" b="0" strike="noStrike" spc="-1">
                <a:solidFill>
                  <a:srgbClr val="000000"/>
                </a:solidFill>
                <a:latin typeface="Arial"/>
              </a:rPr>
              <a:t>Fourth Outline Level</a:t>
            </a:r>
            <a:endParaRPr/>
          </a:p>
          <a:p>
            <a:pPr marL="2160000" lvl="4" indent="-216000">
              <a:spcBef>
                <a:spcPts val="283"/>
              </a:spcBef>
              <a:buClr>
                <a:srgbClr val="000000"/>
              </a:buClr>
              <a:buSzPct val="45000"/>
              <a:buFont typeface="Wingdings"/>
              <a:buChar char=""/>
              <a:defRPr/>
            </a:pPr>
            <a:r>
              <a:rPr lang="de-DE" sz="2000" b="0" strike="noStrike" spc="-1">
                <a:solidFill>
                  <a:srgbClr val="000000"/>
                </a:solidFill>
                <a:latin typeface="Arial"/>
              </a:rPr>
              <a:t>Fifth Outline Level</a:t>
            </a:r>
            <a:endParaRPr/>
          </a:p>
          <a:p>
            <a:pPr marL="2592000" lvl="5" indent="-216000">
              <a:spcBef>
                <a:spcPts val="283"/>
              </a:spcBef>
              <a:buClr>
                <a:srgbClr val="000000"/>
              </a:buClr>
              <a:buSzPct val="45000"/>
              <a:buFont typeface="Wingdings"/>
              <a:buChar char=""/>
              <a:defRPr/>
            </a:pPr>
            <a:r>
              <a:rPr lang="de-DE" sz="2000" b="0" strike="noStrike" spc="-1">
                <a:solidFill>
                  <a:srgbClr val="000000"/>
                </a:solidFill>
                <a:latin typeface="Arial"/>
              </a:rPr>
              <a:t>Sixth Outline Level</a:t>
            </a:r>
            <a:endParaRPr/>
          </a:p>
          <a:p>
            <a:pPr marL="3024000" lvl="6" indent="-216000">
              <a:spcBef>
                <a:spcPts val="283"/>
              </a:spcBef>
              <a:buClr>
                <a:srgbClr val="000000"/>
              </a:buClr>
              <a:buSzPct val="45000"/>
              <a:buFont typeface="Wingdings"/>
              <a:buChar char=""/>
              <a:defRPr/>
            </a:pPr>
            <a:r>
              <a:rPr lang="de-DE" sz="2000" b="0" strike="noStrike" spc="-1">
                <a:solidFill>
                  <a:srgbClr val="000000"/>
                </a:solidFill>
                <a:latin typeface="Arial"/>
              </a:rPr>
              <a:t>Seventh Outline Level</a:t>
            </a:r>
            <a:endParaRPr/>
          </a:p>
        </p:txBody>
      </p:sp>
      <p:pic>
        <p:nvPicPr>
          <p:cNvPr id="10" name="Grafik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876256" y="6091238"/>
            <a:ext cx="2160240" cy="516934"/>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hyperlink" Target="https://www.kryptoslogic.com/blog/2019/01/north-korean-apt-and-recent-ryuk-ransomware-attack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ryptoslogic.com/blog/2019/01/north-korean-apt-and-recent-ryuk-ransomware-attacks/" TargetMode="External"/><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kryptoslogic.com/blog/2019/04/emotet-scales-use-of-stolen-email-content-for-context-aware-phishing/"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kryptoslogic.com/blog/2018/10/emotet-awakens-with-new-campaign-of-mass-email-exfiltration/"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eise.de/-4573848"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heise.de/news/Ransomware-Qakbot-tritt-in-Emotets-Fussstapfen-6181387.html" TargetMode="Externa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ecurelist.com/qakbot-technical-analysis/103931/"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ise.de/security/dienste/Mails-mit-Anhaengen-777837.html" TargetMode="External"/><Relationship Id="rId2" Type="http://schemas.openxmlformats.org/officeDocument/2006/relationships/hyperlink" Target="https://github.com/Yara-Rules/rules/blob/master/Malicious_Documents/Maldoc_VBA_macro_code.yar" TargetMode="Externa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hyperlink" Target="mailto:irgendwas@irgendwer.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urlhaus.abuse.ch/" TargetMode="External"/><Relationship Id="rId2" Type="http://schemas.openxmlformats.org/officeDocument/2006/relationships/hyperlink" Target="https://paste.cryptolaemus.com/" TargetMode="Externa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feodotracker.abuse.ch/"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o4CyX-y42YA"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s://doku.rz.tu-bs.de/doku.php?id=it-sec:it-sec" TargetMode="External"/><Relationship Id="rId7" Type="http://schemas.openxmlformats.org/officeDocument/2006/relationships/image" Target="../media/image33.jpg"/><Relationship Id="rId2" Type="http://schemas.openxmlformats.org/officeDocument/2006/relationships/hyperlink" Target="https://studip.tu-braunschweig.de/seminar_main.php?auswahl=bc863707104006d8b2c63d11f6a60ed0" TargetMode="External"/><Relationship Id="rId1" Type="http://schemas.openxmlformats.org/officeDocument/2006/relationships/slideLayout" Target="../slideLayouts/slideLayout26.xml"/><Relationship Id="rId6" Type="http://schemas.openxmlformats.org/officeDocument/2006/relationships/hyperlink" Target="https://www.tu-braunschweig.de/it/service-desk" TargetMode="External"/><Relationship Id="rId5" Type="http://schemas.openxmlformats.org/officeDocument/2006/relationships/hyperlink" Target="mailto:it-service-desk@tu-braunschweig.de" TargetMode="External"/><Relationship Id="rId10" Type="http://schemas.openxmlformats.org/officeDocument/2006/relationships/image" Target="../media/image35.png"/><Relationship Id="rId4" Type="http://schemas.openxmlformats.org/officeDocument/2006/relationships/hyperlink" Target="http://it-sicherheit.tu-braunschweig.de/" TargetMode="External"/><Relationship Id="rId9" Type="http://schemas.openxmlformats.org/officeDocument/2006/relationships/hyperlink" Target="https://pixabay.com/de/baby-lernen-laptop-frage-27096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hyperlink" Target="https://pixabay.com/de/baby-lernen-laptop-frage-270966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youtube.com/channel/UC67iYdsv5I1DAvlhyPNVgpg" TargetMode="External"/><Relationship Id="rId7" Type="http://schemas.openxmlformats.org/officeDocument/2006/relationships/hyperlink" Target="https://zac-niedersachsen.de/video/3" TargetMode="External"/><Relationship Id="rId2" Type="http://schemas.openxmlformats.org/officeDocument/2006/relationships/hyperlink" Target="https://secuso.aifb.kit.edu/642.php" TargetMode="External"/><Relationship Id="rId1" Type="http://schemas.openxmlformats.org/officeDocument/2006/relationships/slideLayout" Target="../slideLayouts/slideLayout13.xml"/><Relationship Id="rId6" Type="http://schemas.openxmlformats.org/officeDocument/2006/relationships/hyperlink" Target="https://zac-niedersachsen.de/video/2" TargetMode="External"/><Relationship Id="rId5" Type="http://schemas.openxmlformats.org/officeDocument/2006/relationships/hyperlink" Target="https://secuso.aifb.kit.edu/105.php" TargetMode="External"/><Relationship Id="rId4" Type="http://schemas.openxmlformats.org/officeDocument/2006/relationships/hyperlink" Target="https://www.youtube.com/watch?v=XeslAkZIuwY"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hyperlink" Target="https://www.kryptoslogic.com/blog/2019/01/north-korean-apt-and-recent-ryuk-ransomware-attack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hyperlink" Target="https://www.kryptoslogic.com/blog/2019/01/north-korean-apt-and-recent-ryuk-ransomware-attack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831960" y="4356000"/>
            <a:ext cx="7771320" cy="87192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smtClean="0">
                <a:solidFill>
                  <a:srgbClr val="000000"/>
                </a:solidFill>
                <a:latin typeface="Arial"/>
                <a:ea typeface="DejaVu Sans"/>
              </a:rPr>
              <a:t>Erst</a:t>
            </a:r>
            <a:r>
              <a:rPr lang="en-GB" sz="2200" b="1" strike="noStrike" spc="-1" dirty="0" smtClean="0">
                <a:solidFill>
                  <a:srgbClr val="000000"/>
                </a:solidFill>
                <a:latin typeface="Arial"/>
                <a:ea typeface="DejaVu Sans"/>
              </a:rPr>
              <a:t> Emotet </a:t>
            </a:r>
            <a:r>
              <a:rPr lang="en-GB" sz="2200" b="1" strike="noStrike" spc="-1" dirty="0">
                <a:solidFill>
                  <a:srgbClr val="000000"/>
                </a:solidFill>
                <a:latin typeface="Arial"/>
                <a:ea typeface="DejaVu Sans"/>
              </a:rPr>
              <a:t>– </a:t>
            </a:r>
            <a:r>
              <a:rPr lang="en-GB" sz="2200" b="1" strike="noStrike" spc="-1" dirty="0" smtClean="0">
                <a:solidFill>
                  <a:srgbClr val="000000"/>
                </a:solidFill>
                <a:latin typeface="Arial"/>
                <a:ea typeface="DejaVu Sans"/>
              </a:rPr>
              <a:t>nun Qakbot &amp; Co.- und nun </a:t>
            </a:r>
            <a:r>
              <a:rPr lang="en-GB" sz="2200" b="1" strike="noStrike" spc="-1" dirty="0" err="1" smtClean="0">
                <a:solidFill>
                  <a:srgbClr val="000000"/>
                </a:solidFill>
                <a:latin typeface="Arial"/>
                <a:ea typeface="DejaVu Sans"/>
              </a:rPr>
              <a:t>wieder</a:t>
            </a:r>
            <a:r>
              <a:rPr lang="en-GB" sz="2200" b="1" strike="noStrike" spc="-1" dirty="0" smtClean="0">
                <a:solidFill>
                  <a:srgbClr val="000000"/>
                </a:solidFill>
                <a:latin typeface="Arial"/>
                <a:ea typeface="DejaVu Sans"/>
              </a:rPr>
              <a:t> Emotet</a:t>
            </a:r>
            <a:br>
              <a:rPr lang="en-GB" sz="2200" b="1" strike="noStrike" spc="-1" dirty="0" smtClean="0">
                <a:solidFill>
                  <a:srgbClr val="000000"/>
                </a:solidFill>
                <a:latin typeface="Arial"/>
                <a:ea typeface="DejaVu Sans"/>
              </a:rPr>
            </a:br>
            <a:r>
              <a:rPr lang="en-GB" sz="2200" b="1" strike="noStrike" spc="-1" dirty="0" err="1" smtClean="0">
                <a:solidFill>
                  <a:srgbClr val="000000"/>
                </a:solidFill>
                <a:latin typeface="Arial"/>
                <a:ea typeface="DejaVu Sans"/>
              </a:rPr>
              <a:t>eine</a:t>
            </a:r>
            <a:r>
              <a:rPr lang="en-GB" sz="2200" b="1" strike="noStrike" spc="-1" dirty="0" smtClean="0">
                <a:solidFill>
                  <a:srgbClr val="000000"/>
                </a:solidFill>
                <a:latin typeface="Arial"/>
                <a:ea typeface="DejaVu Sans"/>
              </a:rPr>
              <a:t> </a:t>
            </a:r>
            <a:r>
              <a:rPr lang="en-GB" sz="2200" b="1" strike="noStrike" spc="-1" dirty="0" err="1" smtClean="0">
                <a:solidFill>
                  <a:srgbClr val="000000"/>
                </a:solidFill>
                <a:latin typeface="Arial"/>
                <a:ea typeface="DejaVu Sans"/>
              </a:rPr>
              <a:t>immer</a:t>
            </a:r>
            <a:r>
              <a:rPr lang="en-GB" sz="2200" b="1" strike="noStrike" spc="-1" dirty="0" smtClean="0">
                <a:solidFill>
                  <a:srgbClr val="000000"/>
                </a:solidFill>
                <a:latin typeface="Arial"/>
                <a:ea typeface="DejaVu Sans"/>
              </a:rPr>
              <a:t> </a:t>
            </a:r>
            <a:r>
              <a:rPr lang="en-GB" sz="2200" b="1" strike="noStrike" spc="-1" dirty="0" err="1" smtClean="0">
                <a:solidFill>
                  <a:srgbClr val="000000"/>
                </a:solidFill>
                <a:latin typeface="Arial"/>
                <a:ea typeface="DejaVu Sans"/>
              </a:rPr>
              <a:t>noch</a:t>
            </a:r>
            <a:r>
              <a:rPr lang="en-GB" sz="2200" b="1" strike="noStrike" spc="-1" dirty="0" smtClean="0">
                <a:solidFill>
                  <a:srgbClr val="000000"/>
                </a:solidFill>
                <a:latin typeface="Arial"/>
                <a:ea typeface="DejaVu Sans"/>
              </a:rPr>
              <a:t> </a:t>
            </a:r>
            <a:r>
              <a:rPr lang="en-GB" sz="2200" b="1" strike="noStrike" spc="-1" dirty="0" err="1" smtClean="0">
                <a:solidFill>
                  <a:srgbClr val="000000"/>
                </a:solidFill>
                <a:latin typeface="Arial"/>
                <a:ea typeface="DejaVu Sans"/>
              </a:rPr>
              <a:t>aktuelle</a:t>
            </a:r>
            <a:r>
              <a:rPr lang="en-GB" sz="2200" b="1" strike="noStrike" spc="-1" dirty="0" smtClean="0">
                <a:solidFill>
                  <a:srgbClr val="000000"/>
                </a:solidFill>
                <a:latin typeface="Arial"/>
                <a:ea typeface="DejaVu Sans"/>
              </a:rPr>
              <a:t> </a:t>
            </a:r>
            <a:r>
              <a:rPr lang="en-GB" sz="2200" b="1" strike="noStrike" spc="-1" dirty="0">
                <a:solidFill>
                  <a:srgbClr val="000000"/>
                </a:solidFill>
                <a:latin typeface="Arial"/>
                <a:ea typeface="DejaVu Sans"/>
              </a:rPr>
              <a:t>Dimension des </a:t>
            </a:r>
            <a:r>
              <a:rPr lang="en-GB" sz="2200" b="1" strike="noStrike" spc="-1" dirty="0" err="1">
                <a:solidFill>
                  <a:srgbClr val="000000"/>
                </a:solidFill>
                <a:latin typeface="Arial"/>
                <a:ea typeface="DejaVu Sans"/>
              </a:rPr>
              <a:t>Phishings</a:t>
            </a:r>
            <a:r>
              <a:rPr dirty="0"/>
              <a:t/>
            </a:r>
            <a:br>
              <a:rPr dirty="0"/>
            </a:br>
            <a:endParaRPr lang="de-DE" sz="2200" b="0" strike="noStrike" spc="-1" dirty="0">
              <a:latin typeface="Arial"/>
            </a:endParaRPr>
          </a:p>
        </p:txBody>
      </p:sp>
      <p:sp>
        <p:nvSpPr>
          <p:cNvPr id="5" name="CustomShape 2"/>
          <p:cNvSpPr/>
          <p:nvPr/>
        </p:nvSpPr>
        <p:spPr bwMode="auto">
          <a:xfrm>
            <a:off x="830160" y="5499000"/>
            <a:ext cx="7745760" cy="3322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spcBef>
                <a:spcPts val="320"/>
              </a:spcBef>
              <a:defRPr/>
            </a:pPr>
            <a:r>
              <a:rPr lang="en-GB" sz="1600" b="0" strike="noStrike" spc="-1" dirty="0" err="1">
                <a:solidFill>
                  <a:srgbClr val="000000"/>
                </a:solidFill>
                <a:latin typeface="Arial"/>
                <a:ea typeface="DejaVu Sans"/>
              </a:rPr>
              <a:t>Dr.</a:t>
            </a:r>
            <a:r>
              <a:rPr lang="en-GB" sz="1600" b="0" strike="noStrike" spc="-1" dirty="0">
                <a:solidFill>
                  <a:srgbClr val="000000"/>
                </a:solidFill>
                <a:latin typeface="Arial"/>
                <a:ea typeface="DejaVu Sans"/>
              </a:rPr>
              <a:t> Christian Böttger, </a:t>
            </a:r>
            <a:r>
              <a:rPr lang="en-GB" sz="1600" b="0" strike="noStrike" spc="-1" dirty="0" smtClean="0">
                <a:solidFill>
                  <a:srgbClr val="000000"/>
                </a:solidFill>
                <a:latin typeface="Arial"/>
                <a:ea typeface="DejaVu Sans"/>
              </a:rPr>
              <a:t>01.11.2024</a:t>
            </a:r>
            <a:endParaRPr lang="de-DE" sz="1600" b="0" strike="noStrike" spc="-1" dirty="0">
              <a:latin typeface="Arial"/>
            </a:endParaRPr>
          </a:p>
        </p:txBody>
      </p:sp>
      <p:pic>
        <p:nvPicPr>
          <p:cNvPr id="7" name="Grafik 179"/>
          <p:cNvPicPr/>
          <p:nvPr/>
        </p:nvPicPr>
        <p:blipFill>
          <a:blip r:embed="rId2"/>
          <a:stretch/>
        </p:blipFill>
        <p:spPr bwMode="auto">
          <a:xfrm>
            <a:off x="6069960" y="5016600"/>
            <a:ext cx="1749600" cy="1154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Der Angreifer entscheidet, mit welchem Angriff es weiter geht, z.B. mit Ransomware</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in dem Fall lässt der Angreifer z.B. die Ransomware „Ryuk“ nachladen</a:t>
            </a:r>
            <a:endParaRPr lang="de-DE" sz="1600" b="0" strike="noStrike" spc="-1">
              <a:latin typeface="Arial"/>
            </a:endParaRPr>
          </a:p>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In anderen Fällen vielleicht Spionage-Software oder Spam-Versand-Software</a:t>
            </a:r>
            <a:endParaRPr lang="de-DE" sz="1600" b="0" strike="noStrike" spc="-1">
              <a:latin typeface="Arial"/>
            </a:endParaRPr>
          </a:p>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Eventuell steuert der Angreifer auch persönlich den weiteren Angriff</a:t>
            </a:r>
            <a:endParaRPr lang="de-DE" sz="1600" b="0" strike="noStrike" spc="-1">
              <a:latin typeface="Arial"/>
            </a:endParaRPr>
          </a:p>
          <a:p>
            <a:pPr>
              <a:lnSpc>
                <a:spcPct val="100000"/>
              </a:lnSpc>
              <a:defRPr/>
            </a:pPr>
            <a:endParaRPr lang="de-DE" sz="1600" b="0" strike="noStrike" spc="-1">
              <a:latin typeface="Arial"/>
            </a:endParaRPr>
          </a:p>
          <a:p>
            <a:pPr marL="1440">
              <a:lnSpc>
                <a:spcPct val="100000"/>
              </a:lnSpc>
              <a:spcBef>
                <a:spcPts val="561"/>
              </a:spcBef>
              <a:defRPr/>
            </a:pPr>
            <a:endParaRPr lang="de-DE" sz="1600" b="0" strike="noStrike" spc="-1">
              <a:latin typeface="Arial"/>
            </a:endParaRPr>
          </a:p>
          <a:p>
            <a:pPr marL="343080" indent="-342000">
              <a:lnSpc>
                <a:spcPct val="100000"/>
              </a:lnSpc>
              <a:spcBef>
                <a:spcPts val="281"/>
              </a:spcBef>
              <a:defRPr/>
            </a:pPr>
            <a:r>
              <a:rPr lang="en-GB" sz="1400" b="0" strike="noStrike" spc="-1">
                <a:solidFill>
                  <a:srgbClr val="000000"/>
                </a:solidFill>
                <a:latin typeface="Arial"/>
                <a:ea typeface="Arial"/>
              </a:rPr>
              <a:t>                                                                                           </a:t>
            </a:r>
            <a:r>
              <a:rPr/>
              <a:t/>
            </a:r>
            <a:br>
              <a:rPr/>
            </a:br>
            <a:endParaRPr lang="de-DE" sz="1400" b="0" strike="noStrike" spc="-1">
              <a:latin typeface="Arial"/>
            </a:endParaRPr>
          </a:p>
          <a:p>
            <a:pPr marL="343080" indent="-342000">
              <a:lnSpc>
                <a:spcPct val="100000"/>
              </a:lnSpc>
              <a:spcBef>
                <a:spcPts val="281"/>
              </a:spcBef>
              <a:defRPr/>
            </a:pPr>
            <a:endParaRPr lang="de-DE" sz="14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-4-</a:t>
            </a:r>
            <a:endParaRPr lang="de-DE" sz="2200" b="0" strike="noStrike" spc="-1">
              <a:latin typeface="Arial"/>
            </a:endParaRPr>
          </a:p>
        </p:txBody>
      </p:sp>
      <p:pic>
        <p:nvPicPr>
          <p:cNvPr id="6" name="Grafik 2"/>
          <p:cNvPicPr/>
          <p:nvPr/>
        </p:nvPicPr>
        <p:blipFill>
          <a:blip r:embed="rId2"/>
          <a:stretch/>
        </p:blipFill>
        <p:spPr bwMode="auto">
          <a:xfrm>
            <a:off x="1640160" y="2997000"/>
            <a:ext cx="5952960" cy="2599560"/>
          </a:xfrm>
          <a:prstGeom prst="rect">
            <a:avLst/>
          </a:prstGeom>
          <a:ln>
            <a:noFill/>
          </a:ln>
        </p:spPr>
      </p:pic>
      <p:pic>
        <p:nvPicPr>
          <p:cNvPr id="7" name="Grafik 208"/>
          <p:cNvPicPr/>
          <p:nvPr/>
        </p:nvPicPr>
        <p:blipFill>
          <a:blip r:embed="rId3"/>
          <a:stretch/>
        </p:blipFill>
        <p:spPr bwMode="auto">
          <a:xfrm>
            <a:off x="7948440" y="4608000"/>
            <a:ext cx="762840" cy="1295280"/>
          </a:xfrm>
          <a:prstGeom prst="rect">
            <a:avLst/>
          </a:prstGeom>
          <a:ln>
            <a:noFill/>
          </a:ln>
        </p:spPr>
      </p:pic>
      <p:sp>
        <p:nvSpPr>
          <p:cNvPr id="9" name="CustomShape 3"/>
          <p:cNvSpPr/>
          <p:nvPr/>
        </p:nvSpPr>
        <p:spPr bwMode="auto">
          <a:xfrm>
            <a:off x="2210400" y="5829840"/>
            <a:ext cx="6900585"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dirty="0">
                <a:solidFill>
                  <a:srgbClr val="000000"/>
                </a:solidFill>
                <a:latin typeface="Arial"/>
                <a:ea typeface="DejaVu Sans"/>
                <a:hlinkClick r:id="rId4"/>
              </a:rPr>
              <a:t>https://www.kryptoslogic.com/blog/2019/01/north-korean-apt-and-recent-ryuk-ransomware-attacks</a:t>
            </a:r>
            <a:r>
              <a:rPr lang="en-GB" sz="1200" b="0" strike="noStrike" spc="-1" dirty="0" smtClean="0">
                <a:solidFill>
                  <a:srgbClr val="000000"/>
                </a:solidFill>
                <a:latin typeface="Arial"/>
                <a:ea typeface="DejaVu Sans"/>
                <a:hlinkClick r:id="rId4"/>
              </a:rPr>
              <a:t>/</a:t>
            </a:r>
            <a:r>
              <a:rPr lang="en-GB" sz="1200" b="0" strike="noStrike" spc="-1" dirty="0" smtClean="0">
                <a:solidFill>
                  <a:srgbClr val="000000"/>
                </a:solidFill>
                <a:latin typeface="Arial"/>
                <a:ea typeface="DejaVu Sans"/>
              </a:rPr>
              <a:t> </a:t>
            </a:r>
            <a:endParaRPr lang="de-DE" sz="1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defRPr/>
            </a:pPr>
            <a:endParaRPr lang="de-DE" sz="1800" b="0" strike="noStrike" spc="-1">
              <a:latin typeface="Arial"/>
            </a:endParaRPr>
          </a:p>
          <a:p>
            <a:pPr>
              <a:lnSpc>
                <a:spcPct val="100000"/>
              </a:lnSpc>
              <a:defRPr/>
            </a:pPr>
            <a:endParaRPr lang="de-DE" sz="1800" b="0" strike="noStrike" spc="-1">
              <a:latin typeface="Arial"/>
            </a:endParaRPr>
          </a:p>
          <a:p>
            <a:pPr marL="1440">
              <a:lnSpc>
                <a:spcPct val="100000"/>
              </a:lnSpc>
              <a:spcBef>
                <a:spcPts val="561"/>
              </a:spcBef>
              <a:defRPr/>
            </a:pPr>
            <a:endParaRPr lang="de-DE" sz="1800" b="0" strike="noStrike" spc="-1">
              <a:latin typeface="Arial"/>
            </a:endParaRPr>
          </a:p>
          <a:p>
            <a:pPr marL="343080" indent="-342000">
              <a:lnSpc>
                <a:spcPct val="100000"/>
              </a:lnSpc>
              <a:spcBef>
                <a:spcPts val="281"/>
              </a:spcBef>
              <a:defRPr/>
            </a:pPr>
            <a:r>
              <a:rPr lang="en-GB" sz="1400" b="0" strike="noStrike" spc="-1">
                <a:solidFill>
                  <a:srgbClr val="000000"/>
                </a:solidFill>
                <a:latin typeface="Arial"/>
                <a:ea typeface="Arial"/>
              </a:rPr>
              <a:t>                                                                                           </a:t>
            </a:r>
            <a:r>
              <a:rPr/>
              <a:t/>
            </a:r>
            <a:br>
              <a:rPr/>
            </a:br>
            <a:endParaRPr lang="de-DE" sz="1400" b="0" strike="noStrike" spc="-1">
              <a:latin typeface="Arial"/>
            </a:endParaRPr>
          </a:p>
          <a:p>
            <a:pPr marL="343080" indent="-342000">
              <a:lnSpc>
                <a:spcPct val="100000"/>
              </a:lnSpc>
              <a:spcBef>
                <a:spcPts val="281"/>
              </a:spcBef>
              <a:defRPr/>
            </a:pPr>
            <a:endParaRPr lang="de-DE" sz="14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-5-</a:t>
            </a:r>
            <a:endParaRPr lang="de-DE" sz="2200" b="0" strike="noStrike" spc="-1">
              <a:latin typeface="Arial"/>
            </a:endParaRPr>
          </a:p>
        </p:txBody>
      </p:sp>
      <p:pic>
        <p:nvPicPr>
          <p:cNvPr id="6" name="Grafik 1"/>
          <p:cNvPicPr/>
          <p:nvPr/>
        </p:nvPicPr>
        <p:blipFill>
          <a:blip r:embed="rId2"/>
          <a:stretch/>
        </p:blipFill>
        <p:spPr bwMode="auto">
          <a:xfrm>
            <a:off x="1403640" y="836640"/>
            <a:ext cx="7739280" cy="4992120"/>
          </a:xfrm>
          <a:prstGeom prst="rect">
            <a:avLst/>
          </a:prstGeom>
          <a:ln>
            <a:noFill/>
          </a:ln>
        </p:spPr>
      </p:pic>
      <p:sp>
        <p:nvSpPr>
          <p:cNvPr id="7" name="CustomShape 3"/>
          <p:cNvSpPr/>
          <p:nvPr/>
        </p:nvSpPr>
        <p:spPr bwMode="auto">
          <a:xfrm>
            <a:off x="2210400" y="5829840"/>
            <a:ext cx="6900585"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dirty="0">
                <a:solidFill>
                  <a:srgbClr val="000000"/>
                </a:solidFill>
                <a:latin typeface="Arial"/>
                <a:ea typeface="DejaVu Sans"/>
                <a:hlinkClick r:id="rId3"/>
              </a:rPr>
              <a:t>https://www.kryptoslogic.com/blog/2019/01/north-korean-apt-and-recent-ryuk-ransomware-attacks</a:t>
            </a:r>
            <a:r>
              <a:rPr lang="en-GB" sz="1200" b="0" strike="noStrike" spc="-1" dirty="0" smtClean="0">
                <a:solidFill>
                  <a:srgbClr val="000000"/>
                </a:solidFill>
                <a:latin typeface="Arial"/>
                <a:ea typeface="DejaVu Sans"/>
                <a:hlinkClick r:id="rId3"/>
              </a:rPr>
              <a:t>/</a:t>
            </a:r>
            <a:r>
              <a:rPr lang="en-GB" sz="1200" b="0" strike="noStrike" spc="-1" dirty="0" smtClean="0">
                <a:solidFill>
                  <a:srgbClr val="000000"/>
                </a:solidFill>
                <a:latin typeface="Arial"/>
                <a:ea typeface="DejaVu Sans"/>
              </a:rPr>
              <a:t> </a:t>
            </a:r>
            <a:endParaRPr lang="de-DE" sz="1200" b="0" strike="noStrike" spc="-1" dirty="0">
              <a:latin typeface="Arial"/>
            </a:endParaRPr>
          </a:p>
        </p:txBody>
      </p:sp>
      <p:pic>
        <p:nvPicPr>
          <p:cNvPr id="8" name="Grafik 213"/>
          <p:cNvPicPr/>
          <p:nvPr/>
        </p:nvPicPr>
        <p:blipFill>
          <a:blip r:embed="rId4"/>
          <a:stretch/>
        </p:blipFill>
        <p:spPr bwMode="auto">
          <a:xfrm>
            <a:off x="720000" y="2520000"/>
            <a:ext cx="763200" cy="129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46538"/>
            <a:ext cx="9140336" cy="540360"/>
          </a:xfrm>
          <a:prstGeom prst="rect">
            <a:avLst/>
          </a:prstGeom>
        </p:spPr>
        <p:txBody>
          <a:bodyPr lIns="0" tIns="0" rIns="0" bIns="0" anchor="ctr">
            <a:noAutofit/>
          </a:bodyPr>
          <a:lstStyle/>
          <a:p>
            <a:pPr>
              <a:defRPr/>
            </a:pPr>
            <a:r>
              <a:rPr sz="2200" b="1">
                <a:solidFill>
                  <a:schemeClr val="bg1"/>
                </a:solidFill>
              </a:rPr>
              <a:t>Welche Erfahrungen haben Sie mit Schadsoftware?</a:t>
            </a:r>
            <a:endParaRPr/>
          </a:p>
        </p:txBody>
      </p:sp>
      <p:sp>
        <p:nvSpPr>
          <p:cNvPr id="5" name="PlaceHolder 2"/>
          <p:cNvSpPr>
            <a:spLocks noGrp="1"/>
          </p:cNvSpPr>
          <p:nvPr>
            <p:ph type="body"/>
          </p:nvPr>
        </p:nvSpPr>
        <p:spPr bwMode="auto">
          <a:xfrm>
            <a:off x="457200" y="2190673"/>
            <a:ext cx="8229240" cy="3977280"/>
          </a:xfrm>
          <a:prstGeom prst="rect">
            <a:avLst/>
          </a:prstGeom>
        </p:spPr>
        <p:txBody>
          <a:bodyPr lIns="0" tIns="0" rIns="0" bIns="0"/>
          <a:lstStyle/>
          <a:p>
            <a:pPr marL="305908" indent="-305908">
              <a:lnSpc>
                <a:spcPct val="250000"/>
              </a:lnSpc>
              <a:buAutoNum type="alphaUcPeriod"/>
              <a:defRPr/>
            </a:pPr>
            <a:r>
              <a:rPr sz="2000" b="1">
                <a:solidFill>
                  <a:schemeClr val="tx1"/>
                </a:solidFill>
              </a:rPr>
              <a:t> 	Keine.</a:t>
            </a:r>
            <a:endParaRPr/>
          </a:p>
          <a:p>
            <a:pPr marL="305908" indent="-305908">
              <a:lnSpc>
                <a:spcPct val="250000"/>
              </a:lnSpc>
              <a:buAutoNum type="alphaUcPeriod"/>
              <a:defRPr/>
            </a:pPr>
            <a:r>
              <a:rPr sz="2000" b="1">
                <a:solidFill>
                  <a:schemeClr val="tx1"/>
                </a:solidFill>
              </a:rPr>
              <a:t> 	Eines meiner Geräte war mal infiziert.</a:t>
            </a:r>
            <a:endParaRPr/>
          </a:p>
          <a:p>
            <a:pPr marL="305908" indent="-305908">
              <a:lnSpc>
                <a:spcPct val="250000"/>
              </a:lnSpc>
              <a:buAutoNum type="alphaUcPeriod"/>
              <a:defRPr/>
            </a:pPr>
            <a:r>
              <a:rPr sz="2000" b="1">
                <a:solidFill>
                  <a:schemeClr val="tx1"/>
                </a:solidFill>
              </a:rPr>
              <a:t> 	Mich erreichen regelmäßig </a:t>
            </a:r>
            <a:r>
              <a:rPr lang="de-DE" sz="2000" b="1"/>
              <a:t>S</a:t>
            </a:r>
            <a:r>
              <a:rPr sz="2000" b="1">
                <a:solidFill>
                  <a:schemeClr val="tx1"/>
                </a:solidFill>
              </a:rPr>
              <a:t>pammails.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24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Wie greift Emotet an?</a:t>
            </a:r>
            <a:endParaRPr lang="de-DE" sz="16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 Botnet -1- </a:t>
            </a:r>
            <a:endParaRPr lang="de-DE" sz="2200" b="0" strike="noStrike" spc="-1">
              <a:latin typeface="Arial"/>
            </a:endParaRPr>
          </a:p>
        </p:txBody>
      </p:sp>
      <p:sp>
        <p:nvSpPr>
          <p:cNvPr id="6" name="CustomShape 3"/>
          <p:cNvSpPr/>
          <p:nvPr/>
        </p:nvSpPr>
        <p:spPr bwMode="auto">
          <a:xfrm>
            <a:off x="1203840" y="5517360"/>
            <a:ext cx="7937151"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dirty="0">
                <a:solidFill>
                  <a:srgbClr val="000000"/>
                </a:solidFill>
                <a:latin typeface="Arial"/>
                <a:ea typeface="DejaVu Sans"/>
                <a:hlinkClick r:id="rId2"/>
              </a:rPr>
              <a:t>https://www.kryptoslogic.com/blog/2019/04/emotet-scales-use-of-stolen-email-content-for-context-aware-phishing</a:t>
            </a:r>
            <a:r>
              <a:rPr lang="en-GB" sz="1200" b="0" strike="noStrike" spc="-1" dirty="0" smtClean="0">
                <a:solidFill>
                  <a:srgbClr val="000000"/>
                </a:solidFill>
                <a:latin typeface="Arial"/>
                <a:ea typeface="DejaVu Sans"/>
                <a:hlinkClick r:id="rId2"/>
              </a:rPr>
              <a:t>/</a:t>
            </a:r>
            <a:r>
              <a:rPr lang="en-GB" sz="1200" b="0" strike="noStrike" spc="-1" dirty="0" smtClean="0">
                <a:solidFill>
                  <a:srgbClr val="000000"/>
                </a:solidFill>
                <a:latin typeface="Arial"/>
                <a:ea typeface="DejaVu Sans"/>
              </a:rPr>
              <a:t> </a:t>
            </a:r>
            <a:endParaRPr lang="de-DE" sz="1200" b="0" strike="noStrike" spc="-1" dirty="0">
              <a:latin typeface="Arial"/>
            </a:endParaRPr>
          </a:p>
        </p:txBody>
      </p:sp>
      <p:pic>
        <p:nvPicPr>
          <p:cNvPr id="7" name="Grafik 2"/>
          <p:cNvPicPr/>
          <p:nvPr/>
        </p:nvPicPr>
        <p:blipFill>
          <a:blip r:embed="rId3"/>
          <a:stretch/>
        </p:blipFill>
        <p:spPr bwMode="auto">
          <a:xfrm>
            <a:off x="0" y="1854720"/>
            <a:ext cx="9142920" cy="3147840"/>
          </a:xfrm>
          <a:prstGeom prst="rect">
            <a:avLst/>
          </a:prstGeom>
          <a:ln>
            <a:noFill/>
          </a:ln>
        </p:spPr>
      </p:pic>
      <p:pic>
        <p:nvPicPr>
          <p:cNvPr id="8" name="Grafik 218"/>
          <p:cNvPicPr/>
          <p:nvPr/>
        </p:nvPicPr>
        <p:blipFill>
          <a:blip r:embed="rId4"/>
          <a:stretch/>
        </p:blipFill>
        <p:spPr bwMode="auto">
          <a:xfrm>
            <a:off x="6118920" y="878040"/>
            <a:ext cx="1724040" cy="113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24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Und woher kommt der verwendete Inhalt?</a:t>
            </a:r>
            <a:endParaRPr lang="de-DE" sz="16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 Botnet  -2- </a:t>
            </a:r>
            <a:endParaRPr lang="de-DE" sz="2200" b="0" strike="noStrike" spc="-1">
              <a:latin typeface="Arial"/>
            </a:endParaRPr>
          </a:p>
        </p:txBody>
      </p:sp>
      <p:sp>
        <p:nvSpPr>
          <p:cNvPr id="6" name="CustomShape 3"/>
          <p:cNvSpPr/>
          <p:nvPr/>
        </p:nvSpPr>
        <p:spPr bwMode="auto">
          <a:xfrm>
            <a:off x="1204560" y="5517360"/>
            <a:ext cx="7468624"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dirty="0">
                <a:solidFill>
                  <a:srgbClr val="000000"/>
                </a:solidFill>
                <a:latin typeface="Arial"/>
                <a:ea typeface="DejaVu Sans"/>
                <a:hlinkClick r:id="rId2"/>
              </a:rPr>
              <a:t>https://www.kryptoslogic.com/blog/2018/10/emotet-awakens-with-new-campaign-of-mass-email-exfiltration</a:t>
            </a:r>
            <a:r>
              <a:rPr lang="en-GB" sz="1200" b="0" strike="noStrike" spc="-1" dirty="0" smtClean="0">
                <a:solidFill>
                  <a:srgbClr val="000000"/>
                </a:solidFill>
                <a:latin typeface="Arial"/>
                <a:ea typeface="DejaVu Sans"/>
                <a:hlinkClick r:id="rId2"/>
              </a:rPr>
              <a:t>/</a:t>
            </a:r>
            <a:r>
              <a:rPr lang="en-GB" sz="1200" b="0" strike="noStrike" spc="-1" dirty="0" smtClean="0">
                <a:solidFill>
                  <a:srgbClr val="000000"/>
                </a:solidFill>
                <a:latin typeface="Arial"/>
                <a:ea typeface="DejaVu Sans"/>
              </a:rPr>
              <a:t> </a:t>
            </a:r>
            <a:endParaRPr lang="de-DE" sz="1200" b="0" strike="noStrike" spc="-1" dirty="0">
              <a:latin typeface="Arial"/>
            </a:endParaRPr>
          </a:p>
        </p:txBody>
      </p:sp>
      <p:pic>
        <p:nvPicPr>
          <p:cNvPr id="7" name="Grafik 1"/>
          <p:cNvPicPr/>
          <p:nvPr/>
        </p:nvPicPr>
        <p:blipFill>
          <a:blip r:embed="rId3"/>
          <a:stretch/>
        </p:blipFill>
        <p:spPr bwMode="auto">
          <a:xfrm>
            <a:off x="1967759" y="1340640"/>
            <a:ext cx="5051160" cy="4190040"/>
          </a:xfrm>
          <a:prstGeom prst="rect">
            <a:avLst/>
          </a:prstGeom>
          <a:ln>
            <a:noFill/>
          </a:ln>
        </p:spPr>
      </p:pic>
      <p:pic>
        <p:nvPicPr>
          <p:cNvPr id="8" name="Grafik 223"/>
          <p:cNvPicPr/>
          <p:nvPr/>
        </p:nvPicPr>
        <p:blipFill>
          <a:blip r:embed="rId4"/>
          <a:stretch/>
        </p:blipFill>
        <p:spPr bwMode="auto">
          <a:xfrm>
            <a:off x="7092000" y="2628000"/>
            <a:ext cx="1871280" cy="1234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24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Welche Informationen wertet Emotet aus?</a:t>
            </a:r>
            <a:r>
              <a:rPr/>
              <a:t/>
            </a:r>
            <a:br>
              <a:rPr/>
            </a:br>
            <a:r>
              <a:rPr lang="en-GB" sz="1600" b="0" strike="noStrike" spc="-1">
                <a:solidFill>
                  <a:srgbClr val="000000"/>
                </a:solidFill>
                <a:latin typeface="Arial"/>
                <a:ea typeface="Arial"/>
              </a:rPr>
              <a:t> </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Nach Start eines Word/Excel-Makros:</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Nutzung der Outlook Messaging API (MAPI) (als angemeldeter Benutzer) – kein „Hacking“</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Auslesen aller Mails = geht alle Ordner und Unterordner im persönlichen Postfach durch</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für jede Mail, die nicht älter als 180 Tage ist:</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Absender Name und E-Mail</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Empfänger Name und E-Mail</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Betreff</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die ersten 16384 Zeichen der Mail (16 kB)</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Diese Informationen werden zunächst temporär auf dem Opfer-Rechner gespeichert und später zum C2-Server hoch geladen, der es in eine globale Opfer-Datenbank einpflegt.</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Aus dieser Datenbank werden dann neue Spam-Mails mit infizierten Anhängen generiert und verschickt.</a:t>
            </a:r>
            <a:endParaRPr lang="de-DE" sz="1600" b="0" strike="noStrike" spc="-1">
              <a:latin typeface="Arial"/>
            </a:endParaRPr>
          </a:p>
          <a:p>
            <a:pPr>
              <a:lnSpc>
                <a:spcPct val="100000"/>
              </a:lnSpc>
              <a:defRPr/>
            </a:pPr>
            <a:endParaRPr lang="de-DE" sz="1600" b="0" strike="noStrike" spc="-1">
              <a:latin typeface="Arial"/>
            </a:endParaRPr>
          </a:p>
          <a:p>
            <a:pPr>
              <a:lnSpc>
                <a:spcPct val="100000"/>
              </a:lnSpc>
              <a:defRPr/>
            </a:pPr>
            <a:endParaRPr lang="de-DE" sz="16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 verwendete Inhalte</a:t>
            </a:r>
            <a:endParaRPr lang="de-DE" sz="2200" b="0" strike="noStrike" spc="-1">
              <a:latin typeface="Arial"/>
            </a:endParaRPr>
          </a:p>
        </p:txBody>
      </p:sp>
      <p:sp>
        <p:nvSpPr>
          <p:cNvPr id="6" name="CustomShape 3"/>
          <p:cNvSpPr/>
          <p:nvPr/>
        </p:nvSpPr>
        <p:spPr bwMode="auto">
          <a:xfrm>
            <a:off x="1204560" y="5517360"/>
            <a:ext cx="7398000" cy="2721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a:solidFill>
                  <a:srgbClr val="000000"/>
                </a:solidFill>
                <a:latin typeface="Arial"/>
                <a:ea typeface="DejaVu Sans"/>
              </a:rPr>
              <a:t>https://www.kryptoslogic.com/blog/2018/10/emotet-awakens-with-new-campaign-of-mass-email-exfiltration/</a:t>
            </a:r>
            <a:endParaRPr lang="de-DE" sz="1200" b="0" strike="noStrike" spc="-1">
              <a:latin typeface="Arial"/>
            </a:endParaRPr>
          </a:p>
        </p:txBody>
      </p:sp>
      <p:pic>
        <p:nvPicPr>
          <p:cNvPr id="7" name="Grafik 227"/>
          <p:cNvPicPr/>
          <p:nvPr/>
        </p:nvPicPr>
        <p:blipFill>
          <a:blip r:embed="rId2"/>
          <a:stretch/>
        </p:blipFill>
        <p:spPr bwMode="auto">
          <a:xfrm>
            <a:off x="7768800" y="1008000"/>
            <a:ext cx="870480" cy="702720"/>
          </a:xfrm>
          <a:prstGeom prst="rect">
            <a:avLst/>
          </a:prstGeom>
          <a:ln>
            <a:noFill/>
          </a:ln>
        </p:spPr>
      </p:pic>
    </p:spTree>
    <p:extLst>
      <p:ext uri="{BB962C8B-B14F-4D97-AF65-F5344CB8AC3E}">
        <p14:creationId xmlns:p14="http://schemas.microsoft.com/office/powerpoint/2010/main" val="385639063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867960"/>
            <a:ext cx="8369640" cy="490824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Angreifer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nutzt</a:t>
            </a:r>
            <a:r>
              <a:rPr lang="en-GB" sz="1600" b="0" strike="noStrike" spc="-1" dirty="0">
                <a:solidFill>
                  <a:srgbClr val="000000"/>
                </a:solidFill>
                <a:latin typeface="Arial"/>
                <a:ea typeface="Arial"/>
              </a:rPr>
              <a:t> das </a:t>
            </a:r>
            <a:r>
              <a:rPr lang="en-GB" sz="1600" b="0" strike="noStrike" spc="-1" dirty="0" err="1">
                <a:solidFill>
                  <a:srgbClr val="000000"/>
                </a:solidFill>
                <a:latin typeface="Arial"/>
                <a:ea typeface="Arial"/>
              </a:rPr>
              <a:t>bestehende</a:t>
            </a:r>
            <a:r>
              <a:rPr lang="en-GB" sz="1600" b="0" strike="noStrike" spc="-1" dirty="0">
                <a:solidFill>
                  <a:srgbClr val="000000"/>
                </a:solidFill>
                <a:latin typeface="Arial"/>
                <a:ea typeface="Arial"/>
              </a:rPr>
              <a:t> </a:t>
            </a:r>
            <a:r>
              <a:rPr lang="en-GB" sz="1600" b="1" i="1" strike="noStrike" spc="-1" dirty="0">
                <a:solidFill>
                  <a:srgbClr val="000000"/>
                </a:solidFill>
                <a:latin typeface="Arial"/>
                <a:ea typeface="Arial"/>
              </a:rPr>
              <a:t>Emotet</a:t>
            </a:r>
            <a:r>
              <a:rPr lang="en-GB" sz="1600" b="0" strike="noStrike" spc="-1" dirty="0">
                <a:solidFill>
                  <a:srgbClr val="000000"/>
                </a:solidFill>
                <a:latin typeface="Arial"/>
                <a:ea typeface="Arial"/>
              </a:rPr>
              <a:t>-Botnet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Offenbar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krimineller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Konzern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genügend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Ressourcen</a:t>
            </a:r>
            <a:r>
              <a:rPr lang="en-GB" sz="1600" b="0" strike="noStrike" spc="-1" dirty="0">
                <a:solidFill>
                  <a:srgbClr val="000000"/>
                </a:solidFill>
                <a:latin typeface="Arial"/>
                <a:ea typeface="Arial"/>
              </a:rPr>
              <a:t>, um die </a:t>
            </a:r>
            <a:r>
              <a:rPr lang="en-GB" sz="1600" b="0" strike="noStrike" spc="-1" dirty="0" err="1">
                <a:solidFill>
                  <a:srgbClr val="000000"/>
                </a:solidFill>
                <a:latin typeface="Arial"/>
                <a:ea typeface="Arial"/>
              </a:rPr>
              <a:t>Angriffe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manuell</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unterstützen</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Aus</a:t>
            </a:r>
            <a:r>
              <a:rPr lang="en-GB" sz="1600" b="0" strike="noStrike" spc="-1" dirty="0">
                <a:solidFill>
                  <a:srgbClr val="000000"/>
                </a:solidFill>
                <a:latin typeface="Arial"/>
                <a:ea typeface="Arial"/>
              </a:rPr>
              <a:t> der Emotet-Mail-</a:t>
            </a:r>
            <a:r>
              <a:rPr lang="en-GB" sz="1600" b="0" strike="noStrike" spc="-1" dirty="0" err="1">
                <a:solidFill>
                  <a:srgbClr val="000000"/>
                </a:solidFill>
                <a:latin typeface="Arial"/>
                <a:ea typeface="Arial"/>
              </a:rPr>
              <a:t>Datenbank</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gezielt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Opfer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Firmen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heraus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gesucht</a:t>
            </a:r>
            <a:r>
              <a:rPr lang="en-GB" sz="1600" b="0" strike="noStrike" spc="-1" dirty="0">
                <a:solidFill>
                  <a:srgbClr val="000000"/>
                </a:solidFill>
                <a:latin typeface="Arial"/>
                <a:ea typeface="Arial"/>
              </a:rPr>
              <a:t>, von </a:t>
            </a:r>
            <a:r>
              <a:rPr lang="en-GB" sz="1600" b="0" strike="noStrike" spc="-1" dirty="0" err="1">
                <a:solidFill>
                  <a:srgbClr val="000000"/>
                </a:solidFill>
                <a:latin typeface="Arial"/>
                <a:ea typeface="Arial"/>
              </a:rPr>
              <a:t>denen</a:t>
            </a:r>
            <a:r>
              <a:rPr lang="en-GB" sz="1600" b="0" strike="noStrike" spc="-1" dirty="0">
                <a:solidFill>
                  <a:srgbClr val="000000"/>
                </a:solidFill>
                <a:latin typeface="Arial"/>
                <a:ea typeface="Arial"/>
              </a:rPr>
              <a:t> der </a:t>
            </a:r>
            <a:r>
              <a:rPr lang="en-GB" sz="1600" b="0" strike="noStrike" spc="-1" dirty="0" err="1">
                <a:solidFill>
                  <a:srgbClr val="000000"/>
                </a:solidFill>
                <a:latin typeface="Arial"/>
                <a:ea typeface="Arial"/>
              </a:rPr>
              <a:t>Angreifer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annimmt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dass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sie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genügend</a:t>
            </a:r>
            <a:r>
              <a:rPr lang="en-GB" sz="1600" b="0" strike="noStrike" spc="-1" dirty="0">
                <a:solidFill>
                  <a:srgbClr val="000000"/>
                </a:solidFill>
                <a:latin typeface="Arial"/>
                <a:ea typeface="Arial"/>
              </a:rPr>
              <a:t> Geld </a:t>
            </a:r>
            <a:r>
              <a:rPr lang="en-GB" sz="1600" b="0" strike="noStrike" spc="-1" dirty="0" err="1">
                <a:solidFill>
                  <a:srgbClr val="000000"/>
                </a:solidFill>
                <a:latin typeface="Arial"/>
                <a:ea typeface="Arial"/>
              </a:rPr>
              <a:t>flüssig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haben</a:t>
            </a:r>
            <a:r>
              <a:rPr lang="en-GB" sz="1600" b="0" strike="noStrike" spc="-1" dirty="0">
                <a:solidFill>
                  <a:srgbClr val="000000"/>
                </a:solidFill>
                <a:latin typeface="Arial"/>
                <a:ea typeface="Arial"/>
              </a:rPr>
              <a:t>, um </a:t>
            </a:r>
            <a:r>
              <a:rPr lang="en-GB" sz="1600" b="0" strike="noStrike" spc="-1" dirty="0" err="1">
                <a:solidFill>
                  <a:srgbClr val="000000"/>
                </a:solidFill>
                <a:latin typeface="Arial"/>
                <a:ea typeface="Arial"/>
              </a:rPr>
              <a:t>eine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Erpressung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bezahlen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können</a:t>
            </a:r>
            <a:r>
              <a:rPr lang="en-GB" sz="1600" spc="-1" dirty="0" smtClean="0">
                <a:solidFill>
                  <a:srgbClr val="000000"/>
                </a:solidFill>
                <a:latin typeface="Arial"/>
                <a:ea typeface="Arial"/>
              </a:rPr>
              <a:t> (</a:t>
            </a:r>
            <a:r>
              <a:rPr lang="en-GB" sz="1600" spc="-1" dirty="0" err="1" smtClean="0">
                <a:solidFill>
                  <a:srgbClr val="000000"/>
                </a:solidFill>
                <a:latin typeface="Arial"/>
                <a:ea typeface="Arial"/>
              </a:rPr>
              <a:t>inzwischen</a:t>
            </a:r>
            <a:r>
              <a:rPr lang="en-GB" sz="1600" spc="-1" dirty="0" smtClean="0">
                <a:solidFill>
                  <a:srgbClr val="000000"/>
                </a:solidFill>
                <a:latin typeface="Arial"/>
                <a:ea typeface="Arial"/>
              </a:rPr>
              <a:t> </a:t>
            </a:r>
            <a:r>
              <a:rPr lang="en-GB" sz="1600" spc="-1" dirty="0" err="1" smtClean="0">
                <a:solidFill>
                  <a:srgbClr val="000000"/>
                </a:solidFill>
                <a:latin typeface="Arial"/>
                <a:ea typeface="Arial"/>
              </a:rPr>
              <a:t>auch</a:t>
            </a:r>
            <a:r>
              <a:rPr lang="en-GB" sz="1600" spc="-1" dirty="0" smtClean="0">
                <a:solidFill>
                  <a:srgbClr val="000000"/>
                </a:solidFill>
                <a:latin typeface="Arial"/>
                <a:ea typeface="Arial"/>
              </a:rPr>
              <a:t> “</a:t>
            </a:r>
            <a:r>
              <a:rPr lang="en-GB" sz="1600" spc="-1" dirty="0" err="1" smtClean="0">
                <a:solidFill>
                  <a:srgbClr val="000000"/>
                </a:solidFill>
                <a:latin typeface="Arial"/>
                <a:ea typeface="Arial"/>
              </a:rPr>
              <a:t>kleine</a:t>
            </a:r>
            <a:r>
              <a:rPr lang="en-GB" sz="1600" spc="-1" dirty="0" smtClean="0">
                <a:solidFill>
                  <a:srgbClr val="000000"/>
                </a:solidFill>
                <a:latin typeface="Arial"/>
                <a:ea typeface="Arial"/>
              </a:rPr>
              <a:t> </a:t>
            </a:r>
            <a:r>
              <a:rPr lang="en-GB" sz="1600" spc="-1" dirty="0" err="1" smtClean="0">
                <a:solidFill>
                  <a:srgbClr val="000000"/>
                </a:solidFill>
                <a:latin typeface="Arial"/>
                <a:ea typeface="Arial"/>
              </a:rPr>
              <a:t>Fische</a:t>
            </a:r>
            <a:r>
              <a:rPr lang="en-GB" sz="1600" spc="-1" dirty="0" smtClean="0">
                <a:solidFill>
                  <a:srgbClr val="000000"/>
                </a:solidFill>
                <a:latin typeface="Arial"/>
                <a:ea typeface="Arial"/>
              </a:rPr>
              <a:t>”)</a:t>
            </a:r>
            <a:r>
              <a:rPr lang="en-GB" sz="1600" b="0" strike="noStrike" spc="-1" dirty="0" smtClean="0">
                <a:solidFill>
                  <a:srgbClr val="000000"/>
                </a:solidFill>
                <a:latin typeface="Arial"/>
                <a:ea typeface="Arial"/>
              </a:rPr>
              <a:t>.</a:t>
            </a: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Arial"/>
              </a:rPr>
              <a:t>Diese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Firmen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zunächst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breit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gefächert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Emotet </a:t>
            </a:r>
            <a:r>
              <a:rPr lang="en-GB" sz="1600" b="0" strike="noStrike" spc="-1" dirty="0" err="1">
                <a:solidFill>
                  <a:srgbClr val="000000"/>
                </a:solidFill>
                <a:latin typeface="Arial"/>
                <a:ea typeface="Arial"/>
              </a:rPr>
              <a:t>angegriffen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Dabei</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real </a:t>
            </a:r>
            <a:r>
              <a:rPr lang="en-GB" sz="1600" b="0" strike="noStrike" spc="-1" dirty="0" err="1">
                <a:solidFill>
                  <a:srgbClr val="000000"/>
                </a:solidFill>
                <a:latin typeface="Arial"/>
                <a:ea typeface="Arial"/>
              </a:rPr>
              <a:t>bestehende</a:t>
            </a:r>
            <a:r>
              <a:rPr lang="en-GB" sz="1600" b="0" strike="noStrike" spc="-1" dirty="0">
                <a:solidFill>
                  <a:srgbClr val="000000"/>
                </a:solidFill>
                <a:latin typeface="Arial"/>
                <a:ea typeface="Arial"/>
              </a:rPr>
              <a:t> E-Mail-</a:t>
            </a:r>
            <a:r>
              <a:rPr lang="en-GB" sz="1600" b="0" strike="noStrike" spc="-1" dirty="0" err="1">
                <a:solidFill>
                  <a:srgbClr val="000000"/>
                </a:solidFill>
                <a:latin typeface="Arial"/>
                <a:ea typeface="Arial"/>
              </a:rPr>
              <a:t>Kontakte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aus</a:t>
            </a:r>
            <a:r>
              <a:rPr lang="en-GB" sz="1600" b="0" strike="noStrike" spc="-1" dirty="0">
                <a:solidFill>
                  <a:srgbClr val="000000"/>
                </a:solidFill>
                <a:latin typeface="Arial"/>
                <a:ea typeface="Arial"/>
              </a:rPr>
              <a:t> der Emotet-</a:t>
            </a:r>
            <a:r>
              <a:rPr lang="en-GB" sz="1600" b="0" strike="noStrike" spc="-1" dirty="0" err="1">
                <a:solidFill>
                  <a:srgbClr val="000000"/>
                </a:solidFill>
                <a:latin typeface="Arial"/>
                <a:ea typeface="Arial"/>
              </a:rPr>
              <a:t>Datenbank</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benutzt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Sobald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Nutzer</a:t>
            </a:r>
            <a:r>
              <a:rPr lang="en-GB" sz="1600" b="0" strike="noStrike" spc="-1" dirty="0">
                <a:solidFill>
                  <a:srgbClr val="000000"/>
                </a:solidFill>
                <a:latin typeface="Arial"/>
                <a:ea typeface="Arial"/>
              </a:rPr>
              <a:t> das per E-Mail </a:t>
            </a:r>
            <a:r>
              <a:rPr lang="en-GB" sz="1600" b="0" strike="noStrike" spc="-1" dirty="0" err="1">
                <a:solidFill>
                  <a:srgbClr val="000000"/>
                </a:solidFill>
                <a:latin typeface="Arial"/>
                <a:ea typeface="Arial"/>
              </a:rPr>
              <a:t>verschickte</a:t>
            </a:r>
            <a:r>
              <a:rPr lang="en-GB" sz="1600" b="0" strike="noStrike" spc="-1" dirty="0">
                <a:solidFill>
                  <a:srgbClr val="000000"/>
                </a:solidFill>
                <a:latin typeface="Arial"/>
                <a:ea typeface="Arial"/>
              </a:rPr>
              <a:t> Word-</a:t>
            </a:r>
            <a:r>
              <a:rPr lang="en-GB" sz="1600" b="0" strike="noStrike" spc="-1" dirty="0" err="1">
                <a:solidFill>
                  <a:srgbClr val="000000"/>
                </a:solidFill>
                <a:latin typeface="Arial"/>
                <a:ea typeface="Arial"/>
              </a:rPr>
              <a:t>Makro</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ausführt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wird</a:t>
            </a:r>
            <a:r>
              <a:rPr lang="en-GB" sz="1600" b="0" strike="noStrike" spc="-1" dirty="0">
                <a:solidFill>
                  <a:srgbClr val="000000"/>
                </a:solidFill>
                <a:latin typeface="Arial"/>
                <a:ea typeface="Arial"/>
              </a:rPr>
              <a:t> die </a:t>
            </a:r>
            <a:r>
              <a:rPr lang="en-GB" sz="1600" b="0" strike="noStrike" spc="-1" dirty="0" err="1">
                <a:solidFill>
                  <a:srgbClr val="000000"/>
                </a:solidFill>
                <a:latin typeface="Arial"/>
                <a:ea typeface="Arial"/>
              </a:rPr>
              <a:t>Schadsoftware</a:t>
            </a:r>
            <a:r>
              <a:rPr lang="en-GB" sz="1600" b="0" strike="noStrike" spc="-1" dirty="0">
                <a:solidFill>
                  <a:srgbClr val="000000"/>
                </a:solidFill>
                <a:latin typeface="Arial"/>
                <a:ea typeface="Arial"/>
              </a:rPr>
              <a:t> „</a:t>
            </a:r>
            <a:r>
              <a:rPr lang="en-GB" sz="1600" b="1" i="1" strike="noStrike" spc="-1" dirty="0">
                <a:solidFill>
                  <a:srgbClr val="000000"/>
                </a:solidFill>
                <a:latin typeface="Arial"/>
                <a:ea typeface="Arial"/>
              </a:rPr>
              <a:t>Trickbot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nachgeladen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Trickbot </a:t>
            </a:r>
            <a:r>
              <a:rPr lang="en-GB" sz="1600" b="0" strike="noStrike" spc="-1" dirty="0" err="1">
                <a:solidFill>
                  <a:srgbClr val="000000"/>
                </a:solidFill>
                <a:latin typeface="Arial"/>
                <a:ea typeface="Arial"/>
              </a:rPr>
              <a:t>breitet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sich</a:t>
            </a:r>
            <a:r>
              <a:rPr lang="en-GB" sz="1600" b="0" strike="noStrike" spc="-1" dirty="0">
                <a:solidFill>
                  <a:srgbClr val="000000"/>
                </a:solidFill>
                <a:latin typeface="Arial"/>
                <a:ea typeface="Arial"/>
              </a:rPr>
              <a:t> nun </a:t>
            </a:r>
            <a:r>
              <a:rPr lang="en-GB" sz="1600" b="0" strike="noStrike" spc="-1" dirty="0" err="1">
                <a:solidFill>
                  <a:srgbClr val="000000"/>
                </a:solidFill>
                <a:latin typeface="Arial"/>
                <a:ea typeface="Arial"/>
              </a:rPr>
              <a:t>im</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angegriffenen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Netz</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aus</a:t>
            </a:r>
            <a:r>
              <a:rPr lang="en-GB" sz="1600" b="0" strike="noStrike" spc="-1" dirty="0">
                <a:solidFill>
                  <a:srgbClr val="000000"/>
                </a:solidFill>
                <a:latin typeface="Arial"/>
                <a:ea typeface="Arial"/>
              </a:rPr>
              <a:t> und </a:t>
            </a:r>
            <a:r>
              <a:rPr lang="en-GB" sz="1600" b="0" strike="noStrike" spc="-1" dirty="0" err="1">
                <a:solidFill>
                  <a:srgbClr val="000000"/>
                </a:solidFill>
                <a:latin typeface="Arial"/>
                <a:ea typeface="Arial"/>
              </a:rPr>
              <a:t>versucht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höhere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Privilegien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im</a:t>
            </a:r>
            <a:r>
              <a:rPr lang="en-GB" sz="1600" b="0" strike="noStrike" spc="-1" dirty="0">
                <a:solidFill>
                  <a:srgbClr val="000000"/>
                </a:solidFill>
                <a:latin typeface="Arial"/>
                <a:ea typeface="Arial"/>
              </a:rPr>
              <a:t> Active Directory des </a:t>
            </a:r>
            <a:r>
              <a:rPr lang="en-GB" sz="1600" b="0" strike="noStrike" spc="-1" dirty="0" err="1">
                <a:solidFill>
                  <a:srgbClr val="000000"/>
                </a:solidFill>
                <a:latin typeface="Arial"/>
                <a:ea typeface="Arial"/>
              </a:rPr>
              <a:t>Opfers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erbeuten</a:t>
            </a:r>
            <a:r>
              <a:rPr lang="en-GB" sz="1600" b="0" strike="noStrike" spc="-1" dirty="0">
                <a:solidFill>
                  <a:srgbClr val="000000"/>
                </a:solidFill>
                <a:latin typeface="Arial"/>
                <a:ea typeface="Arial"/>
              </a:rPr>
              <a:t>.</a:t>
            </a:r>
            <a:endParaRPr lang="de-DE" sz="1600" b="0" strike="noStrike" spc="-1" dirty="0">
              <a:latin typeface="Arial"/>
            </a:endParaRPr>
          </a:p>
          <a:p>
            <a:pPr>
              <a:lnSpc>
                <a:spcPct val="100000"/>
              </a:lnSpc>
              <a:spcBef>
                <a:spcPts val="320"/>
              </a:spcBef>
              <a:defRPr/>
            </a:pPr>
            <a:r>
              <a:rPr lang="en-GB" sz="1600" b="0" strike="noStrike" spc="-1" dirty="0" err="1">
                <a:solidFill>
                  <a:srgbClr val="000000"/>
                </a:solidFill>
                <a:latin typeface="Arial"/>
                <a:ea typeface="Arial"/>
              </a:rPr>
              <a:t>Dabei</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greift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ggf</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a:t>
            </a:r>
            <a:r>
              <a:rPr lang="en-GB" sz="1600" b="0" strike="noStrike" spc="-1" dirty="0">
                <a:solidFill>
                  <a:srgbClr val="000000"/>
                </a:solidFill>
                <a:latin typeface="Arial"/>
                <a:ea typeface="Arial"/>
              </a:rPr>
              <a:t> Mensch auf Seiten der </a:t>
            </a:r>
            <a:r>
              <a:rPr lang="en-GB" sz="1600" b="0" strike="noStrike" spc="-1" dirty="0" err="1">
                <a:solidFill>
                  <a:srgbClr val="000000"/>
                </a:solidFill>
                <a:latin typeface="Arial"/>
                <a:ea typeface="Arial"/>
              </a:rPr>
              <a:t>Angreifer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Sobald</a:t>
            </a:r>
            <a:r>
              <a:rPr lang="en-GB" sz="1600" b="0" strike="noStrike" spc="-1" dirty="0">
                <a:solidFill>
                  <a:srgbClr val="000000"/>
                </a:solidFill>
                <a:latin typeface="Arial"/>
                <a:ea typeface="Arial"/>
              </a:rPr>
              <a:t> die </a:t>
            </a:r>
            <a:r>
              <a:rPr lang="en-GB" sz="1600" b="0" strike="noStrike" spc="-1" dirty="0" err="1">
                <a:solidFill>
                  <a:srgbClr val="000000"/>
                </a:solidFill>
                <a:latin typeface="Arial"/>
                <a:ea typeface="Arial"/>
              </a:rPr>
              <a:t>angegriffene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Domäne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gefallen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ist</a:t>
            </a:r>
            <a:r>
              <a:rPr lang="en-GB" sz="1600" b="0" strike="noStrike" spc="-1" dirty="0">
                <a:solidFill>
                  <a:srgbClr val="000000"/>
                </a:solidFill>
                <a:latin typeface="Arial"/>
                <a:ea typeface="Arial"/>
              </a:rPr>
              <a:t> – also der AD Server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Administrator-</a:t>
            </a:r>
            <a:r>
              <a:rPr lang="en-GB" sz="1600" b="0" strike="noStrike" spc="-1" dirty="0" err="1">
                <a:solidFill>
                  <a:srgbClr val="000000"/>
                </a:solidFill>
                <a:latin typeface="Arial"/>
                <a:ea typeface="Arial"/>
              </a:rPr>
              <a:t>Rechten</a:t>
            </a:r>
            <a:r>
              <a:rPr lang="en-GB" sz="1600" b="0" strike="noStrike" spc="-1" dirty="0">
                <a:solidFill>
                  <a:srgbClr val="000000"/>
                </a:solidFill>
                <a:latin typeface="Arial"/>
                <a:ea typeface="Arial"/>
              </a:rPr>
              <a:t> in der Hand des </a:t>
            </a:r>
            <a:r>
              <a:rPr lang="en-GB" sz="1600" b="0" strike="noStrike" spc="-1" dirty="0" err="1">
                <a:solidFill>
                  <a:srgbClr val="000000"/>
                </a:solidFill>
                <a:latin typeface="Arial"/>
                <a:ea typeface="Arial"/>
              </a:rPr>
              <a:t>Angreifers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ist</a:t>
            </a:r>
            <a:r>
              <a:rPr lang="en-GB" sz="1600" b="0" strike="noStrike" spc="-1" dirty="0">
                <a:solidFill>
                  <a:srgbClr val="000000"/>
                </a:solidFill>
                <a:latin typeface="Arial"/>
                <a:ea typeface="Arial"/>
              </a:rPr>
              <a:t> –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alle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angeschlossenen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Rechner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der Ransom-Ware „</a:t>
            </a:r>
            <a:r>
              <a:rPr lang="en-GB" sz="1600" b="1" i="1" strike="noStrike" spc="-1" dirty="0" err="1">
                <a:solidFill>
                  <a:srgbClr val="000000"/>
                </a:solidFill>
                <a:latin typeface="Arial"/>
                <a:ea typeface="Arial"/>
              </a:rPr>
              <a:t>Ryuk</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infiziert</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Zum</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Schluss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alle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erreichbaren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Datenträger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verschlüsselt</a:t>
            </a:r>
            <a:r>
              <a:rPr lang="en-GB" sz="1600" b="0" strike="noStrike" spc="-1" dirty="0">
                <a:solidFill>
                  <a:srgbClr val="000000"/>
                </a:solidFill>
                <a:latin typeface="Arial"/>
                <a:ea typeface="Arial"/>
              </a:rPr>
              <a:t>  - und die </a:t>
            </a:r>
            <a:r>
              <a:rPr lang="en-GB" sz="1600" b="0" strike="noStrike" spc="-1" dirty="0" err="1">
                <a:solidFill>
                  <a:srgbClr val="000000"/>
                </a:solidFill>
                <a:latin typeface="Arial"/>
                <a:ea typeface="Arial"/>
              </a:rPr>
              <a:t>Erpressung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läuft</a:t>
            </a:r>
            <a:r>
              <a:rPr lang="en-GB" sz="1600" b="0" strike="noStrike" spc="-1" dirty="0">
                <a:solidFill>
                  <a:srgbClr val="000000"/>
                </a:solidFill>
                <a:latin typeface="Arial"/>
                <a:ea typeface="Arial"/>
              </a:rPr>
              <a:t> an.</a:t>
            </a:r>
            <a:endParaRPr lang="de-DE" sz="1600" b="0" strike="noStrike" spc="-1" dirty="0">
              <a:latin typeface="Arial"/>
            </a:endParaRPr>
          </a:p>
          <a:p>
            <a:pPr>
              <a:lnSpc>
                <a:spcPct val="100000"/>
              </a:lnSpc>
              <a:spcBef>
                <a:spcPts val="320"/>
              </a:spcBef>
              <a:defRPr/>
            </a:pPr>
            <a:r>
              <a:rPr lang="en-GB" sz="1600" b="0" strike="noStrike" spc="-1" dirty="0">
                <a:solidFill>
                  <a:srgbClr val="000000"/>
                </a:solidFill>
                <a:latin typeface="Arial"/>
                <a:ea typeface="Arial"/>
              </a:rPr>
              <a:t>Details (</a:t>
            </a:r>
            <a:r>
              <a:rPr lang="en-GB" sz="1600" b="0" strike="noStrike" spc="-1" dirty="0" err="1">
                <a:solidFill>
                  <a:srgbClr val="000000"/>
                </a:solidFill>
                <a:latin typeface="Arial"/>
                <a:ea typeface="Arial"/>
              </a:rPr>
              <a:t>technische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Funktionsweise</a:t>
            </a:r>
            <a:r>
              <a:rPr lang="en-GB" sz="1600" b="0" strike="noStrike" spc="-1" dirty="0">
                <a:solidFill>
                  <a:srgbClr val="000000"/>
                </a:solidFill>
                <a:latin typeface="Arial"/>
                <a:ea typeface="Arial"/>
              </a:rPr>
              <a:t>): </a:t>
            </a:r>
            <a:r>
              <a:rPr lang="de-DE" sz="1800" b="0" u="sng" strike="noStrike" spc="-1" dirty="0">
                <a:solidFill>
                  <a:srgbClr val="BE1E3C"/>
                </a:solidFill>
                <a:latin typeface="Arial"/>
                <a:ea typeface="DejaVu Sans"/>
                <a:hlinkClick r:id="rId2"/>
              </a:rPr>
              <a:t>https://heise.de/-4573848</a:t>
            </a:r>
            <a:endParaRPr lang="de-DE" sz="18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Dynamite Phishing mit Emotet</a:t>
            </a:r>
            <a:endParaRPr lang="de-DE" sz="2200" b="0" strike="noStrike" spc="-1">
              <a:latin typeface="Arial"/>
            </a:endParaRPr>
          </a:p>
        </p:txBody>
      </p:sp>
      <p:pic>
        <p:nvPicPr>
          <p:cNvPr id="6" name="Grafik 230"/>
          <p:cNvPicPr/>
          <p:nvPr/>
        </p:nvPicPr>
        <p:blipFill>
          <a:blip r:embed="rId3"/>
          <a:stretch/>
        </p:blipFill>
        <p:spPr bwMode="auto">
          <a:xfrm>
            <a:off x="8244000" y="1954080"/>
            <a:ext cx="863280" cy="1014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24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a:lnSpc>
                <a:spcPct val="100000"/>
              </a:lnSpc>
              <a:defRPr/>
            </a:pPr>
            <a:r>
              <a:rPr lang="de-DE" b="1" strike="noStrike" spc="-1" dirty="0" err="1" smtClean="0">
                <a:latin typeface="Arial"/>
              </a:rPr>
              <a:t>Qakbot</a:t>
            </a:r>
            <a:r>
              <a:rPr lang="de-DE" b="1" spc="-1" dirty="0"/>
              <a:t> (auch  </a:t>
            </a:r>
            <a:r>
              <a:rPr lang="de-DE" b="1" spc="-1" dirty="0" err="1"/>
              <a:t>QBot</a:t>
            </a:r>
            <a:r>
              <a:rPr lang="de-DE" b="1" spc="-1" dirty="0"/>
              <a:t>, </a:t>
            </a:r>
            <a:r>
              <a:rPr lang="de-DE" b="1" spc="-1" dirty="0" err="1"/>
              <a:t>QuackBot</a:t>
            </a:r>
            <a:r>
              <a:rPr lang="de-DE" b="1" spc="-1" dirty="0"/>
              <a:t> </a:t>
            </a:r>
            <a:r>
              <a:rPr lang="de-DE" b="1" spc="-1" dirty="0" err="1"/>
              <a:t>and</a:t>
            </a:r>
            <a:r>
              <a:rPr lang="de-DE" b="1" spc="-1" dirty="0"/>
              <a:t> </a:t>
            </a:r>
            <a:r>
              <a:rPr lang="de-DE" b="1" spc="-1" dirty="0" err="1" smtClean="0"/>
              <a:t>Pinkslipbot</a:t>
            </a:r>
            <a:r>
              <a:rPr lang="de-DE" b="1" spc="-1" dirty="0" smtClean="0"/>
              <a:t> genannt)</a:t>
            </a:r>
            <a:r>
              <a:rPr lang="de-DE" sz="1600" b="0" strike="noStrike" spc="-1" dirty="0" smtClean="0">
                <a:latin typeface="Arial"/>
              </a:rPr>
              <a:t/>
            </a:r>
            <a:br>
              <a:rPr lang="de-DE" sz="1600" b="0" strike="noStrike" spc="-1" dirty="0" smtClean="0">
                <a:latin typeface="Arial"/>
              </a:rPr>
            </a:br>
            <a:endParaRPr lang="de-DE" sz="1600" spc="-1" dirty="0">
              <a:latin typeface="Arial"/>
            </a:endParaRPr>
          </a:p>
          <a:p>
            <a:pPr marL="285750" indent="-285750">
              <a:lnSpc>
                <a:spcPct val="100000"/>
              </a:lnSpc>
              <a:buFont typeface="Arial" panose="020B0604020202020204" pitchFamily="34" charset="0"/>
              <a:buChar char="•"/>
              <a:defRPr/>
            </a:pPr>
            <a:r>
              <a:rPr lang="de-DE" sz="1600" spc="-1" dirty="0">
                <a:latin typeface="Arial"/>
              </a:rPr>
              <a:t>e</a:t>
            </a:r>
            <a:r>
              <a:rPr lang="de-DE" sz="1600" b="0" strike="noStrike" spc="-1" dirty="0" smtClean="0">
                <a:latin typeface="Arial"/>
              </a:rPr>
              <a:t>benfalls ursprünglich ein Banking-Trojaner</a:t>
            </a:r>
            <a:br>
              <a:rPr lang="de-DE" sz="1600" b="0" strike="noStrike" spc="-1" dirty="0" smtClean="0">
                <a:latin typeface="Arial"/>
              </a:rPr>
            </a:br>
            <a:endParaRPr lang="de-DE" sz="1600" b="0" strike="noStrike" spc="-1" dirty="0" smtClean="0">
              <a:latin typeface="Arial"/>
            </a:endParaRPr>
          </a:p>
          <a:p>
            <a:pPr marL="285750" indent="-285750">
              <a:lnSpc>
                <a:spcPct val="100000"/>
              </a:lnSpc>
              <a:buFont typeface="Arial" panose="020B0604020202020204" pitchFamily="34" charset="0"/>
              <a:buChar char="•"/>
              <a:defRPr/>
            </a:pPr>
            <a:r>
              <a:rPr lang="de-DE" sz="1600" spc="-1" dirty="0">
                <a:latin typeface="Arial"/>
              </a:rPr>
              <a:t>e</a:t>
            </a:r>
            <a:r>
              <a:rPr lang="de-DE" sz="1600" spc="-1" dirty="0" smtClean="0">
                <a:latin typeface="Arial"/>
              </a:rPr>
              <a:t>benfalls Einfallstor E-Mail mit Office-Dokumenten</a:t>
            </a:r>
            <a:br>
              <a:rPr lang="de-DE" sz="1600" spc="-1" dirty="0" smtClean="0">
                <a:latin typeface="Arial"/>
              </a:rPr>
            </a:br>
            <a:endParaRPr lang="de-DE" sz="1600" spc="-1" dirty="0" smtClean="0">
              <a:latin typeface="Arial"/>
            </a:endParaRPr>
          </a:p>
          <a:p>
            <a:pPr marL="285750" indent="-285750">
              <a:lnSpc>
                <a:spcPct val="100000"/>
              </a:lnSpc>
              <a:buFont typeface="Arial" panose="020B0604020202020204" pitchFamily="34" charset="0"/>
              <a:buChar char="•"/>
              <a:defRPr/>
            </a:pPr>
            <a:r>
              <a:rPr lang="de-DE" sz="1600" b="0" strike="noStrike" spc="-1" dirty="0" smtClean="0">
                <a:latin typeface="Arial"/>
              </a:rPr>
              <a:t>Dokumente oft in ZIP Archiven </a:t>
            </a:r>
          </a:p>
          <a:p>
            <a:pPr marL="742950" lvl="1" indent="-285750">
              <a:buFont typeface="Arial" panose="020B0604020202020204" pitchFamily="34" charset="0"/>
              <a:buChar char="•"/>
              <a:defRPr/>
            </a:pPr>
            <a:r>
              <a:rPr lang="de-DE" sz="1600" spc="-1" dirty="0" smtClean="0">
                <a:latin typeface="Arial"/>
              </a:rPr>
              <a:t>oder: Links zu ZIP Archiven </a:t>
            </a:r>
            <a:br>
              <a:rPr lang="de-DE" sz="1600" spc="-1" dirty="0" smtClean="0">
                <a:latin typeface="Arial"/>
              </a:rPr>
            </a:br>
            <a:r>
              <a:rPr lang="de-DE" sz="1600" spc="-1" dirty="0" smtClean="0">
                <a:latin typeface="Arial"/>
              </a:rPr>
              <a:t>in einem PDF</a:t>
            </a:r>
            <a:r>
              <a:rPr lang="de-DE" sz="1600" b="0" strike="noStrike" spc="-1" dirty="0" smtClean="0">
                <a:latin typeface="Arial"/>
              </a:rPr>
              <a:t/>
            </a:r>
            <a:br>
              <a:rPr lang="de-DE" sz="1600" b="0" strike="noStrike" spc="-1" dirty="0" smtClean="0">
                <a:latin typeface="Arial"/>
              </a:rPr>
            </a:br>
            <a:endParaRPr lang="de-DE" sz="1600" b="0" strike="noStrike" spc="-1" dirty="0" smtClean="0">
              <a:latin typeface="Arial"/>
            </a:endParaRPr>
          </a:p>
          <a:p>
            <a:pPr marL="285750" indent="-285750">
              <a:lnSpc>
                <a:spcPct val="100000"/>
              </a:lnSpc>
              <a:buFont typeface="Arial" panose="020B0604020202020204" pitchFamily="34" charset="0"/>
              <a:buChar char="•"/>
              <a:defRPr/>
            </a:pPr>
            <a:r>
              <a:rPr lang="de-DE" sz="1600" spc="-1" dirty="0" smtClean="0">
                <a:latin typeface="Arial"/>
              </a:rPr>
              <a:t>Opfer muss Makros aktivieren</a:t>
            </a:r>
            <a:br>
              <a:rPr lang="de-DE" sz="1600" spc="-1" dirty="0" smtClean="0">
                <a:latin typeface="Arial"/>
              </a:rPr>
            </a:br>
            <a:endParaRPr lang="de-DE" sz="1600" spc="-1" dirty="0" smtClean="0">
              <a:latin typeface="Arial"/>
            </a:endParaRPr>
          </a:p>
          <a:p>
            <a:pPr marL="285750" indent="-285750">
              <a:lnSpc>
                <a:spcPct val="100000"/>
              </a:lnSpc>
              <a:buFont typeface="Arial" panose="020B0604020202020204" pitchFamily="34" charset="0"/>
              <a:buChar char="•"/>
              <a:defRPr/>
            </a:pPr>
            <a:r>
              <a:rPr lang="de-DE" sz="1600" b="0" strike="noStrike" spc="-1" dirty="0" smtClean="0">
                <a:latin typeface="Arial"/>
              </a:rPr>
              <a:t>Trick: angeblich signierte </a:t>
            </a:r>
            <a:br>
              <a:rPr lang="de-DE" sz="1600" b="0" strike="noStrike" spc="-1" dirty="0" smtClean="0">
                <a:latin typeface="Arial"/>
              </a:rPr>
            </a:br>
            <a:r>
              <a:rPr lang="de-DE" sz="1600" b="0" strike="noStrike" spc="-1" dirty="0" smtClean="0">
                <a:latin typeface="Arial"/>
              </a:rPr>
              <a:t>Dokumente</a:t>
            </a:r>
            <a:br>
              <a:rPr lang="de-DE" sz="1600" b="0" strike="noStrike" spc="-1" dirty="0" smtClean="0">
                <a:latin typeface="Arial"/>
              </a:rPr>
            </a:br>
            <a:endParaRPr lang="de-DE" sz="1600" b="0" strike="noStrike" spc="-1" dirty="0" smtClean="0">
              <a:latin typeface="Arial"/>
            </a:endParaRPr>
          </a:p>
          <a:p>
            <a:pPr marL="285750" indent="-285750">
              <a:lnSpc>
                <a:spcPct val="100000"/>
              </a:lnSpc>
              <a:buFont typeface="Arial" panose="020B0604020202020204" pitchFamily="34" charset="0"/>
              <a:buChar char="•"/>
              <a:defRPr/>
            </a:pPr>
            <a:r>
              <a:rPr lang="de-DE" sz="1600" spc="-1" dirty="0">
                <a:latin typeface="Arial"/>
              </a:rPr>
              <a:t>d</a:t>
            </a:r>
            <a:r>
              <a:rPr lang="de-DE" sz="1600" spc="-1" dirty="0" smtClean="0">
                <a:latin typeface="Arial"/>
              </a:rPr>
              <a:t>ann: Ransomware</a:t>
            </a:r>
            <a:r>
              <a:rPr lang="de-DE" sz="1600" b="0" strike="noStrike" spc="-1" dirty="0" smtClean="0">
                <a:latin typeface="Arial"/>
              </a:rPr>
              <a:t/>
            </a:r>
            <a:br>
              <a:rPr lang="de-DE" sz="1600" b="0" strike="noStrike" spc="-1" dirty="0" smtClean="0">
                <a:latin typeface="Arial"/>
              </a:rPr>
            </a:br>
            <a:endParaRPr lang="de-DE" sz="1600" b="0" strike="noStrike" spc="-1" dirty="0">
              <a:latin typeface="Arial"/>
            </a:endParaRPr>
          </a:p>
          <a:p>
            <a:pPr>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smtClean="0">
                <a:solidFill>
                  <a:srgbClr val="FFFFFF"/>
                </a:solidFill>
                <a:latin typeface="Arial"/>
                <a:ea typeface="DejaVu Sans"/>
              </a:rPr>
              <a:t>Nachahmer</a:t>
            </a:r>
            <a:r>
              <a:rPr lang="en-GB" sz="2200" b="1" strike="noStrike" spc="-1" dirty="0" smtClean="0">
                <a:solidFill>
                  <a:srgbClr val="FFFFFF"/>
                </a:solidFill>
                <a:latin typeface="Arial"/>
                <a:ea typeface="DejaVu Sans"/>
              </a:rPr>
              <a:t> </a:t>
            </a:r>
            <a:r>
              <a:rPr lang="en-GB" sz="2200" b="1" strike="noStrike" spc="-1" dirty="0" err="1" smtClean="0">
                <a:solidFill>
                  <a:srgbClr val="FFFFFF"/>
                </a:solidFill>
                <a:latin typeface="Arial"/>
                <a:ea typeface="DejaVu Sans"/>
              </a:rPr>
              <a:t>Qakbot</a:t>
            </a:r>
            <a:endParaRPr lang="de-DE" sz="2200" b="0" strike="noStrike" spc="-1" dirty="0">
              <a:latin typeface="Arial"/>
            </a:endParaRPr>
          </a:p>
        </p:txBody>
      </p:sp>
      <p:sp>
        <p:nvSpPr>
          <p:cNvPr id="6" name="CustomShape 3"/>
          <p:cNvSpPr/>
          <p:nvPr/>
        </p:nvSpPr>
        <p:spPr bwMode="auto">
          <a:xfrm>
            <a:off x="996370" y="5589240"/>
            <a:ext cx="8112134"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spc="-1" dirty="0">
                <a:solidFill>
                  <a:srgbClr val="000000"/>
                </a:solidFill>
                <a:hlinkClick r:id="rId2"/>
              </a:rPr>
              <a:t>https://</a:t>
            </a:r>
            <a:r>
              <a:rPr lang="en-GB" sz="1200" spc="-1" dirty="0" smtClean="0">
                <a:solidFill>
                  <a:srgbClr val="000000"/>
                </a:solidFill>
                <a:hlinkClick r:id="rId2"/>
              </a:rPr>
              <a:t>www.heise.de/news/Ransomware-Qakbot-tritt-in-Emotets-Fussstapfen-6181387.html</a:t>
            </a:r>
            <a:r>
              <a:rPr lang="en-GB" sz="1200" spc="-1" dirty="0" smtClean="0">
                <a:solidFill>
                  <a:srgbClr val="000000"/>
                </a:solidFill>
              </a:rPr>
              <a:t> </a:t>
            </a:r>
            <a:r>
              <a:rPr lang="en-GB" sz="1200" spc="-1" dirty="0" err="1" smtClean="0">
                <a:solidFill>
                  <a:srgbClr val="000000"/>
                </a:solidFill>
              </a:rPr>
              <a:t>Bild</a:t>
            </a:r>
            <a:r>
              <a:rPr lang="en-GB" sz="1200" spc="-1" dirty="0" smtClean="0">
                <a:solidFill>
                  <a:srgbClr val="000000"/>
                </a:solidFill>
              </a:rPr>
              <a:t>: </a:t>
            </a:r>
            <a:r>
              <a:rPr lang="en-GB" sz="1200" spc="-1" dirty="0" err="1" smtClean="0">
                <a:solidFill>
                  <a:srgbClr val="000000"/>
                </a:solidFill>
              </a:rPr>
              <a:t>Northwave</a:t>
            </a:r>
            <a:r>
              <a:rPr lang="en-GB" sz="1200" spc="-1" dirty="0" smtClean="0">
                <a:solidFill>
                  <a:srgbClr val="000000"/>
                </a:solidFill>
              </a:rPr>
              <a:t> Security</a:t>
            </a:r>
            <a:endParaRPr lang="de-DE" sz="1200" b="0" strike="noStrike" spc="-1" dirty="0">
              <a:latin typeface="Arial"/>
            </a:endParaRPr>
          </a:p>
        </p:txBody>
      </p:sp>
      <p:pic>
        <p:nvPicPr>
          <p:cNvPr id="7" name="Grafik 227"/>
          <p:cNvPicPr/>
          <p:nvPr/>
        </p:nvPicPr>
        <p:blipFill>
          <a:blip r:embed="rId3"/>
          <a:stretch/>
        </p:blipFill>
        <p:spPr bwMode="auto">
          <a:xfrm>
            <a:off x="7768800" y="1008000"/>
            <a:ext cx="870480" cy="702720"/>
          </a:xfrm>
          <a:prstGeom prst="rect">
            <a:avLst/>
          </a:prstGeom>
          <a:ln>
            <a:noFill/>
          </a:ln>
        </p:spPr>
      </p:pic>
      <p:pic>
        <p:nvPicPr>
          <p:cNvPr id="2" name="Grafik 1"/>
          <p:cNvPicPr>
            <a:picLocks noChangeAspect="1"/>
          </p:cNvPicPr>
          <p:nvPr/>
        </p:nvPicPr>
        <p:blipFill>
          <a:blip r:embed="rId4"/>
          <a:stretch>
            <a:fillRect/>
          </a:stretch>
        </p:blipFill>
        <p:spPr>
          <a:xfrm>
            <a:off x="4427984" y="2413043"/>
            <a:ext cx="4032448" cy="3060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24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ea typeface="Arial"/>
              </a:rPr>
              <a:t>Infektionskette</a:t>
            </a: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smtClean="0">
                <a:solidFill>
                  <a:srgbClr val="FFFFFF"/>
                </a:solidFill>
                <a:latin typeface="Arial"/>
                <a:ea typeface="DejaVu Sans"/>
              </a:rPr>
              <a:t>Nachahmer</a:t>
            </a:r>
            <a:r>
              <a:rPr lang="en-GB" sz="2200" b="1" strike="noStrike" spc="-1" dirty="0" smtClean="0">
                <a:solidFill>
                  <a:srgbClr val="FFFFFF"/>
                </a:solidFill>
                <a:latin typeface="Arial"/>
                <a:ea typeface="DejaVu Sans"/>
              </a:rPr>
              <a:t> </a:t>
            </a:r>
            <a:r>
              <a:rPr lang="en-GB" sz="2200" b="1" strike="noStrike" spc="-1" dirty="0" err="1" smtClean="0">
                <a:solidFill>
                  <a:srgbClr val="FFFFFF"/>
                </a:solidFill>
                <a:latin typeface="Arial"/>
                <a:ea typeface="DejaVu Sans"/>
              </a:rPr>
              <a:t>Qakbot</a:t>
            </a:r>
            <a:r>
              <a:rPr lang="en-GB" sz="2200" b="1" strike="noStrike" spc="-1" dirty="0" smtClean="0">
                <a:solidFill>
                  <a:srgbClr val="FFFFFF"/>
                </a:solidFill>
                <a:latin typeface="Arial"/>
                <a:ea typeface="DejaVu Sans"/>
              </a:rPr>
              <a:t> </a:t>
            </a:r>
            <a:endParaRPr lang="de-DE" sz="2200" b="0" strike="noStrike" spc="-1" dirty="0">
              <a:latin typeface="Arial"/>
            </a:endParaRPr>
          </a:p>
        </p:txBody>
      </p:sp>
      <p:sp>
        <p:nvSpPr>
          <p:cNvPr id="6" name="CustomShape 3"/>
          <p:cNvSpPr/>
          <p:nvPr/>
        </p:nvSpPr>
        <p:spPr bwMode="auto">
          <a:xfrm>
            <a:off x="1204560" y="5517360"/>
            <a:ext cx="4021655"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spc="-1" dirty="0">
                <a:solidFill>
                  <a:srgbClr val="000000"/>
                </a:solidFill>
                <a:hlinkClick r:id="rId2"/>
              </a:rPr>
              <a:t>https://securelist.com/qakbot-technical-analysis/103931</a:t>
            </a:r>
            <a:r>
              <a:rPr lang="en-GB" sz="1200" spc="-1" dirty="0" smtClean="0">
                <a:solidFill>
                  <a:srgbClr val="000000"/>
                </a:solidFill>
                <a:hlinkClick r:id="rId2"/>
              </a:rPr>
              <a:t>/</a:t>
            </a:r>
            <a:r>
              <a:rPr lang="en-GB" sz="1200" spc="-1" dirty="0" smtClean="0">
                <a:solidFill>
                  <a:srgbClr val="000000"/>
                </a:solidFill>
              </a:rPr>
              <a:t> </a:t>
            </a:r>
            <a:endParaRPr lang="de-DE" sz="1200" b="0" strike="noStrike" spc="-1" dirty="0">
              <a:latin typeface="Arial"/>
            </a:endParaRPr>
          </a:p>
        </p:txBody>
      </p:sp>
      <p:pic>
        <p:nvPicPr>
          <p:cNvPr id="8" name="Grafik 223"/>
          <p:cNvPicPr/>
          <p:nvPr/>
        </p:nvPicPr>
        <p:blipFill>
          <a:blip r:embed="rId3"/>
          <a:stretch/>
        </p:blipFill>
        <p:spPr bwMode="auto">
          <a:xfrm>
            <a:off x="7772951" y="4694503"/>
            <a:ext cx="1296144" cy="831479"/>
          </a:xfrm>
          <a:prstGeom prst="rect">
            <a:avLst/>
          </a:prstGeom>
          <a:ln>
            <a:noFill/>
          </a:ln>
        </p:spPr>
      </p:pic>
      <p:pic>
        <p:nvPicPr>
          <p:cNvPr id="2" name="Grafik 1"/>
          <p:cNvPicPr>
            <a:picLocks noChangeAspect="1"/>
          </p:cNvPicPr>
          <p:nvPr/>
        </p:nvPicPr>
        <p:blipFill>
          <a:blip r:embed="rId4"/>
          <a:stretch>
            <a:fillRect/>
          </a:stretch>
        </p:blipFill>
        <p:spPr>
          <a:xfrm>
            <a:off x="447878" y="1628800"/>
            <a:ext cx="8353401" cy="2855167"/>
          </a:xfrm>
          <a:prstGeom prst="rect">
            <a:avLst/>
          </a:prstGeom>
        </p:spPr>
      </p:pic>
      <p:sp>
        <p:nvSpPr>
          <p:cNvPr id="3" name="Pfeil nach unten 2"/>
          <p:cNvSpPr/>
          <p:nvPr/>
        </p:nvSpPr>
        <p:spPr>
          <a:xfrm>
            <a:off x="8388424" y="3212976"/>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772951" y="3738518"/>
            <a:ext cx="1391728" cy="338554"/>
          </a:xfrm>
          <a:prstGeom prst="rect">
            <a:avLst/>
          </a:prstGeom>
          <a:noFill/>
        </p:spPr>
        <p:txBody>
          <a:bodyPr wrap="none" rtlCol="0">
            <a:spAutoFit/>
          </a:bodyPr>
          <a:lstStyle/>
          <a:p>
            <a:r>
              <a:rPr lang="de-DE" sz="1600" dirty="0" err="1" smtClean="0"/>
              <a:t>Ransomware</a:t>
            </a:r>
            <a:endParaRPr lang="de-DE" sz="1600" dirty="0"/>
          </a:p>
        </p:txBody>
      </p:sp>
    </p:spTree>
    <p:extLst>
      <p:ext uri="{BB962C8B-B14F-4D97-AF65-F5344CB8AC3E}">
        <p14:creationId xmlns:p14="http://schemas.microsoft.com/office/powerpoint/2010/main" val="421831223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smtClean="0">
                <a:solidFill>
                  <a:srgbClr val="000000"/>
                </a:solidFill>
                <a:latin typeface="Arial"/>
                <a:ea typeface="Arial"/>
              </a:rPr>
              <a:t>Tag 1 </a:t>
            </a:r>
            <a:r>
              <a:rPr lang="en-GB" sz="1600" b="0" strike="noStrike" spc="-1" dirty="0" err="1" smtClean="0">
                <a:solidFill>
                  <a:srgbClr val="000000"/>
                </a:solidFill>
                <a:latin typeface="Arial"/>
                <a:ea typeface="Arial"/>
              </a:rPr>
              <a:t>nachmittags</a:t>
            </a:r>
            <a:r>
              <a:rPr lang="en-GB" sz="1600" b="0" strike="noStrike" spc="-1" dirty="0" smtClean="0">
                <a:solidFill>
                  <a:srgbClr val="000000"/>
                </a:solidFill>
                <a:latin typeface="Arial"/>
                <a:ea typeface="Arial"/>
              </a:rPr>
              <a:t>: </a:t>
            </a:r>
            <a:r>
              <a:rPr lang="en-GB" sz="1600" b="0" strike="noStrike" spc="-1" dirty="0" err="1">
                <a:solidFill>
                  <a:srgbClr val="000000"/>
                </a:solidFill>
                <a:latin typeface="Arial"/>
                <a:ea typeface="Arial"/>
              </a:rPr>
              <a:t>Erstinfektion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Emotet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Angriff</a:t>
            </a:r>
            <a:r>
              <a:rPr lang="en-GB" sz="1600" b="0" strike="noStrike" spc="-1" dirty="0">
                <a:solidFill>
                  <a:srgbClr val="000000"/>
                </a:solidFill>
                <a:latin typeface="Arial"/>
                <a:ea typeface="Arial"/>
              </a:rPr>
              <a:t> per Email</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smtClean="0">
                <a:solidFill>
                  <a:srgbClr val="000000"/>
                </a:solidFill>
                <a:latin typeface="Arial"/>
                <a:ea typeface="Arial"/>
              </a:rPr>
              <a:t>Tag 1 - 3: </a:t>
            </a:r>
            <a:r>
              <a:rPr lang="en-GB" sz="1600" b="0" strike="noStrike" spc="-1" dirty="0">
                <a:solidFill>
                  <a:srgbClr val="000000"/>
                </a:solidFill>
                <a:latin typeface="Arial"/>
                <a:ea typeface="Arial"/>
              </a:rPr>
              <a:t>diverse </a:t>
            </a:r>
            <a:r>
              <a:rPr lang="en-GB" sz="1600" b="0" strike="noStrike" spc="-1" dirty="0" err="1">
                <a:solidFill>
                  <a:srgbClr val="000000"/>
                </a:solidFill>
                <a:latin typeface="Arial"/>
                <a:ea typeface="Arial"/>
              </a:rPr>
              <a:t>erfolglose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Reinigungsversuche</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smtClean="0">
                <a:solidFill>
                  <a:srgbClr val="000000"/>
                </a:solidFill>
                <a:latin typeface="Arial"/>
                <a:ea typeface="Arial"/>
              </a:rPr>
              <a:t>Tag 3 </a:t>
            </a:r>
            <a:r>
              <a:rPr lang="en-GB" sz="1600" b="0" strike="noStrike" spc="-1" dirty="0" err="1">
                <a:solidFill>
                  <a:srgbClr val="000000"/>
                </a:solidFill>
                <a:latin typeface="Arial"/>
                <a:ea typeface="Arial"/>
              </a:rPr>
              <a:t>Nachmittag</a:t>
            </a:r>
            <a:r>
              <a:rPr lang="en-GB" sz="1600" b="0" strike="noStrike" spc="-1" dirty="0">
                <a:solidFill>
                  <a:srgbClr val="000000"/>
                </a:solidFill>
                <a:latin typeface="Arial"/>
                <a:ea typeface="Arial"/>
              </a:rPr>
              <a:t>: Emotet-C2-Verbindungen fallen auf: </a:t>
            </a:r>
            <a:r>
              <a:rPr lang="en-GB" sz="1600" b="1" strike="noStrike" spc="-1" dirty="0" smtClean="0">
                <a:solidFill>
                  <a:srgbClr val="000000"/>
                </a:solidFill>
                <a:latin typeface="Arial"/>
                <a:ea typeface="Arial"/>
              </a:rPr>
              <a:t>Alarm -&gt; </a:t>
            </a:r>
            <a:r>
              <a:rPr lang="en-GB" sz="1600" b="1" strike="noStrike" spc="-1" dirty="0" err="1" smtClean="0">
                <a:solidFill>
                  <a:srgbClr val="000000"/>
                </a:solidFill>
                <a:latin typeface="Arial"/>
                <a:ea typeface="Arial"/>
              </a:rPr>
              <a:t>Glück</a:t>
            </a:r>
            <a:r>
              <a:rPr lang="en-GB" sz="1600" b="1" strike="noStrike" spc="-1" dirty="0" smtClean="0">
                <a:solidFill>
                  <a:srgbClr val="000000"/>
                </a:solidFill>
                <a:latin typeface="Arial"/>
                <a:ea typeface="Arial"/>
              </a:rPr>
              <a:t> </a:t>
            </a:r>
            <a:r>
              <a:rPr lang="en-GB" sz="1600" b="1" strike="noStrike" spc="-1" dirty="0" err="1" smtClean="0">
                <a:solidFill>
                  <a:srgbClr val="000000"/>
                </a:solidFill>
                <a:latin typeface="Arial"/>
                <a:ea typeface="Arial"/>
              </a:rPr>
              <a:t>gehabt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smtClean="0">
                <a:solidFill>
                  <a:srgbClr val="000000"/>
                </a:solidFill>
                <a:latin typeface="Arial"/>
                <a:ea typeface="Arial"/>
              </a:rPr>
              <a:t>Tag 3 </a:t>
            </a:r>
            <a:r>
              <a:rPr lang="en-GB" sz="1600" b="0" strike="noStrike" spc="-1" dirty="0" err="1">
                <a:solidFill>
                  <a:srgbClr val="000000"/>
                </a:solidFill>
                <a:latin typeface="Arial"/>
                <a:ea typeface="Arial"/>
              </a:rPr>
              <a:t>Abend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kompletter</a:t>
            </a:r>
            <a:r>
              <a:rPr lang="en-GB" sz="1600" b="0" strike="noStrike" spc="-1" dirty="0">
                <a:solidFill>
                  <a:srgbClr val="000000"/>
                </a:solidFill>
                <a:latin typeface="Arial"/>
                <a:ea typeface="Arial"/>
              </a:rPr>
              <a:t> Lockdown (</a:t>
            </a:r>
            <a:r>
              <a:rPr lang="en-GB" sz="1600" b="0" strike="noStrike" spc="-1" dirty="0" err="1">
                <a:solidFill>
                  <a:srgbClr val="000000"/>
                </a:solidFill>
                <a:latin typeface="Arial"/>
                <a:ea typeface="Arial"/>
              </a:rPr>
              <a:t>inkl</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Trennung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vom</a:t>
            </a:r>
            <a:r>
              <a:rPr lang="en-GB" sz="1600" b="0" strike="noStrike" spc="-1" dirty="0">
                <a:solidFill>
                  <a:srgbClr val="000000"/>
                </a:solidFill>
                <a:latin typeface="Arial"/>
                <a:ea typeface="Arial"/>
              </a:rPr>
              <a:t> Internet, </a:t>
            </a:r>
            <a:r>
              <a:rPr lang="en-GB" sz="1600" b="0" strike="noStrike" spc="-1" dirty="0" err="1">
                <a:solidFill>
                  <a:srgbClr val="000000"/>
                </a:solidFill>
                <a:latin typeface="Arial"/>
                <a:ea typeface="Arial"/>
              </a:rPr>
              <a:t>Beschäftigte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nach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Hause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geschickt</a:t>
            </a:r>
            <a:r>
              <a:rPr lang="en-GB" sz="1600" b="0" strike="noStrike" spc="-1" dirty="0">
                <a:solidFill>
                  <a:srgbClr val="000000"/>
                </a:solidFill>
                <a:latin typeface="Arial"/>
                <a:ea typeface="Arial"/>
              </a:rPr>
              <a: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Ab </a:t>
            </a:r>
            <a:r>
              <a:rPr lang="en-GB" sz="1600" b="0" strike="noStrike" spc="-1" dirty="0" smtClean="0">
                <a:solidFill>
                  <a:srgbClr val="000000"/>
                </a:solidFill>
                <a:latin typeface="Arial"/>
                <a:ea typeface="Arial"/>
              </a:rPr>
              <a:t>Tag 4: </a:t>
            </a:r>
            <a:r>
              <a:rPr lang="en-GB" sz="1600" b="0" strike="noStrike" spc="-1" dirty="0">
                <a:solidFill>
                  <a:srgbClr val="000000"/>
                </a:solidFill>
                <a:latin typeface="Arial"/>
                <a:ea typeface="Arial"/>
              </a:rPr>
              <a:t>Analyse, </a:t>
            </a:r>
            <a:r>
              <a:rPr lang="en-GB" sz="1600" b="0" strike="noStrike" spc="-1" dirty="0" err="1">
                <a:solidFill>
                  <a:srgbClr val="000000"/>
                </a:solidFill>
                <a:latin typeface="Arial"/>
                <a:ea typeface="Arial"/>
              </a:rPr>
              <a:t>Forensik</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externer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Hilfe</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über 100 </a:t>
            </a:r>
            <a:r>
              <a:rPr lang="en-GB" sz="1600" b="0" strike="noStrike" spc="-1" dirty="0" err="1">
                <a:solidFill>
                  <a:srgbClr val="000000"/>
                </a:solidFill>
                <a:latin typeface="Arial"/>
                <a:ea typeface="Arial"/>
              </a:rPr>
              <a:t>infizierte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Rechner</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mind. 5 </a:t>
            </a:r>
            <a:r>
              <a:rPr lang="en-GB" sz="1600" b="0" strike="noStrike" spc="-1" dirty="0" err="1">
                <a:solidFill>
                  <a:srgbClr val="000000"/>
                </a:solidFill>
                <a:latin typeface="Arial"/>
                <a:ea typeface="Arial"/>
              </a:rPr>
              <a:t>verschiedene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Varianten</a:t>
            </a:r>
            <a:r>
              <a:rPr lang="en-GB" sz="1600" b="0" strike="noStrike" spc="-1" dirty="0">
                <a:solidFill>
                  <a:srgbClr val="000000"/>
                </a:solidFill>
                <a:latin typeface="Arial"/>
                <a:ea typeface="Arial"/>
              </a:rPr>
              <a:t> von Emotet/Trickbot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AD </a:t>
            </a:r>
            <a:r>
              <a:rPr lang="en-GB" sz="1600" b="0" strike="noStrike" spc="-1" dirty="0" err="1">
                <a:solidFill>
                  <a:srgbClr val="000000"/>
                </a:solidFill>
                <a:latin typeface="Arial"/>
                <a:ea typeface="Arial"/>
              </a:rPr>
              <a:t>hoffnungslos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korrumpiert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Ab </a:t>
            </a:r>
            <a:r>
              <a:rPr lang="en-GB" sz="1600" b="0" strike="noStrike" spc="-1" dirty="0" smtClean="0">
                <a:solidFill>
                  <a:srgbClr val="000000"/>
                </a:solidFill>
                <a:latin typeface="Arial"/>
                <a:ea typeface="Arial"/>
              </a:rPr>
              <a:t>Tag 6: </a:t>
            </a:r>
            <a:r>
              <a:rPr lang="en-GB" sz="1600" b="0" strike="noStrike" spc="-1" dirty="0" err="1">
                <a:solidFill>
                  <a:srgbClr val="000000"/>
                </a:solidFill>
                <a:latin typeface="Arial"/>
                <a:ea typeface="Arial"/>
              </a:rPr>
              <a:t>Wiederaufbau</a:t>
            </a:r>
            <a:r>
              <a:rPr lang="en-GB" sz="1600" b="0" strike="noStrike" spc="-1" dirty="0">
                <a:solidFill>
                  <a:srgbClr val="000000"/>
                </a:solidFill>
                <a:latin typeface="Arial"/>
                <a:ea typeface="Arial"/>
              </a:rPr>
              <a:t> – </a:t>
            </a:r>
            <a:r>
              <a:rPr lang="en-GB" sz="1600" b="0" strike="noStrike" spc="-1" dirty="0" err="1">
                <a:solidFill>
                  <a:srgbClr val="000000"/>
                </a:solidFill>
                <a:latin typeface="Arial"/>
                <a:ea typeface="Arial"/>
              </a:rPr>
              <a:t>komplett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neu</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Alle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Rechner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neu</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aufsetzen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Active Directory </a:t>
            </a:r>
            <a:r>
              <a:rPr lang="en-GB" sz="1600" b="0" strike="noStrike" spc="-1" dirty="0" err="1">
                <a:solidFill>
                  <a:srgbClr val="000000"/>
                </a:solidFill>
                <a:latin typeface="Arial"/>
                <a:ea typeface="Arial"/>
              </a:rPr>
              <a:t>Domäne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komplett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neu</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aufbauen</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Glück</a:t>
            </a:r>
            <a:r>
              <a:rPr lang="en-GB" sz="1600" b="0" strike="noStrike" spc="-1" dirty="0">
                <a:solidFill>
                  <a:srgbClr val="000000"/>
                </a:solidFill>
                <a:latin typeface="Arial"/>
                <a:ea typeface="Arial"/>
              </a:rPr>
              <a:t> im </a:t>
            </a:r>
            <a:r>
              <a:rPr lang="en-GB" sz="1600" b="0" strike="noStrike" spc="-1" dirty="0" err="1">
                <a:solidFill>
                  <a:srgbClr val="000000"/>
                </a:solidFill>
                <a:latin typeface="Arial"/>
                <a:ea typeface="Arial"/>
              </a:rPr>
              <a:t>Unglück</a:t>
            </a:r>
            <a:r>
              <a:rPr lang="en-GB" sz="1600" b="0" strike="noStrike" spc="-1" dirty="0">
                <a:solidFill>
                  <a:srgbClr val="000000"/>
                </a:solidFill>
                <a:latin typeface="Arial"/>
                <a:ea typeface="Arial"/>
              </a:rPr>
              <a:t>: Lockdown </a:t>
            </a:r>
            <a:r>
              <a:rPr lang="en-GB" sz="1600" b="0" strike="noStrike" spc="-1" dirty="0" err="1">
                <a:solidFill>
                  <a:srgbClr val="000000"/>
                </a:solidFill>
                <a:latin typeface="Arial"/>
                <a:ea typeface="Arial"/>
              </a:rPr>
              <a:t>noch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rechtzeitig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vor</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Ryuk-Einsatz</a:t>
            </a:r>
            <a:endParaRPr lang="en-GB" sz="1600" spc="-1" dirty="0">
              <a:solidFill>
                <a:srgbClr val="000000"/>
              </a:solidFill>
              <a:latin typeface="Arial"/>
            </a:endParaRPr>
          </a:p>
          <a:p>
            <a:pPr marL="190440" lvl="1" indent="-18792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rPr>
              <a:t>Schlimmere</a:t>
            </a:r>
            <a:r>
              <a:rPr lang="en-GB" sz="1600" b="0" strike="noStrike" spc="-1" dirty="0" smtClean="0">
                <a:solidFill>
                  <a:srgbClr val="000000"/>
                </a:solidFill>
                <a:latin typeface="Arial"/>
              </a:rPr>
              <a:t> </a:t>
            </a:r>
            <a:r>
              <a:rPr lang="en-GB" sz="1600" b="0" strike="noStrike" spc="-1" dirty="0" err="1" smtClean="0">
                <a:solidFill>
                  <a:srgbClr val="000000"/>
                </a:solidFill>
                <a:latin typeface="Arial"/>
              </a:rPr>
              <a:t>Fälle</a:t>
            </a:r>
            <a:r>
              <a:rPr lang="en-GB" sz="1600" b="0" strike="noStrike" spc="-1" dirty="0" smtClean="0">
                <a:solidFill>
                  <a:srgbClr val="000000"/>
                </a:solidFill>
                <a:latin typeface="Arial"/>
              </a:rPr>
              <a:t>: </a:t>
            </a:r>
            <a:r>
              <a:rPr lang="en-GB" sz="1600" b="1" strike="noStrike" spc="-1" dirty="0" smtClean="0">
                <a:solidFill>
                  <a:srgbClr val="000000"/>
                </a:solidFill>
                <a:latin typeface="Arial"/>
              </a:rPr>
              <a:t>Uni </a:t>
            </a:r>
            <a:r>
              <a:rPr lang="en-GB" sz="1600" b="1" strike="noStrike" spc="-1" dirty="0" err="1" smtClean="0">
                <a:solidFill>
                  <a:srgbClr val="000000"/>
                </a:solidFill>
                <a:latin typeface="Arial"/>
              </a:rPr>
              <a:t>Gießen</a:t>
            </a:r>
            <a:r>
              <a:rPr lang="en-GB" sz="1600" b="1" strike="noStrike" spc="-1" dirty="0" smtClean="0">
                <a:solidFill>
                  <a:srgbClr val="000000"/>
                </a:solidFill>
                <a:latin typeface="Arial"/>
              </a:rPr>
              <a:t> / TU Berlin / Uni Duisburg-Essen – </a:t>
            </a:r>
            <a:r>
              <a:rPr lang="en-GB" sz="1600" b="1" strike="noStrike" spc="-1" dirty="0" err="1" smtClean="0">
                <a:solidFill>
                  <a:srgbClr val="000000"/>
                </a:solidFill>
                <a:latin typeface="Arial"/>
              </a:rPr>
              <a:t>mehrere</a:t>
            </a:r>
            <a:r>
              <a:rPr lang="en-GB" sz="1600" b="1" strike="noStrike" spc="-1" dirty="0" smtClean="0">
                <a:solidFill>
                  <a:srgbClr val="000000"/>
                </a:solidFill>
                <a:latin typeface="Arial"/>
              </a:rPr>
              <a:t> </a:t>
            </a:r>
            <a:r>
              <a:rPr lang="en-GB" sz="1600" b="1" strike="noStrike" spc="-1" dirty="0" err="1" smtClean="0">
                <a:solidFill>
                  <a:srgbClr val="000000"/>
                </a:solidFill>
                <a:latin typeface="Arial"/>
              </a:rPr>
              <a:t>Monate</a:t>
            </a:r>
            <a:r>
              <a:rPr lang="en-GB" sz="1600" b="1" strike="noStrike" spc="-1" dirty="0" smtClean="0">
                <a:solidFill>
                  <a:srgbClr val="000000"/>
                </a:solidFill>
                <a:latin typeface="Arial"/>
              </a:rPr>
              <a:t> </a:t>
            </a:r>
            <a:r>
              <a:rPr lang="en-GB" sz="1600" b="1" strike="noStrike" spc="-1" dirty="0" err="1" smtClean="0">
                <a:solidFill>
                  <a:srgbClr val="000000"/>
                </a:solidFill>
                <a:latin typeface="Arial"/>
              </a:rPr>
              <a:t>Ausfall</a:t>
            </a:r>
            <a:endParaRPr lang="de-DE" sz="1600" b="1" strike="noStrike" spc="-1" dirty="0">
              <a:latin typeface="Arial"/>
            </a:endParaRPr>
          </a:p>
          <a:p>
            <a:pPr>
              <a:lnSpc>
                <a:spcPct val="100000"/>
              </a:lnSpc>
              <a:defRPr/>
            </a:pPr>
            <a:endParaRPr lang="de-DE" sz="1600" b="0" strike="noStrike" spc="-1" dirty="0">
              <a:latin typeface="Arial"/>
            </a:endParaRPr>
          </a:p>
          <a:p>
            <a:pPr marL="192240">
              <a:lnSpc>
                <a:spcPct val="100000"/>
              </a:lnSpc>
              <a:spcBef>
                <a:spcPts val="320"/>
              </a:spcBef>
              <a:defRPr/>
            </a:pPr>
            <a:endParaRPr lang="de-DE" sz="1600" b="0" strike="noStrike" spc="-1" dirty="0">
              <a:latin typeface="Arial"/>
            </a:endParaRPr>
          </a:p>
          <a:p>
            <a:pPr marL="192240">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a:solidFill>
                  <a:srgbClr val="FFFFFF"/>
                </a:solidFill>
                <a:latin typeface="Arial"/>
                <a:ea typeface="DejaVu Sans"/>
              </a:rPr>
              <a:t>Ablauf</a:t>
            </a:r>
            <a:r>
              <a:rPr lang="en-GB" sz="2200" b="1" strike="noStrike" spc="-1" dirty="0">
                <a:solidFill>
                  <a:srgbClr val="FFFFFF"/>
                </a:solidFill>
                <a:latin typeface="Arial"/>
                <a:ea typeface="DejaVu Sans"/>
              </a:rPr>
              <a:t> </a:t>
            </a:r>
            <a:r>
              <a:rPr lang="en-GB" sz="2200" b="1" strike="noStrike" spc="-1" dirty="0" err="1" smtClean="0">
                <a:solidFill>
                  <a:srgbClr val="FFFFFF"/>
                </a:solidFill>
                <a:latin typeface="Arial"/>
                <a:ea typeface="DejaVu Sans"/>
              </a:rPr>
              <a:t>Beispiel</a:t>
            </a:r>
            <a:r>
              <a:rPr lang="en-GB" sz="2200" b="1" strike="noStrike" spc="-1" dirty="0" smtClean="0">
                <a:solidFill>
                  <a:srgbClr val="FFFFFF"/>
                </a:solidFill>
                <a:latin typeface="Arial"/>
                <a:ea typeface="DejaVu Sans"/>
              </a:rPr>
              <a:t> </a:t>
            </a:r>
            <a:r>
              <a:rPr lang="en-GB" sz="2200" b="1" strike="noStrike" spc="-1" dirty="0" err="1" smtClean="0">
                <a:solidFill>
                  <a:srgbClr val="FFFFFF"/>
                </a:solidFill>
                <a:latin typeface="Arial"/>
                <a:ea typeface="DejaVu Sans"/>
              </a:rPr>
              <a:t>Mittelstand</a:t>
            </a:r>
            <a:r>
              <a:rPr lang="en-GB" sz="2200" b="1" strike="noStrike" spc="-1" dirty="0" smtClean="0">
                <a:solidFill>
                  <a:srgbClr val="FFFFFF"/>
                </a:solidFill>
                <a:latin typeface="Arial"/>
                <a:ea typeface="DejaVu Sans"/>
              </a:rPr>
              <a:t> – </a:t>
            </a:r>
            <a:r>
              <a:rPr lang="en-GB" sz="2200" b="1" strike="noStrike" spc="-1" dirty="0" err="1" smtClean="0">
                <a:solidFill>
                  <a:srgbClr val="FFFFFF"/>
                </a:solidFill>
                <a:latin typeface="Arial"/>
                <a:ea typeface="DejaVu Sans"/>
              </a:rPr>
              <a:t>überschaubare</a:t>
            </a:r>
            <a:r>
              <a:rPr lang="en-GB" sz="2200" b="1" strike="noStrike" spc="-1" dirty="0" smtClean="0">
                <a:solidFill>
                  <a:srgbClr val="FFFFFF"/>
                </a:solidFill>
                <a:latin typeface="Arial"/>
                <a:ea typeface="DejaVu Sans"/>
              </a:rPr>
              <a:t> </a:t>
            </a:r>
            <a:r>
              <a:rPr lang="en-GB" sz="2200" b="1" strike="noStrike" spc="-1" dirty="0" err="1" smtClean="0">
                <a:solidFill>
                  <a:srgbClr val="FFFFFF"/>
                </a:solidFill>
                <a:latin typeface="Arial"/>
                <a:ea typeface="DejaVu Sans"/>
              </a:rPr>
              <a:t>Anzahl</a:t>
            </a:r>
            <a:r>
              <a:rPr lang="en-GB" sz="2200" b="1" strike="noStrike" spc="-1" dirty="0" smtClean="0">
                <a:solidFill>
                  <a:srgbClr val="FFFFFF"/>
                </a:solidFill>
                <a:latin typeface="Arial"/>
                <a:ea typeface="DejaVu Sans"/>
              </a:rPr>
              <a:t> </a:t>
            </a:r>
            <a:r>
              <a:rPr lang="en-GB" sz="2200" b="1" strike="noStrike" spc="-1" dirty="0" err="1" smtClean="0">
                <a:solidFill>
                  <a:srgbClr val="FFFFFF"/>
                </a:solidFill>
                <a:latin typeface="Arial"/>
                <a:ea typeface="DejaVu Sans"/>
              </a:rPr>
              <a:t>Arbeitsplätze</a:t>
            </a:r>
            <a:endParaRPr lang="de-DE" sz="2200" b="0" strike="noStrike" spc="-1" dirty="0">
              <a:latin typeface="Arial"/>
            </a:endParaRPr>
          </a:p>
        </p:txBody>
      </p:sp>
      <p:pic>
        <p:nvPicPr>
          <p:cNvPr id="6" name="Grafik 233"/>
          <p:cNvPicPr/>
          <p:nvPr/>
        </p:nvPicPr>
        <p:blipFill>
          <a:blip r:embed="rId2"/>
          <a:stretch/>
        </p:blipFill>
        <p:spPr bwMode="auto">
          <a:xfrm>
            <a:off x="7488000" y="3772440"/>
            <a:ext cx="1315080" cy="1050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46538"/>
            <a:ext cx="9140335" cy="540360"/>
          </a:xfrm>
          <a:prstGeom prst="rect">
            <a:avLst/>
          </a:prstGeom>
        </p:spPr>
        <p:txBody>
          <a:bodyPr lIns="0" tIns="0" rIns="0" bIns="0" anchor="ctr">
            <a:noAutofit/>
          </a:bodyPr>
          <a:lstStyle/>
          <a:p>
            <a:pPr>
              <a:defRPr/>
            </a:pPr>
            <a:r>
              <a:rPr sz="2200" b="1">
                <a:solidFill>
                  <a:schemeClr val="bg1"/>
                </a:solidFill>
              </a:rPr>
              <a:t>Haben sie schon einmal von Emotet gehört?</a:t>
            </a:r>
            <a:endParaRPr/>
          </a:p>
        </p:txBody>
      </p:sp>
      <p:sp>
        <p:nvSpPr>
          <p:cNvPr id="5" name="PlaceHolder 2"/>
          <p:cNvSpPr>
            <a:spLocks noGrp="1"/>
          </p:cNvSpPr>
          <p:nvPr>
            <p:ph type="body"/>
          </p:nvPr>
        </p:nvSpPr>
        <p:spPr bwMode="auto">
          <a:xfrm>
            <a:off x="457200" y="2190672"/>
            <a:ext cx="8229240" cy="3977280"/>
          </a:xfrm>
          <a:prstGeom prst="rect">
            <a:avLst/>
          </a:prstGeom>
        </p:spPr>
        <p:txBody>
          <a:bodyPr lIns="0" tIns="0" rIns="0" bIns="0"/>
          <a:lstStyle/>
          <a:p>
            <a:pPr marL="305907" indent="-305907">
              <a:lnSpc>
                <a:spcPct val="250000"/>
              </a:lnSpc>
              <a:buAutoNum type="alphaUcPeriod"/>
              <a:defRPr/>
            </a:pPr>
            <a:r>
              <a:rPr sz="2000" b="1">
                <a:solidFill>
                  <a:schemeClr val="tx1"/>
                </a:solidFill>
              </a:rPr>
              <a:t> 	Ja</a:t>
            </a:r>
            <a:endParaRPr/>
          </a:p>
          <a:p>
            <a:pPr marL="305907" indent="-305907">
              <a:lnSpc>
                <a:spcPct val="250000"/>
              </a:lnSpc>
              <a:buAutoNum type="alphaUcPeriod"/>
              <a:defRPr/>
            </a:pPr>
            <a:r>
              <a:rPr sz="2000" b="1">
                <a:solidFill>
                  <a:schemeClr val="tx1"/>
                </a:solidFill>
              </a:rPr>
              <a:t> 	Nein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46538"/>
            <a:ext cx="9140335" cy="540360"/>
          </a:xfrm>
          <a:prstGeom prst="rect">
            <a:avLst/>
          </a:prstGeom>
        </p:spPr>
        <p:txBody>
          <a:bodyPr lIns="0" tIns="0" rIns="0" bIns="0" anchor="ctr">
            <a:noAutofit/>
          </a:bodyPr>
          <a:lstStyle/>
          <a:p>
            <a:pPr>
              <a:defRPr/>
            </a:pPr>
            <a:r>
              <a:rPr sz="2200" b="1" dirty="0" err="1">
                <a:solidFill>
                  <a:schemeClr val="bg1"/>
                </a:solidFill>
              </a:rPr>
              <a:t>Wie</a:t>
            </a:r>
            <a:r>
              <a:rPr sz="2200" b="1" dirty="0">
                <a:solidFill>
                  <a:schemeClr val="bg1"/>
                </a:solidFill>
              </a:rPr>
              <a:t> </a:t>
            </a:r>
            <a:r>
              <a:rPr sz="2200" b="1" dirty="0" err="1">
                <a:solidFill>
                  <a:schemeClr val="bg1"/>
                </a:solidFill>
              </a:rPr>
              <a:t>hoch</a:t>
            </a:r>
            <a:r>
              <a:rPr sz="2200" b="1" dirty="0">
                <a:solidFill>
                  <a:schemeClr val="bg1"/>
                </a:solidFill>
              </a:rPr>
              <a:t> </a:t>
            </a:r>
            <a:r>
              <a:rPr sz="2200" b="1" dirty="0" err="1">
                <a:solidFill>
                  <a:schemeClr val="bg1"/>
                </a:solidFill>
              </a:rPr>
              <a:t>schätzen</a:t>
            </a:r>
            <a:r>
              <a:rPr sz="2200" b="1" dirty="0">
                <a:solidFill>
                  <a:schemeClr val="bg1"/>
                </a:solidFill>
              </a:rPr>
              <a:t> </a:t>
            </a:r>
            <a:r>
              <a:rPr sz="2200" b="1" dirty="0" err="1">
                <a:solidFill>
                  <a:schemeClr val="bg1"/>
                </a:solidFill>
              </a:rPr>
              <a:t>sie</a:t>
            </a:r>
            <a:r>
              <a:rPr sz="2200" b="1" dirty="0">
                <a:solidFill>
                  <a:schemeClr val="bg1"/>
                </a:solidFill>
              </a:rPr>
              <a:t> den </a:t>
            </a:r>
            <a:r>
              <a:rPr sz="2200" b="1" dirty="0" err="1">
                <a:solidFill>
                  <a:schemeClr val="bg1"/>
                </a:solidFill>
              </a:rPr>
              <a:t>Schaden</a:t>
            </a:r>
            <a:r>
              <a:rPr sz="2200" b="1" dirty="0">
                <a:solidFill>
                  <a:schemeClr val="bg1"/>
                </a:solidFill>
              </a:rPr>
              <a:t> </a:t>
            </a:r>
            <a:r>
              <a:rPr sz="2200" b="1" dirty="0" err="1">
                <a:solidFill>
                  <a:schemeClr val="bg1"/>
                </a:solidFill>
              </a:rPr>
              <a:t>bei</a:t>
            </a:r>
            <a:r>
              <a:rPr sz="2200" b="1" dirty="0">
                <a:solidFill>
                  <a:schemeClr val="bg1"/>
                </a:solidFill>
              </a:rPr>
              <a:t> </a:t>
            </a:r>
            <a:r>
              <a:rPr lang="de-DE" sz="2200" b="1" dirty="0" smtClean="0">
                <a:solidFill>
                  <a:schemeClr val="bg1"/>
                </a:solidFill>
              </a:rPr>
              <a:t>Universität</a:t>
            </a:r>
            <a:r>
              <a:rPr sz="2200" b="1" dirty="0" smtClean="0">
                <a:solidFill>
                  <a:schemeClr val="bg1"/>
                </a:solidFill>
              </a:rPr>
              <a:t>?</a:t>
            </a:r>
            <a:endParaRPr dirty="0"/>
          </a:p>
        </p:txBody>
      </p:sp>
      <p:sp>
        <p:nvSpPr>
          <p:cNvPr id="5" name="PlaceHolder 2"/>
          <p:cNvSpPr>
            <a:spLocks noGrp="1"/>
          </p:cNvSpPr>
          <p:nvPr>
            <p:ph type="body"/>
          </p:nvPr>
        </p:nvSpPr>
        <p:spPr bwMode="auto">
          <a:xfrm>
            <a:off x="457200" y="2190672"/>
            <a:ext cx="8229240" cy="3977280"/>
          </a:xfrm>
          <a:prstGeom prst="rect">
            <a:avLst/>
          </a:prstGeom>
        </p:spPr>
        <p:txBody>
          <a:bodyPr lIns="0" tIns="0" rIns="0" bIns="0"/>
          <a:lstStyle/>
          <a:p>
            <a:pPr marL="305907" indent="-305907">
              <a:lnSpc>
                <a:spcPct val="250000"/>
              </a:lnSpc>
              <a:buAutoNum type="alphaUcPeriod"/>
              <a:defRPr/>
            </a:pPr>
            <a:r>
              <a:rPr sz="2000" b="1" dirty="0">
                <a:solidFill>
                  <a:schemeClr val="tx1"/>
                </a:solidFill>
              </a:rPr>
              <a:t> 	&lt; </a:t>
            </a:r>
            <a:r>
              <a:rPr sz="2000" b="1" dirty="0" smtClean="0">
                <a:solidFill>
                  <a:schemeClr val="tx1"/>
                </a:solidFill>
              </a:rPr>
              <a:t>10</a:t>
            </a:r>
            <a:r>
              <a:rPr lang="de-DE" sz="2000" b="1" dirty="0" smtClean="0">
                <a:solidFill>
                  <a:schemeClr val="tx1"/>
                </a:solidFill>
              </a:rPr>
              <a:t>0</a:t>
            </a:r>
            <a:r>
              <a:rPr sz="2000" b="1" dirty="0" smtClean="0">
                <a:solidFill>
                  <a:schemeClr val="tx1"/>
                </a:solidFill>
              </a:rPr>
              <a:t>.000 </a:t>
            </a:r>
            <a:r>
              <a:rPr sz="2000" b="1" dirty="0">
                <a:solidFill>
                  <a:schemeClr val="tx1"/>
                </a:solidFill>
              </a:rPr>
              <a:t>€</a:t>
            </a:r>
            <a:endParaRPr dirty="0"/>
          </a:p>
          <a:p>
            <a:pPr marL="305907" indent="-305907">
              <a:lnSpc>
                <a:spcPct val="250000"/>
              </a:lnSpc>
              <a:buAutoNum type="alphaUcPeriod"/>
              <a:defRPr/>
            </a:pPr>
            <a:r>
              <a:rPr sz="2000" b="1" dirty="0">
                <a:solidFill>
                  <a:schemeClr val="tx1"/>
                </a:solidFill>
              </a:rPr>
              <a:t> 	&gt; </a:t>
            </a:r>
            <a:r>
              <a:rPr sz="2000" b="1" dirty="0" smtClean="0">
                <a:solidFill>
                  <a:schemeClr val="tx1"/>
                </a:solidFill>
              </a:rPr>
              <a:t>10</a:t>
            </a:r>
            <a:r>
              <a:rPr lang="de-DE" sz="2000" b="1" dirty="0" smtClean="0">
                <a:solidFill>
                  <a:schemeClr val="tx1"/>
                </a:solidFill>
              </a:rPr>
              <a:t>0</a:t>
            </a:r>
            <a:r>
              <a:rPr sz="2000" b="1" dirty="0" smtClean="0">
                <a:solidFill>
                  <a:schemeClr val="tx1"/>
                </a:solidFill>
              </a:rPr>
              <a:t>.000 </a:t>
            </a:r>
            <a:r>
              <a:rPr sz="2000" b="1" dirty="0">
                <a:solidFill>
                  <a:schemeClr val="tx1"/>
                </a:solidFill>
              </a:rPr>
              <a:t>€</a:t>
            </a:r>
            <a:endParaRPr dirty="0"/>
          </a:p>
          <a:p>
            <a:pPr marL="305907" indent="-305907">
              <a:lnSpc>
                <a:spcPct val="250000"/>
              </a:lnSpc>
              <a:buAutoNum type="alphaUcPeriod"/>
              <a:defRPr/>
            </a:pPr>
            <a:r>
              <a:rPr sz="2000" b="1" dirty="0">
                <a:solidFill>
                  <a:schemeClr val="tx1"/>
                </a:solidFill>
              </a:rPr>
              <a:t> 	&gt; </a:t>
            </a:r>
            <a:r>
              <a:rPr lang="de-DE" sz="2000" b="1" dirty="0" smtClean="0">
                <a:solidFill>
                  <a:schemeClr val="tx1"/>
                </a:solidFill>
              </a:rPr>
              <a:t>1.000</a:t>
            </a:r>
            <a:r>
              <a:rPr sz="2000" b="1" dirty="0" smtClean="0">
                <a:solidFill>
                  <a:schemeClr val="tx1"/>
                </a:solidFill>
              </a:rPr>
              <a:t>.000 </a:t>
            </a:r>
            <a:r>
              <a:rPr sz="2000" b="1" dirty="0">
                <a:solidFill>
                  <a:schemeClr val="tx1"/>
                </a:solidFill>
              </a:rPr>
              <a:t>€</a:t>
            </a:r>
          </a:p>
          <a:p>
            <a:pPr marL="305907" indent="-305907">
              <a:lnSpc>
                <a:spcPct val="250000"/>
              </a:lnSpc>
              <a:buAutoNum type="alphaUcPeriod"/>
              <a:defRPr/>
            </a:pPr>
            <a:r>
              <a:rPr lang="de-DE" sz="2000" b="1" i="0" u="none" strike="noStrike" cap="none" spc="0" dirty="0">
                <a:solidFill>
                  <a:schemeClr val="tx1"/>
                </a:solidFill>
                <a:latin typeface="+mn-lt"/>
                <a:ea typeface="+mn-ea"/>
                <a:cs typeface="+mn-cs"/>
              </a:rPr>
              <a:t> 	&gt; </a:t>
            </a:r>
            <a:r>
              <a:rPr lang="de-DE" sz="2000" b="1" i="0" u="none" strike="noStrike" cap="none" spc="0" dirty="0" smtClean="0">
                <a:solidFill>
                  <a:schemeClr val="tx1"/>
                </a:solidFill>
                <a:latin typeface="+mn-lt"/>
                <a:ea typeface="+mn-ea"/>
                <a:cs typeface="+mn-cs"/>
              </a:rPr>
              <a:t>10.000.000 </a:t>
            </a:r>
            <a:r>
              <a:rPr lang="de-DE" sz="2000" b="1" i="0" u="none" strike="noStrike" cap="none" spc="0" dirty="0">
                <a:solidFill>
                  <a:schemeClr val="tx1"/>
                </a:solidFill>
                <a:latin typeface="+mn-lt"/>
                <a:ea typeface="+mn-ea"/>
                <a:cs typeface="+mn-cs"/>
              </a:rPr>
              <a:t>€</a:t>
            </a:r>
            <a:endParaRPr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Direkte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Kosten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Hardware + Beratung: ca </a:t>
            </a:r>
            <a:r>
              <a:rPr lang="en-GB" sz="1600" b="1" strike="noStrike" spc="-1" dirty="0">
                <a:solidFill>
                  <a:srgbClr val="000000"/>
                </a:solidFill>
                <a:latin typeface="Arial"/>
                <a:ea typeface="Arial"/>
              </a:rPr>
              <a:t>50.000 </a:t>
            </a:r>
            <a:r>
              <a:rPr lang="en-GB" sz="1600" b="1" strike="noStrike" spc="-1" dirty="0" smtClean="0">
                <a:solidFill>
                  <a:srgbClr val="000000"/>
                </a:solidFill>
                <a:latin typeface="Arial"/>
                <a:ea typeface="Arial"/>
              </a:rPr>
              <a:t>€</a:t>
            </a:r>
          </a:p>
          <a:p>
            <a:pPr marL="542880" lvl="3" indent="-178200">
              <a:lnSpc>
                <a:spcPct val="100000"/>
              </a:lnSpc>
              <a:spcBef>
                <a:spcPts val="320"/>
              </a:spcBef>
              <a:buClr>
                <a:srgbClr val="000000"/>
              </a:buClr>
              <a:buFont typeface="Wingdings"/>
              <a:buChar char=""/>
              <a:defRPr/>
            </a:pPr>
            <a:r>
              <a:rPr lang="en-GB" sz="1600" b="1" spc="-1" dirty="0" err="1" smtClean="0">
                <a:solidFill>
                  <a:srgbClr val="000000"/>
                </a:solidFill>
                <a:latin typeface="Arial"/>
              </a:rPr>
              <a:t>Universität</a:t>
            </a:r>
            <a:r>
              <a:rPr lang="en-GB" sz="1600" b="1" spc="-1" dirty="0" smtClean="0">
                <a:solidFill>
                  <a:srgbClr val="000000"/>
                </a:solidFill>
                <a:latin typeface="Arial"/>
              </a:rPr>
              <a:t> &gt; 2.500.000 €</a:t>
            </a:r>
            <a:r>
              <a:rPr dirty="0"/>
              <a:t/>
            </a:r>
            <a:br>
              <a:rPr dirty="0"/>
            </a:br>
            <a:r>
              <a:rPr lang="en-GB" sz="1600" b="0" strike="noStrike" spc="-1" dirty="0">
                <a:solidFill>
                  <a:srgbClr val="000000"/>
                </a:solidFill>
                <a:latin typeface="Arial"/>
                <a:ea typeface="Arial"/>
              </a:rPr>
              <a:t> </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Dazu</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mehrere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Tage</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Produktionsausfälle</a:t>
            </a:r>
            <a:endParaRPr lang="en-GB" sz="1600" b="0" strike="noStrike" spc="-1" dirty="0" smtClean="0">
              <a:solidFill>
                <a:srgbClr val="000000"/>
              </a:solidFill>
              <a:latin typeface="Arial"/>
              <a:ea typeface="Arial"/>
            </a:endParaRPr>
          </a:p>
          <a:p>
            <a:pPr marL="1000080" lvl="4" indent="-178200">
              <a:spcBef>
                <a:spcPts val="320"/>
              </a:spcBef>
              <a:buClr>
                <a:srgbClr val="000000"/>
              </a:buClr>
              <a:buFont typeface="Wingdings"/>
              <a:buChar char=""/>
              <a:defRPr/>
            </a:pPr>
            <a:r>
              <a:rPr lang="en-GB" sz="1600" spc="-1" dirty="0" err="1" smtClean="0">
                <a:solidFill>
                  <a:srgbClr val="000000"/>
                </a:solidFill>
                <a:latin typeface="Arial"/>
              </a:rPr>
              <a:t>Kann</a:t>
            </a:r>
            <a:r>
              <a:rPr lang="en-GB" sz="1600" spc="-1" dirty="0" smtClean="0">
                <a:solidFill>
                  <a:srgbClr val="000000"/>
                </a:solidFill>
                <a:latin typeface="Arial"/>
              </a:rPr>
              <a:t> </a:t>
            </a:r>
            <a:r>
              <a:rPr lang="en-GB" sz="1600" spc="-1" dirty="0" err="1" smtClean="0">
                <a:solidFill>
                  <a:srgbClr val="000000"/>
                </a:solidFill>
                <a:latin typeface="Arial"/>
              </a:rPr>
              <a:t>auch</a:t>
            </a:r>
            <a:r>
              <a:rPr lang="en-GB" sz="1600" spc="-1" dirty="0" smtClean="0">
                <a:solidFill>
                  <a:srgbClr val="000000"/>
                </a:solidFill>
                <a:latin typeface="Arial"/>
              </a:rPr>
              <a:t> </a:t>
            </a:r>
            <a:r>
              <a:rPr lang="en-GB" sz="1600" spc="-1" dirty="0" err="1" smtClean="0">
                <a:solidFill>
                  <a:srgbClr val="000000"/>
                </a:solidFill>
                <a:latin typeface="Arial"/>
              </a:rPr>
              <a:t>viele</a:t>
            </a:r>
            <a:r>
              <a:rPr lang="en-GB" sz="1600" spc="-1" dirty="0" smtClean="0">
                <a:solidFill>
                  <a:srgbClr val="000000"/>
                </a:solidFill>
                <a:latin typeface="Arial"/>
              </a:rPr>
              <a:t> </a:t>
            </a:r>
            <a:r>
              <a:rPr lang="en-GB" sz="1600" spc="-1" dirty="0" err="1" smtClean="0">
                <a:solidFill>
                  <a:srgbClr val="000000"/>
                </a:solidFill>
                <a:latin typeface="Arial"/>
              </a:rPr>
              <a:t>Monate</a:t>
            </a:r>
            <a:r>
              <a:rPr lang="en-GB" sz="1600" spc="-1" dirty="0" smtClean="0">
                <a:solidFill>
                  <a:srgbClr val="000000"/>
                </a:solidFill>
                <a:latin typeface="Arial"/>
              </a:rPr>
              <a:t> sein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Umsatzeinbußen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interne </a:t>
            </a:r>
            <a:r>
              <a:rPr lang="en-GB" sz="1600" b="0" strike="noStrike" spc="-1" dirty="0" err="1">
                <a:solidFill>
                  <a:srgbClr val="000000"/>
                </a:solidFill>
                <a:latin typeface="Arial"/>
                <a:ea typeface="Arial"/>
              </a:rPr>
              <a:t>Arbeitskosten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Gesamtkosten</a:t>
            </a:r>
            <a:r>
              <a:rPr lang="en-GB" sz="1600" b="0" strike="noStrike" spc="-1" dirty="0">
                <a:solidFill>
                  <a:srgbClr val="000000"/>
                </a:solidFill>
                <a:latin typeface="Arial"/>
                <a:ea typeface="Arial"/>
              </a:rPr>
              <a:t> </a:t>
            </a:r>
            <a:r>
              <a:rPr lang="de-DE" sz="1600" b="0" strike="noStrike" spc="-1" dirty="0" smtClean="0">
                <a:solidFill>
                  <a:srgbClr val="000000"/>
                </a:solidFill>
                <a:latin typeface="Arial"/>
                <a:ea typeface="Arial"/>
              </a:rPr>
              <a:t> = ??</a:t>
            </a:r>
            <a:br>
              <a:rPr lang="de-DE" sz="1600" b="0" strike="noStrike" spc="-1" dirty="0" smtClean="0">
                <a:solidFill>
                  <a:srgbClr val="000000"/>
                </a:solidFill>
                <a:latin typeface="Arial"/>
                <a:ea typeface="Arial"/>
              </a:rPr>
            </a:br>
            <a:r>
              <a:rPr lang="de-DE" sz="1600" b="0" strike="noStrike" spc="-1" dirty="0" smtClean="0">
                <a:solidFill>
                  <a:srgbClr val="000000"/>
                </a:solidFill>
                <a:latin typeface="Arial"/>
                <a:ea typeface="Arial"/>
              </a:rPr>
              <a:t/>
            </a:r>
            <a:br>
              <a:rPr lang="de-DE" sz="1600" b="0" strike="noStrike" spc="-1" dirty="0" smtClean="0">
                <a:solidFill>
                  <a:srgbClr val="000000"/>
                </a:solidFill>
                <a:latin typeface="Arial"/>
                <a:ea typeface="Arial"/>
              </a:rPr>
            </a:br>
            <a:r>
              <a:rPr lang="de-DE" sz="1600" b="0" strike="noStrike" spc="-1" dirty="0" smtClean="0">
                <a:solidFill>
                  <a:srgbClr val="000000"/>
                </a:solidFill>
                <a:latin typeface="Arial"/>
                <a:ea typeface="Arial"/>
              </a:rPr>
              <a:t/>
            </a:r>
            <a:br>
              <a:rPr lang="de-DE" sz="1600" b="0" strike="noStrike" spc="-1" dirty="0" smtClean="0">
                <a:solidFill>
                  <a:srgbClr val="000000"/>
                </a:solidFill>
                <a:latin typeface="Arial"/>
                <a:ea typeface="Arial"/>
              </a:rPr>
            </a:br>
            <a:r>
              <a:rPr lang="de-DE" sz="1600" b="0" strike="noStrike" spc="-1" dirty="0" smtClean="0">
                <a:solidFill>
                  <a:srgbClr val="000000"/>
                </a:solidFill>
                <a:latin typeface="Arial"/>
                <a:ea typeface="Arial"/>
              </a:rPr>
              <a:t/>
            </a:r>
            <a:br>
              <a:rPr lang="de-DE" sz="1600" b="0" strike="noStrike" spc="-1" dirty="0" smtClean="0">
                <a:solidFill>
                  <a:srgbClr val="000000"/>
                </a:solidFill>
                <a:latin typeface="Arial"/>
                <a:ea typeface="Arial"/>
              </a:rPr>
            </a:br>
            <a:r>
              <a:rPr lang="de-DE" sz="1600" b="0" strike="noStrike" spc="-1" dirty="0" smtClean="0">
                <a:solidFill>
                  <a:srgbClr val="000000"/>
                </a:solidFill>
                <a:latin typeface="Arial"/>
                <a:ea typeface="Arial"/>
              </a:rPr>
              <a:t/>
            </a:r>
            <a:br>
              <a:rPr lang="de-DE" sz="1600" b="0" strike="noStrike" spc="-1" dirty="0" smtClean="0">
                <a:solidFill>
                  <a:srgbClr val="000000"/>
                </a:solidFill>
                <a:latin typeface="Arial"/>
                <a:ea typeface="Arial"/>
              </a:rPr>
            </a:br>
            <a:r>
              <a:rPr lang="de-DE" sz="1600" b="0" strike="noStrike" spc="-1" dirty="0" smtClean="0">
                <a:solidFill>
                  <a:srgbClr val="000000"/>
                </a:solidFill>
                <a:latin typeface="Arial"/>
                <a:ea typeface="Arial"/>
              </a:rPr>
              <a:t/>
            </a:r>
            <a:br>
              <a:rPr lang="de-DE" sz="1600" b="0" strike="noStrike" spc="-1" dirty="0" smtClean="0">
                <a:solidFill>
                  <a:srgbClr val="000000"/>
                </a:solidFill>
                <a:latin typeface="Arial"/>
                <a:ea typeface="Arial"/>
              </a:rPr>
            </a:br>
            <a:r>
              <a:rPr lang="de-DE" sz="1600" b="0" strike="noStrike" spc="-1" dirty="0" smtClean="0">
                <a:solidFill>
                  <a:srgbClr val="000000"/>
                </a:solidFill>
                <a:latin typeface="Arial"/>
                <a:ea typeface="Arial"/>
              </a:rPr>
              <a:t/>
            </a:r>
            <a:br>
              <a:rPr lang="de-DE" sz="1600" b="0" strike="noStrike" spc="-1" dirty="0" smtClean="0">
                <a:solidFill>
                  <a:srgbClr val="000000"/>
                </a:solidFill>
                <a:latin typeface="Arial"/>
                <a:ea typeface="Arial"/>
              </a:rPr>
            </a:br>
            <a:r>
              <a:rPr lang="en-GB" sz="1600" b="0" strike="noStrike" spc="-1" dirty="0">
                <a:solidFill>
                  <a:srgbClr val="000000"/>
                </a:solidFill>
                <a:latin typeface="Arial"/>
                <a:ea typeface="Arial"/>
              </a:rPr>
              <a:t>				</a:t>
            </a:r>
            <a:endParaRPr lang="de-DE" sz="1600" b="0" strike="noStrike" spc="-1" dirty="0">
              <a:latin typeface="Arial"/>
            </a:endParaRPr>
          </a:p>
          <a:p>
            <a:pPr marL="544680">
              <a:lnSpc>
                <a:spcPct val="100000"/>
              </a:lnSpc>
              <a:defRPr/>
            </a:pPr>
            <a:endParaRPr lang="de-DE" sz="1600" b="0" strike="noStrike" spc="-1" dirty="0">
              <a:latin typeface="Arial"/>
            </a:endParaRPr>
          </a:p>
          <a:p>
            <a:pPr marL="192240">
              <a:lnSpc>
                <a:spcPct val="100000"/>
              </a:lnSpc>
              <a:spcBef>
                <a:spcPts val="320"/>
              </a:spcBef>
              <a:defRPr/>
            </a:pPr>
            <a:endParaRPr lang="de-DE" sz="1600" b="0" strike="noStrike" spc="-1" dirty="0">
              <a:latin typeface="Arial"/>
            </a:endParaRPr>
          </a:p>
          <a:p>
            <a:pPr marL="192240">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a:solidFill>
                  <a:srgbClr val="FFFFFF"/>
                </a:solidFill>
                <a:latin typeface="Arial"/>
                <a:ea typeface="DejaVu Sans"/>
              </a:rPr>
              <a:t>Folgen</a:t>
            </a:r>
            <a:r>
              <a:rPr lang="en-GB" sz="2200" b="1" strike="noStrike" spc="-1" dirty="0">
                <a:solidFill>
                  <a:srgbClr val="FFFFFF"/>
                </a:solidFill>
                <a:latin typeface="Arial"/>
                <a:ea typeface="DejaVu Sans"/>
              </a:rPr>
              <a:t> </a:t>
            </a:r>
            <a:r>
              <a:rPr lang="en-GB" sz="2200" b="1" strike="noStrike" spc="-1" dirty="0" err="1">
                <a:solidFill>
                  <a:srgbClr val="FFFFFF"/>
                </a:solidFill>
                <a:latin typeface="Arial"/>
                <a:ea typeface="DejaVu Sans"/>
              </a:rPr>
              <a:t>bei</a:t>
            </a:r>
            <a:r>
              <a:rPr lang="en-GB" sz="2200" b="1" strike="noStrike" spc="-1" dirty="0">
                <a:solidFill>
                  <a:srgbClr val="FFFFFF"/>
                </a:solidFill>
                <a:latin typeface="Arial"/>
                <a:ea typeface="DejaVu Sans"/>
              </a:rPr>
              <a:t> </a:t>
            </a:r>
            <a:r>
              <a:rPr lang="en-GB" sz="2200" b="1" strike="noStrike" spc="-1" dirty="0" err="1" smtClean="0">
                <a:solidFill>
                  <a:srgbClr val="FFFFFF"/>
                </a:solidFill>
                <a:latin typeface="Arial"/>
                <a:ea typeface="DejaVu Sans"/>
              </a:rPr>
              <a:t>Mittelstand</a:t>
            </a:r>
            <a:endParaRPr lang="de-DE" sz="2200" b="0" strike="noStrike" spc="-1" dirty="0">
              <a:latin typeface="Arial"/>
            </a:endParaRPr>
          </a:p>
        </p:txBody>
      </p:sp>
      <p:pic>
        <p:nvPicPr>
          <p:cNvPr id="6" name="Grafik 236"/>
          <p:cNvPicPr/>
          <p:nvPr/>
        </p:nvPicPr>
        <p:blipFill>
          <a:blip r:embed="rId2"/>
          <a:stretch/>
        </p:blipFill>
        <p:spPr bwMode="auto">
          <a:xfrm>
            <a:off x="6912000" y="2520000"/>
            <a:ext cx="1320120" cy="1367280"/>
          </a:xfrm>
          <a:prstGeom prst="rect">
            <a:avLst/>
          </a:prstGeom>
          <a:ln>
            <a:noFill/>
          </a:ln>
        </p:spPr>
      </p:pic>
      <p:pic>
        <p:nvPicPr>
          <p:cNvPr id="7" name="Grafik 237"/>
          <p:cNvPicPr/>
          <p:nvPr/>
        </p:nvPicPr>
        <p:blipFill>
          <a:blip r:embed="rId3"/>
          <a:stretch/>
        </p:blipFill>
        <p:spPr bwMode="auto">
          <a:xfrm>
            <a:off x="5256000" y="1440000"/>
            <a:ext cx="1440720" cy="1151280"/>
          </a:xfrm>
          <a:prstGeom prst="rect">
            <a:avLst/>
          </a:prstGeom>
          <a:ln>
            <a:noFill/>
          </a:ln>
        </p:spPr>
      </p:pic>
      <p:pic>
        <p:nvPicPr>
          <p:cNvPr id="8" name="Grafik 238"/>
          <p:cNvPicPr/>
          <p:nvPr/>
        </p:nvPicPr>
        <p:blipFill>
          <a:blip r:embed="rId4"/>
          <a:stretch/>
        </p:blipFill>
        <p:spPr bwMode="auto">
          <a:xfrm>
            <a:off x="2627784" y="3645024"/>
            <a:ext cx="2532960" cy="1583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ea typeface="Arial"/>
              </a:rPr>
              <a:t>Kann</a:t>
            </a:r>
            <a:r>
              <a:rPr lang="en-GB" sz="1600" b="0" strike="noStrike" spc="-1" dirty="0" smtClean="0">
                <a:solidFill>
                  <a:srgbClr val="000000"/>
                </a:solidFill>
                <a:latin typeface="Arial"/>
                <a:ea typeface="Arial"/>
              </a:rPr>
              <a:t> man </a:t>
            </a:r>
            <a:r>
              <a:rPr lang="en-GB" sz="1600" b="0" strike="noStrike" spc="-1" dirty="0" err="1" smtClean="0">
                <a:solidFill>
                  <a:srgbClr val="000000"/>
                </a:solidFill>
                <a:latin typeface="Arial"/>
                <a:ea typeface="Arial"/>
              </a:rPr>
              <a:t>es</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verhindern</a:t>
            </a:r>
            <a:r>
              <a:rPr lang="en-GB" sz="1600" b="0" strike="noStrike" spc="-1" dirty="0" smtClean="0">
                <a:solidFill>
                  <a:srgbClr val="000000"/>
                </a:solidFill>
                <a:latin typeface="Arial"/>
                <a:ea typeface="Arial"/>
              </a:rPr>
              <a:t>?</a:t>
            </a:r>
            <a:br>
              <a:rPr lang="en-GB" sz="1600" b="0" strike="noStrike" spc="-1" dirty="0" smtClean="0">
                <a:solidFill>
                  <a:srgbClr val="000000"/>
                </a:solidFill>
                <a:latin typeface="Arial"/>
                <a:ea typeface="Arial"/>
              </a:rPr>
            </a:b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Nein, </a:t>
            </a:r>
            <a:r>
              <a:rPr lang="en-GB" sz="1600" b="0" strike="noStrike" spc="-1" dirty="0" err="1">
                <a:solidFill>
                  <a:srgbClr val="000000"/>
                </a:solidFill>
                <a:latin typeface="Arial"/>
                <a:ea typeface="Arial"/>
              </a:rPr>
              <a:t>nicht</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dauerhaft</a:t>
            </a:r>
            <a:r>
              <a:rPr lang="en-GB" sz="1600" b="0" strike="noStrike" spc="-1" dirty="0" smtClean="0">
                <a:solidFill>
                  <a:srgbClr val="000000"/>
                </a:solidFill>
                <a:latin typeface="Arial"/>
                <a:ea typeface="Arial"/>
              </a:rPr>
              <a:t> – </a:t>
            </a:r>
            <a:br>
              <a:rPr lang="en-GB" sz="1600" b="0" strike="noStrike" spc="-1" dirty="0" smtClean="0">
                <a:solidFill>
                  <a:srgbClr val="000000"/>
                </a:solidFill>
                <a:latin typeface="Arial"/>
                <a:ea typeface="Arial"/>
              </a:rPr>
            </a:br>
            <a:r>
              <a:rPr lang="en-GB" sz="1600" b="0" strike="noStrike" spc="-1" dirty="0" err="1" smtClean="0">
                <a:solidFill>
                  <a:srgbClr val="000000"/>
                </a:solidFill>
                <a:latin typeface="Arial"/>
                <a:ea typeface="Arial"/>
              </a:rPr>
              <a:t>aber</a:t>
            </a:r>
            <a:r>
              <a:rPr lang="en-GB" sz="1600" b="0" strike="noStrike" spc="-1" dirty="0" smtClean="0">
                <a:solidFill>
                  <a:srgbClr val="000000"/>
                </a:solidFill>
                <a:latin typeface="Arial"/>
                <a:ea typeface="Arial"/>
              </a:rPr>
              <a:t> man </a:t>
            </a:r>
            <a:r>
              <a:rPr lang="en-GB" sz="1600" b="0" strike="noStrike" spc="-1" dirty="0" err="1" smtClean="0">
                <a:solidFill>
                  <a:srgbClr val="000000"/>
                </a:solidFill>
                <a:latin typeface="Arial"/>
                <a:ea typeface="Arial"/>
              </a:rPr>
              <a:t>kann</a:t>
            </a:r>
            <a:r>
              <a:rPr lang="en-GB" sz="1600" b="0" strike="noStrike" spc="-1" dirty="0" smtClean="0">
                <a:solidFill>
                  <a:srgbClr val="000000"/>
                </a:solidFill>
                <a:latin typeface="Arial"/>
                <a:ea typeface="Arial"/>
              </a:rPr>
              <a:t> die </a:t>
            </a:r>
            <a:r>
              <a:rPr lang="en-GB" sz="1600" b="0" strike="noStrike" spc="-1" dirty="0" err="1" smtClean="0">
                <a:solidFill>
                  <a:srgbClr val="000000"/>
                </a:solidFill>
                <a:latin typeface="Arial"/>
                <a:ea typeface="Arial"/>
              </a:rPr>
              <a:t>Wahrscheinlichkeit</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verringern</a:t>
            </a:r>
            <a:endParaRPr lang="en-GB" sz="1600" b="0" strike="noStrike" spc="-1" dirty="0" smtClean="0">
              <a:solidFill>
                <a:srgbClr val="000000"/>
              </a:solidFill>
              <a:latin typeface="Arial"/>
              <a:ea typeface="Arial"/>
            </a:endParaRPr>
          </a:p>
          <a:p>
            <a:pPr marL="542880" lvl="3" indent="-178200">
              <a:lnSpc>
                <a:spcPct val="100000"/>
              </a:lnSpc>
              <a:spcBef>
                <a:spcPts val="320"/>
              </a:spcBef>
              <a:buClr>
                <a:srgbClr val="000000"/>
              </a:buClr>
              <a:buFont typeface="Wingdings"/>
              <a:buChar char=""/>
              <a:defRPr/>
            </a:pPr>
            <a:r>
              <a:rPr lang="en-GB" sz="1600" spc="-1" dirty="0" smtClean="0">
                <a:solidFill>
                  <a:srgbClr val="000000"/>
                </a:solidFill>
                <a:latin typeface="Arial"/>
              </a:rPr>
              <a:t>Und die </a:t>
            </a:r>
            <a:r>
              <a:rPr lang="en-GB" sz="1600" spc="-1" dirty="0" err="1" smtClean="0">
                <a:solidFill>
                  <a:srgbClr val="000000"/>
                </a:solidFill>
                <a:latin typeface="Arial"/>
              </a:rPr>
              <a:t>Auswirkungen</a:t>
            </a:r>
            <a:r>
              <a:rPr lang="en-GB" sz="1600" spc="-1" dirty="0" smtClean="0">
                <a:solidFill>
                  <a:srgbClr val="000000"/>
                </a:solidFill>
                <a:latin typeface="Arial"/>
              </a:rPr>
              <a:t> </a:t>
            </a:r>
            <a:r>
              <a:rPr lang="en-GB" sz="1600" spc="-1" dirty="0" err="1" smtClean="0">
                <a:solidFill>
                  <a:srgbClr val="000000"/>
                </a:solidFill>
                <a:latin typeface="Arial"/>
              </a:rPr>
              <a:t>begrenzen</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ea typeface="Arial"/>
              </a:rPr>
              <a:t>Lehren</a:t>
            </a:r>
            <a:r>
              <a:rPr lang="en-GB" sz="1600" b="0" strike="noStrike" spc="-1" dirty="0" smtClean="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kann</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jeden</a:t>
            </a:r>
            <a:r>
              <a:rPr lang="en-GB" sz="1600" b="0" strike="noStrike" spc="-1" dirty="0" smtClean="0">
                <a:solidFill>
                  <a:srgbClr val="000000"/>
                </a:solidFill>
                <a:latin typeface="Arial"/>
                <a:ea typeface="Arial"/>
              </a:rPr>
              <a:t> </a:t>
            </a:r>
            <a:r>
              <a:rPr lang="en-GB" sz="1600" b="0" strike="noStrike" spc="-1" dirty="0">
                <a:solidFill>
                  <a:srgbClr val="000000"/>
                </a:solidFill>
                <a:latin typeface="Arial"/>
                <a:ea typeface="Arial"/>
              </a:rPr>
              <a:t>(</a:t>
            </a:r>
            <a:r>
              <a:rPr lang="en-GB" sz="1600" b="0" strike="noStrike" spc="-1" dirty="0" err="1">
                <a:solidFill>
                  <a:srgbClr val="000000"/>
                </a:solidFill>
                <a:latin typeface="Arial"/>
                <a:ea typeface="Arial"/>
              </a:rPr>
              <a:t>wieder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treffen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wird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Infektionen</a:t>
            </a:r>
            <a:r>
              <a:rPr lang="en-GB" sz="1600" b="0" strike="noStrike" spc="-1" dirty="0">
                <a:solidFill>
                  <a:srgbClr val="000000"/>
                </a:solidFill>
                <a:latin typeface="Arial"/>
                <a:ea typeface="Arial"/>
              </a:rPr>
              <a:t> und </a:t>
            </a:r>
            <a:r>
              <a:rPr lang="en-GB" sz="1600" b="0" strike="noStrike" spc="-1" dirty="0" err="1">
                <a:solidFill>
                  <a:srgbClr val="000000"/>
                </a:solidFill>
                <a:latin typeface="Arial"/>
                <a:ea typeface="Arial"/>
              </a:rPr>
              <a:t>Kompromittierungen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geben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Teile</a:t>
            </a:r>
            <a:r>
              <a:rPr lang="en-GB" sz="1600" b="0" strike="noStrike" spc="-1" dirty="0">
                <a:solidFill>
                  <a:srgbClr val="000000"/>
                </a:solidFill>
                <a:latin typeface="Arial"/>
                <a:ea typeface="Arial"/>
              </a:rPr>
              <a:t> </a:t>
            </a:r>
            <a:r>
              <a:rPr lang="en-GB" sz="1600" b="0" strike="noStrike" spc="-1" dirty="0" smtClean="0">
                <a:solidFill>
                  <a:srgbClr val="000000"/>
                </a:solidFill>
                <a:latin typeface="Arial"/>
                <a:ea typeface="Arial"/>
              </a:rPr>
              <a:t>der </a:t>
            </a:r>
            <a:r>
              <a:rPr lang="en-GB" sz="1600" b="0" strike="noStrike" spc="-1" dirty="0" err="1">
                <a:solidFill>
                  <a:srgbClr val="000000"/>
                </a:solidFill>
                <a:latin typeface="Arial"/>
                <a:ea typeface="Arial"/>
              </a:rPr>
              <a:t>Schutzmaßnahmen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versagen</a:t>
            </a:r>
            <a:r>
              <a:rPr lang="en-GB" sz="1600" b="0" strike="noStrike" spc="-1" dirty="0" smtClean="0">
                <a:solidFill>
                  <a:srgbClr val="000000"/>
                </a:solidFill>
                <a:latin typeface="Arial"/>
                <a:ea typeface="Arial"/>
              </a:rPr>
              <a:t>. </a:t>
            </a:r>
            <a:r>
              <a:rPr lang="en-GB" sz="1600" b="0" strike="noStrike" spc="-1" dirty="0" smtClean="0">
                <a:solidFill>
                  <a:srgbClr val="000000"/>
                </a:solidFill>
                <a:latin typeface="Arial"/>
                <a:ea typeface="Arial"/>
                <a:sym typeface="Wingdings" panose="05000000000000000000" pitchFamily="2" charset="2"/>
              </a:rPr>
              <a:t> </a:t>
            </a:r>
            <a:r>
              <a:rPr lang="en-GB" sz="1600" b="0" strike="noStrike" spc="-1" dirty="0" err="1" smtClean="0">
                <a:solidFill>
                  <a:srgbClr val="000000"/>
                </a:solidFill>
                <a:latin typeface="Arial"/>
                <a:ea typeface="Arial"/>
                <a:sym typeface="Wingdings" panose="05000000000000000000" pitchFamily="2" charset="2"/>
              </a:rPr>
              <a:t>sog</a:t>
            </a:r>
            <a:r>
              <a:rPr lang="en-GB" sz="1600" b="0" strike="noStrike" spc="-1" dirty="0" smtClean="0">
                <a:solidFill>
                  <a:srgbClr val="000000"/>
                </a:solidFill>
                <a:latin typeface="Arial"/>
                <a:ea typeface="Arial"/>
                <a:sym typeface="Wingdings" panose="05000000000000000000" pitchFamily="2" charset="2"/>
              </a:rPr>
              <a:t>. “Zero Trust”-Ansatz</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gibt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keine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einzelne</a:t>
            </a:r>
            <a:r>
              <a:rPr lang="en-GB" sz="1600" b="0" strike="noStrike" spc="-1" dirty="0">
                <a:solidFill>
                  <a:srgbClr val="000000"/>
                </a:solidFill>
                <a:latin typeface="Arial"/>
                <a:ea typeface="Arial"/>
              </a:rPr>
              <a:t> „Silver Bullet for the win“.</a:t>
            </a:r>
            <a:endParaRPr dirty="0"/>
          </a:p>
          <a:p>
            <a:pPr marL="85680" lvl="2" indent="-178200">
              <a:spcBef>
                <a:spcPts val="320"/>
              </a:spcBef>
              <a:buClr>
                <a:srgbClr val="000000"/>
              </a:buClr>
              <a:buFont typeface="Wingdings"/>
              <a:buChar char=""/>
              <a:defRPr/>
            </a:pPr>
            <a:endParaRPr lang="en-GB" sz="1600" spc="-1" dirty="0">
              <a:solidFill>
                <a:srgbClr val="000000"/>
              </a:solidFill>
              <a:latin typeface="Arial"/>
            </a:endParaRPr>
          </a:p>
          <a:p>
            <a:pPr marL="85680" lvl="2" indent="-178200">
              <a:spcBef>
                <a:spcPts val="320"/>
              </a:spcBef>
              <a:buClr>
                <a:srgbClr val="000000"/>
              </a:buClr>
              <a:buFont typeface="Wingdings"/>
              <a:buChar char=""/>
              <a:defRPr/>
            </a:pPr>
            <a:r>
              <a:rPr lang="en-GB" sz="1600" b="0" strike="noStrike" spc="-1" dirty="0" err="1">
                <a:solidFill>
                  <a:srgbClr val="000000"/>
                </a:solidFill>
                <a:latin typeface="Arial"/>
              </a:rPr>
              <a:t>Eine</a:t>
            </a:r>
            <a:r>
              <a:rPr lang="en-GB" sz="1600" b="0" strike="noStrike" spc="-1" dirty="0">
                <a:solidFill>
                  <a:srgbClr val="000000"/>
                </a:solidFill>
                <a:latin typeface="Arial"/>
              </a:rPr>
              <a:t> </a:t>
            </a:r>
            <a:r>
              <a:rPr lang="en-GB" sz="1600" b="0" strike="noStrike" spc="-1" dirty="0" err="1">
                <a:solidFill>
                  <a:srgbClr val="000000"/>
                </a:solidFill>
                <a:latin typeface="Arial"/>
              </a:rPr>
              <a:t>sichere</a:t>
            </a:r>
            <a:r>
              <a:rPr lang="en-GB" sz="1600" b="0" strike="noStrike" spc="-1" dirty="0">
                <a:solidFill>
                  <a:srgbClr val="000000"/>
                </a:solidFill>
                <a:latin typeface="Arial"/>
              </a:rPr>
              <a:t> Firewall </a:t>
            </a:r>
            <a:r>
              <a:rPr lang="en-GB" sz="1600" b="0" strike="noStrike" spc="-1" dirty="0" err="1">
                <a:solidFill>
                  <a:srgbClr val="000000"/>
                </a:solidFill>
                <a:latin typeface="Arial"/>
              </a:rPr>
              <a:t>alleine</a:t>
            </a:r>
            <a:r>
              <a:rPr lang="en-GB" sz="1600" b="0" strike="noStrike" spc="-1" dirty="0">
                <a:solidFill>
                  <a:srgbClr val="000000"/>
                </a:solidFill>
                <a:latin typeface="Arial"/>
              </a:rPr>
              <a:t> </a:t>
            </a:r>
            <a:r>
              <a:rPr lang="en-GB" sz="1600" b="0" strike="noStrike" spc="-1" dirty="0" err="1">
                <a:solidFill>
                  <a:srgbClr val="000000"/>
                </a:solidFill>
                <a:latin typeface="Arial"/>
              </a:rPr>
              <a:t>reicht</a:t>
            </a:r>
            <a:r>
              <a:rPr lang="en-GB" sz="1600" b="0" strike="noStrike" spc="-1" dirty="0">
                <a:solidFill>
                  <a:srgbClr val="000000"/>
                </a:solidFill>
                <a:latin typeface="Arial"/>
              </a:rPr>
              <a:t> </a:t>
            </a:r>
            <a:r>
              <a:rPr lang="en-GB" sz="1600" b="0" strike="noStrike" spc="-1" dirty="0" err="1">
                <a:solidFill>
                  <a:srgbClr val="000000"/>
                </a:solidFill>
                <a:latin typeface="Arial"/>
              </a:rPr>
              <a:t>nicht</a:t>
            </a:r>
            <a:r>
              <a:rPr lang="en-GB" sz="1600" b="0" strike="noStrike" spc="-1" dirty="0">
                <a:solidFill>
                  <a:srgbClr val="000000"/>
                </a:solidFill>
                <a:latin typeface="Arial"/>
              </a:rPr>
              <a:t> (</a:t>
            </a:r>
            <a:r>
              <a:rPr lang="en-GB" sz="1600" b="0" strike="noStrike" spc="-1" dirty="0" err="1">
                <a:solidFill>
                  <a:srgbClr val="000000"/>
                </a:solidFill>
                <a:latin typeface="Arial"/>
              </a:rPr>
              <a:t>mehr</a:t>
            </a:r>
            <a:r>
              <a:rPr lang="en-GB" sz="1600" b="0" strike="noStrike" spc="-1" dirty="0" smtClean="0">
                <a:solidFill>
                  <a:srgbClr val="000000"/>
                </a:solidFill>
                <a:latin typeface="Arial"/>
              </a:rPr>
              <a:t>)!</a:t>
            </a:r>
            <a:br>
              <a:rPr lang="en-GB" sz="1600" b="0" strike="noStrike" spc="-1" dirty="0" smtClean="0">
                <a:solidFill>
                  <a:srgbClr val="000000"/>
                </a:solidFill>
                <a:latin typeface="Arial"/>
              </a:rPr>
            </a:br>
            <a:endParaRPr lang="en-GB" sz="1600" b="0" strike="noStrike" spc="-1" dirty="0" smtClean="0">
              <a:solidFill>
                <a:srgbClr val="000000"/>
              </a:solidFill>
              <a:latin typeface="Arial"/>
            </a:endParaRPr>
          </a:p>
          <a:p>
            <a:pPr marL="85680" lvl="2" indent="-178200">
              <a:spcBef>
                <a:spcPts val="320"/>
              </a:spcBef>
              <a:buClr>
                <a:srgbClr val="000000"/>
              </a:buClr>
              <a:buFont typeface="Wingdings"/>
              <a:buChar char=""/>
              <a:defRPr/>
            </a:pPr>
            <a:r>
              <a:rPr lang="en-GB" sz="1600" spc="-1" dirty="0" smtClean="0">
                <a:solidFill>
                  <a:srgbClr val="000000"/>
                </a:solidFill>
                <a:latin typeface="Arial"/>
              </a:rPr>
              <a:t>Man muss </a:t>
            </a:r>
            <a:r>
              <a:rPr lang="en-GB" sz="1600" spc="-1" dirty="0" err="1" smtClean="0">
                <a:solidFill>
                  <a:srgbClr val="000000"/>
                </a:solidFill>
                <a:latin typeface="Arial"/>
              </a:rPr>
              <a:t>immer</a:t>
            </a:r>
            <a:r>
              <a:rPr lang="en-GB" sz="1600" spc="-1" dirty="0" smtClean="0">
                <a:solidFill>
                  <a:srgbClr val="000000"/>
                </a:solidFill>
                <a:latin typeface="Arial"/>
              </a:rPr>
              <a:t> von </a:t>
            </a:r>
            <a:r>
              <a:rPr lang="en-GB" sz="1600" spc="-1" dirty="0" err="1" smtClean="0">
                <a:solidFill>
                  <a:srgbClr val="000000"/>
                </a:solidFill>
                <a:latin typeface="Arial"/>
              </a:rPr>
              <a:t>einer</a:t>
            </a:r>
            <a:r>
              <a:rPr lang="en-GB" sz="1600" spc="-1" dirty="0" smtClean="0">
                <a:solidFill>
                  <a:srgbClr val="000000"/>
                </a:solidFill>
                <a:latin typeface="Arial"/>
              </a:rPr>
              <a:t> </a:t>
            </a:r>
            <a:r>
              <a:rPr lang="en-GB" sz="1600" spc="-1" dirty="0" err="1" smtClean="0">
                <a:solidFill>
                  <a:srgbClr val="000000"/>
                </a:solidFill>
                <a:latin typeface="Arial"/>
              </a:rPr>
              <a:t>bereits</a:t>
            </a:r>
            <a:r>
              <a:rPr lang="en-GB" sz="1600" spc="-1" dirty="0" smtClean="0">
                <a:solidFill>
                  <a:srgbClr val="000000"/>
                </a:solidFill>
                <a:latin typeface="Arial"/>
              </a:rPr>
              <a:t> </a:t>
            </a:r>
            <a:r>
              <a:rPr lang="en-GB" sz="1600" spc="-1" dirty="0" err="1" smtClean="0">
                <a:solidFill>
                  <a:srgbClr val="000000"/>
                </a:solidFill>
                <a:latin typeface="Arial"/>
              </a:rPr>
              <a:t>eingedrungenen</a:t>
            </a:r>
            <a:r>
              <a:rPr lang="en-GB" sz="1600" spc="-1" dirty="0" smtClean="0">
                <a:solidFill>
                  <a:srgbClr val="000000"/>
                </a:solidFill>
                <a:latin typeface="Arial"/>
              </a:rPr>
              <a:t> </a:t>
            </a:r>
            <a:r>
              <a:rPr lang="en-GB" sz="1600" spc="-1" dirty="0" err="1" smtClean="0">
                <a:solidFill>
                  <a:srgbClr val="000000"/>
                </a:solidFill>
                <a:latin typeface="Arial"/>
              </a:rPr>
              <a:t>Infektion</a:t>
            </a:r>
            <a:r>
              <a:rPr lang="en-GB" sz="1600" spc="-1" dirty="0" smtClean="0">
                <a:solidFill>
                  <a:srgbClr val="000000"/>
                </a:solidFill>
                <a:latin typeface="Arial"/>
              </a:rPr>
              <a:t> </a:t>
            </a:r>
            <a:r>
              <a:rPr lang="en-GB" sz="1600" spc="-1" dirty="0" err="1" smtClean="0">
                <a:solidFill>
                  <a:srgbClr val="000000"/>
                </a:solidFill>
                <a:latin typeface="Arial"/>
              </a:rPr>
              <a:t>ausgehen</a:t>
            </a:r>
            <a:r>
              <a:rPr lang="en-GB" sz="1600" spc="-1" dirty="0" smtClean="0">
                <a:solidFill>
                  <a:srgbClr val="000000"/>
                </a:solidFill>
                <a:latin typeface="Arial"/>
              </a:rPr>
              <a:t>!</a:t>
            </a:r>
            <a:endParaRPr lang="de-DE" sz="1600" b="0" strike="noStrike" spc="-1" dirty="0">
              <a:latin typeface="Arial"/>
            </a:endParaRPr>
          </a:p>
          <a:p>
            <a:pPr marL="544680">
              <a:lnSpc>
                <a:spcPct val="100000"/>
              </a:lnSpc>
              <a:spcBef>
                <a:spcPts val="320"/>
              </a:spcBef>
              <a:defRPr/>
            </a:pPr>
            <a:r>
              <a:rPr lang="en-GB" sz="1600" b="0" strike="noStrike" spc="-1" dirty="0">
                <a:solidFill>
                  <a:srgbClr val="000000"/>
                </a:solidFill>
                <a:latin typeface="Arial"/>
                <a:ea typeface="Arial"/>
              </a:rPr>
              <a:t>				</a:t>
            </a:r>
            <a:endParaRPr lang="de-DE" sz="1600" b="0" strike="noStrike" spc="-1" dirty="0">
              <a:latin typeface="Arial"/>
            </a:endParaRPr>
          </a:p>
          <a:p>
            <a:pPr marL="544680">
              <a:lnSpc>
                <a:spcPct val="100000"/>
              </a:lnSpc>
              <a:defRPr/>
            </a:pPr>
            <a:endParaRPr lang="de-DE" sz="1600" b="0" strike="noStrike" spc="-1" dirty="0">
              <a:latin typeface="Arial"/>
            </a:endParaRPr>
          </a:p>
          <a:p>
            <a:pPr marL="192240">
              <a:lnSpc>
                <a:spcPct val="100000"/>
              </a:lnSpc>
              <a:spcBef>
                <a:spcPts val="320"/>
              </a:spcBef>
              <a:defRPr/>
            </a:pPr>
            <a:endParaRPr lang="de-DE" sz="1600" b="0" strike="noStrike" spc="-1" dirty="0">
              <a:latin typeface="Arial"/>
            </a:endParaRPr>
          </a:p>
          <a:p>
            <a:pPr marL="192240">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Lessons learned </a:t>
            </a:r>
            <a:endParaRPr lang="de-DE" sz="2200" b="0" strike="noStrike" spc="-1">
              <a:latin typeface="Arial"/>
            </a:endParaRPr>
          </a:p>
        </p:txBody>
      </p:sp>
      <p:pic>
        <p:nvPicPr>
          <p:cNvPr id="6" name="Grafik 241"/>
          <p:cNvPicPr/>
          <p:nvPr/>
        </p:nvPicPr>
        <p:blipFill>
          <a:blip r:embed="rId2"/>
          <a:stretch/>
        </p:blipFill>
        <p:spPr bwMode="auto">
          <a:xfrm>
            <a:off x="5940152" y="1412776"/>
            <a:ext cx="2050200" cy="1193400"/>
          </a:xfrm>
          <a:prstGeom prst="rect">
            <a:avLst/>
          </a:prstGeom>
          <a:ln>
            <a:noFill/>
          </a:ln>
        </p:spPr>
      </p:pic>
      <p:pic>
        <p:nvPicPr>
          <p:cNvPr id="7" name="Grafik 242"/>
          <p:cNvPicPr/>
          <p:nvPr/>
        </p:nvPicPr>
        <p:blipFill>
          <a:blip r:embed="rId3"/>
          <a:stretch/>
        </p:blipFill>
        <p:spPr bwMode="auto">
          <a:xfrm>
            <a:off x="7236296" y="4365104"/>
            <a:ext cx="1202759" cy="120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Schutzbedarfsanalyse</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Klassifizieren Sie ihre Assets / Daten</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Spezifizieren Sie Schutzziele</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Verfügbarkeit</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Integrität</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Vertraulichkeit</a:t>
            </a:r>
            <a:endParaRPr lang="de-DE" sz="1600" b="0" strike="noStrike" spc="-1">
              <a:latin typeface="Arial"/>
            </a:endParaRPr>
          </a:p>
          <a:p>
            <a:pPr marL="743040" lvl="4" indent="-19728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 …</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Synergien zu DSGVO</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Datenschutzfolgeabschätzung</a:t>
            </a:r>
            <a:endParaRPr lang="de-DE" sz="1600" b="0" strike="noStrike" spc="-1">
              <a:latin typeface="Arial"/>
            </a:endParaRPr>
          </a:p>
          <a:p>
            <a:pPr marL="192240">
              <a:lnSpc>
                <a:spcPct val="100000"/>
              </a:lnSpc>
              <a:spcBef>
                <a:spcPts val="320"/>
              </a:spcBef>
              <a:defRPr/>
            </a:pPr>
            <a:endParaRPr lang="de-DE" sz="1600" b="0" strike="noStrike" spc="-1">
              <a:latin typeface="Arial"/>
            </a:endParaRPr>
          </a:p>
          <a:p>
            <a:pPr marL="192240">
              <a:lnSpc>
                <a:spcPct val="100000"/>
              </a:lnSpc>
              <a:defRPr/>
            </a:pPr>
            <a:endParaRPr lang="de-DE" sz="16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Grundlage: Bestandsaufnahme</a:t>
            </a:r>
            <a:endParaRPr lang="de-DE" sz="2200" b="0" strike="noStrike" spc="-1">
              <a:latin typeface="Arial"/>
            </a:endParaRPr>
          </a:p>
        </p:txBody>
      </p:sp>
      <p:pic>
        <p:nvPicPr>
          <p:cNvPr id="6" name="Grafik 245"/>
          <p:cNvPicPr/>
          <p:nvPr/>
        </p:nvPicPr>
        <p:blipFill>
          <a:blip r:embed="rId2"/>
          <a:stretch/>
        </p:blipFill>
        <p:spPr bwMode="auto">
          <a:xfrm>
            <a:off x="4824000" y="1584000"/>
            <a:ext cx="2084040" cy="1374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Zunächst</a:t>
            </a:r>
            <a:r>
              <a:rPr lang="en-GB" sz="1600" b="0" strike="noStrike" spc="-1" dirty="0">
                <a:solidFill>
                  <a:srgbClr val="000000"/>
                </a:solidFill>
                <a:latin typeface="Arial"/>
                <a:ea typeface="Arial"/>
              </a:rPr>
              <a:t> in der IT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t>
            </a:r>
            <a:r>
              <a:rPr lang="en-GB" sz="1600" b="0" strike="noStrike" spc="-1" dirty="0" err="1">
                <a:solidFill>
                  <a:srgbClr val="000000"/>
                </a:solidFill>
                <a:latin typeface="Arial"/>
                <a:ea typeface="Arial"/>
              </a:rPr>
              <a:t>Ja</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wird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uns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treffen</a:t>
            </a:r>
            <a:r>
              <a:rPr lang="en-GB" sz="1600" b="0" strike="noStrike" spc="-1" dirty="0">
                <a:solidFill>
                  <a:srgbClr val="000000"/>
                </a:solidFill>
                <a:latin typeface="Arial"/>
                <a:ea typeface="Arial"/>
              </a:rPr>
              <a:t> – und </a:t>
            </a:r>
            <a:r>
              <a:rPr lang="en-GB" sz="1600" b="0" strike="noStrike" spc="-1" dirty="0" err="1">
                <a:solidFill>
                  <a:srgbClr val="000000"/>
                </a:solidFill>
                <a:latin typeface="Arial"/>
                <a:ea typeface="Arial"/>
              </a:rPr>
              <a:t>wir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müssen</a:t>
            </a:r>
            <a:r>
              <a:rPr lang="en-GB" sz="1600" b="0" strike="noStrike" spc="-1" dirty="0">
                <a:solidFill>
                  <a:srgbClr val="000000"/>
                </a:solidFill>
                <a:latin typeface="Arial"/>
                <a:ea typeface="Arial"/>
              </a:rPr>
              <a:t> da </a:t>
            </a:r>
            <a:r>
              <a:rPr lang="en-GB" sz="1600" b="0" strike="noStrike" spc="-1" dirty="0" err="1">
                <a:solidFill>
                  <a:srgbClr val="000000"/>
                </a:solidFill>
                <a:latin typeface="Arial"/>
                <a:ea typeface="Arial"/>
              </a:rPr>
              <a:t>mehr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tun</a:t>
            </a:r>
            <a:r>
              <a:rPr lang="en-GB" sz="1600" b="0" strike="noStrike" spc="-1" dirty="0">
                <a:solidFill>
                  <a:srgbClr val="000000"/>
                </a:solidFill>
                <a:latin typeface="Arial"/>
                <a:ea typeface="Arial"/>
              </a:rPr>
              <a: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Dann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im</a:t>
            </a:r>
            <a:r>
              <a:rPr lang="en-GB" sz="1600" b="0" strike="noStrike" spc="-1" dirty="0">
                <a:solidFill>
                  <a:srgbClr val="000000"/>
                </a:solidFill>
                <a:latin typeface="Arial"/>
                <a:ea typeface="Arial"/>
              </a:rPr>
              <a:t> Management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t>
            </a:r>
            <a:r>
              <a:rPr lang="en-GB" sz="1600" b="0" strike="noStrike" spc="-1" dirty="0" err="1">
                <a:solidFill>
                  <a:srgbClr val="000000"/>
                </a:solidFill>
                <a:latin typeface="Arial"/>
                <a:ea typeface="Arial"/>
              </a:rPr>
              <a:t>Ja</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brauchen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bessere</a:t>
            </a:r>
            <a:r>
              <a:rPr lang="en-GB" sz="1600" b="0" strike="noStrike" spc="-1" dirty="0">
                <a:solidFill>
                  <a:srgbClr val="000000"/>
                </a:solidFill>
                <a:latin typeface="Arial"/>
                <a:ea typeface="Arial"/>
              </a:rPr>
              <a:t> Security – und </a:t>
            </a:r>
            <a:r>
              <a:rPr lang="en-GB" sz="1600" b="0" strike="noStrike" spc="-1" dirty="0" err="1">
                <a:solidFill>
                  <a:srgbClr val="000000"/>
                </a:solidFill>
                <a:latin typeface="Arial"/>
                <a:ea typeface="Arial"/>
              </a:rPr>
              <a:t>wir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müssen</a:t>
            </a:r>
            <a:r>
              <a:rPr lang="en-GB" sz="1600" b="0" strike="noStrike" spc="-1" dirty="0">
                <a:solidFill>
                  <a:srgbClr val="000000"/>
                </a:solidFill>
                <a:latin typeface="Arial"/>
                <a:ea typeface="Arial"/>
              </a:rPr>
              <a:t> da </a:t>
            </a:r>
            <a:r>
              <a:rPr lang="en-GB" sz="1600" b="0" strike="noStrike" spc="-1" dirty="0" err="1">
                <a:solidFill>
                  <a:srgbClr val="000000"/>
                </a:solidFill>
                <a:latin typeface="Arial"/>
                <a:ea typeface="Arial"/>
              </a:rPr>
              <a:t>investieren</a:t>
            </a:r>
            <a:r>
              <a:rPr lang="en-GB" sz="1600" b="0" strike="noStrike" spc="-1" dirty="0">
                <a:solidFill>
                  <a:srgbClr val="000000"/>
                </a:solidFill>
                <a:latin typeface="Arial"/>
                <a:ea typeface="Arial"/>
              </a:rPr>
              <a: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Und </a:t>
            </a:r>
            <a:r>
              <a:rPr lang="en-GB" sz="1600" b="0" strike="noStrike" spc="-1" dirty="0" err="1">
                <a:solidFill>
                  <a:srgbClr val="000000"/>
                </a:solidFill>
                <a:latin typeface="Arial"/>
                <a:ea typeface="Arial"/>
              </a:rPr>
              <a:t>dann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alle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Mitarbeitende</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t>
            </a:r>
            <a:r>
              <a:rPr lang="en-GB" sz="1600" b="0" strike="noStrike" spc="-1" dirty="0" err="1">
                <a:solidFill>
                  <a:srgbClr val="000000"/>
                </a:solidFill>
                <a:latin typeface="Arial"/>
                <a:ea typeface="Arial"/>
              </a:rPr>
              <a:t>Ja</a:t>
            </a:r>
            <a:r>
              <a:rPr lang="en-GB" sz="1600" b="0" strike="noStrike" spc="-1" dirty="0">
                <a:solidFill>
                  <a:srgbClr val="000000"/>
                </a:solidFill>
                <a:latin typeface="Arial"/>
                <a:ea typeface="Arial"/>
              </a:rPr>
              <a:t>, Security </a:t>
            </a:r>
            <a:r>
              <a:rPr lang="en-GB" sz="1600" b="0" strike="noStrike" spc="-1" dirty="0" err="1">
                <a:solidFill>
                  <a:srgbClr val="000000"/>
                </a:solidFill>
                <a:latin typeface="Arial"/>
                <a:ea typeface="Arial"/>
              </a:rPr>
              <a:t>ist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meine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Aufgabe</a:t>
            </a:r>
            <a:r>
              <a:rPr lang="en-GB" sz="1600" b="0" strike="noStrike" spc="-1" dirty="0">
                <a:solidFill>
                  <a:srgbClr val="000000"/>
                </a:solidFill>
                <a:latin typeface="Arial"/>
                <a:ea typeface="Arial"/>
              </a:rPr>
              <a:t>“</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Man </a:t>
            </a:r>
            <a:r>
              <a:rPr lang="en-GB" sz="1600" b="0" strike="noStrike" spc="-1" dirty="0" err="1">
                <a:solidFill>
                  <a:srgbClr val="000000"/>
                </a:solidFill>
                <a:latin typeface="Arial"/>
                <a:ea typeface="Arial"/>
              </a:rPr>
              <a:t>kann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sich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aussuchen</a:t>
            </a:r>
            <a:r>
              <a:rPr lang="en-GB" sz="1600" b="0" strike="noStrike" spc="-1" dirty="0">
                <a:solidFill>
                  <a:srgbClr val="000000"/>
                </a:solidFill>
                <a:latin typeface="Arial"/>
                <a:ea typeface="Arial"/>
              </a:rPr>
              <a:t>: </a:t>
            </a:r>
            <a:r>
              <a:rPr lang="en-GB" sz="1600" b="0" strike="noStrike" spc="-1" dirty="0" smtClean="0">
                <a:solidFill>
                  <a:srgbClr val="000000"/>
                </a:solidFill>
                <a:latin typeface="Arial"/>
                <a:ea typeface="Arial"/>
              </a:rPr>
              <a:t/>
            </a:r>
            <a:br>
              <a:rPr lang="en-GB" sz="1600" b="0" strike="noStrike" spc="-1" dirty="0" smtClean="0">
                <a:solidFill>
                  <a:srgbClr val="000000"/>
                </a:solidFill>
                <a:latin typeface="Arial"/>
                <a:ea typeface="Arial"/>
              </a:rPr>
            </a:br>
            <a:r>
              <a:rPr dirty="0"/>
              <a:t/>
            </a:r>
            <a:br>
              <a:rPr dirty="0"/>
            </a:br>
            <a:r>
              <a:rPr lang="en-GB" sz="1600" b="0" strike="noStrike" spc="-1" dirty="0" err="1">
                <a:solidFill>
                  <a:srgbClr val="000000"/>
                </a:solidFill>
                <a:latin typeface="Arial"/>
                <a:ea typeface="Arial"/>
              </a:rPr>
              <a:t>vorbeugend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zahlen</a:t>
            </a:r>
            <a:r>
              <a:rPr lang="en-GB" sz="1600" b="0" strike="noStrike" spc="-1" dirty="0">
                <a:solidFill>
                  <a:srgbClr val="000000"/>
                </a:solidFill>
                <a:latin typeface="Arial"/>
                <a:ea typeface="Arial"/>
              </a:rPr>
              <a:t> </a:t>
            </a:r>
            <a:r>
              <a:rPr dirty="0"/>
              <a:t/>
            </a:r>
            <a:br>
              <a:rPr dirty="0"/>
            </a:br>
            <a:r>
              <a:rPr lang="en-GB" sz="1600" b="0" strike="noStrike" spc="-1" dirty="0" err="1">
                <a:solidFill>
                  <a:srgbClr val="000000"/>
                </a:solidFill>
                <a:latin typeface="Arial"/>
                <a:ea typeface="Arial"/>
              </a:rPr>
              <a:t>oder</a:t>
            </a:r>
            <a:r>
              <a:rPr lang="en-GB" sz="1600" b="0" strike="noStrike" spc="-1" dirty="0">
                <a:solidFill>
                  <a:srgbClr val="000000"/>
                </a:solidFill>
                <a:latin typeface="Arial"/>
                <a:ea typeface="Arial"/>
              </a:rPr>
              <a:t> </a:t>
            </a:r>
            <a:r>
              <a:rPr dirty="0"/>
              <a:t/>
            </a:r>
            <a:br>
              <a:rPr dirty="0"/>
            </a:br>
            <a:r>
              <a:rPr lang="en-GB" sz="1600" b="0" strike="noStrike" spc="-1" dirty="0" err="1">
                <a:solidFill>
                  <a:srgbClr val="000000"/>
                </a:solidFill>
                <a:latin typeface="Arial"/>
                <a:ea typeface="Arial"/>
              </a:rPr>
              <a:t>hinterher</a:t>
            </a:r>
            <a:r>
              <a:rPr lang="en-GB" sz="1600" b="0" strike="noStrike" spc="-1" dirty="0">
                <a:solidFill>
                  <a:srgbClr val="000000"/>
                </a:solidFill>
                <a:latin typeface="Arial"/>
                <a:ea typeface="Arial"/>
              </a:rPr>
              <a:t> den </a:t>
            </a:r>
            <a:r>
              <a:rPr lang="en-GB" sz="1600" b="0" strike="noStrike" spc="-1" dirty="0" err="1">
                <a:solidFill>
                  <a:srgbClr val="000000"/>
                </a:solidFill>
                <a:latin typeface="Arial"/>
                <a:ea typeface="Arial"/>
              </a:rPr>
              <a:t>Schaden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bezahlen</a:t>
            </a:r>
            <a:r>
              <a:rPr lang="en-GB" sz="1600" b="0" strike="noStrike" spc="-1" dirty="0">
                <a:solidFill>
                  <a:srgbClr val="000000"/>
                </a:solidFill>
                <a:latin typeface="Arial"/>
                <a:ea typeface="Arial"/>
              </a:rPr>
              <a:t>. </a:t>
            </a:r>
            <a:r>
              <a:rPr dirty="0"/>
              <a:t/>
            </a:r>
            <a:br>
              <a:rPr dirty="0"/>
            </a:br>
            <a:r>
              <a:rPr dirty="0"/>
              <a:t/>
            </a:r>
            <a:br>
              <a:rPr dirty="0"/>
            </a:br>
            <a:r>
              <a:rPr lang="en-GB" sz="1600" b="0" strike="noStrike" spc="-1" dirty="0" err="1">
                <a:solidFill>
                  <a:srgbClr val="000000"/>
                </a:solidFill>
                <a:latin typeface="Arial"/>
                <a:ea typeface="Arial"/>
              </a:rPr>
              <a:t>Bezahlen</a:t>
            </a:r>
            <a:r>
              <a:rPr lang="en-GB" sz="1600" b="0" strike="noStrike" spc="-1" dirty="0">
                <a:solidFill>
                  <a:srgbClr val="000000"/>
                </a:solidFill>
                <a:latin typeface="Arial"/>
                <a:ea typeface="Arial"/>
              </a:rPr>
              <a:t> muss man in </a:t>
            </a:r>
            <a:r>
              <a:rPr lang="en-GB" sz="1600" b="0" strike="noStrike" spc="-1" dirty="0" err="1">
                <a:solidFill>
                  <a:srgbClr val="000000"/>
                </a:solidFill>
                <a:latin typeface="Arial"/>
                <a:ea typeface="Arial"/>
              </a:rPr>
              <a:t>jedem</a:t>
            </a:r>
            <a:r>
              <a:rPr lang="en-GB" sz="1600" b="0" strike="noStrike" spc="-1" dirty="0">
                <a:solidFill>
                  <a:srgbClr val="000000"/>
                </a:solidFill>
                <a:latin typeface="Arial"/>
                <a:ea typeface="Arial"/>
              </a:rPr>
              <a:t> Fall.</a:t>
            </a:r>
            <a:r>
              <a:rPr dirty="0"/>
              <a:t/>
            </a:r>
            <a:br>
              <a:rPr dirty="0"/>
            </a:br>
            <a:r>
              <a:rPr lang="en-GB" sz="1600" b="0" strike="noStrike" spc="-1" dirty="0">
                <a:solidFill>
                  <a:srgbClr val="000000"/>
                </a:solidFill>
                <a:latin typeface="Arial"/>
                <a:ea typeface="Arial"/>
              </a:rPr>
              <a:t> </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Wer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vorher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macht</a:t>
            </a:r>
            <a:r>
              <a:rPr lang="en-GB" sz="1600" b="0" strike="noStrike" spc="-1" dirty="0">
                <a:solidFill>
                  <a:srgbClr val="000000"/>
                </a:solidFill>
                <a:latin typeface="Arial"/>
                <a:ea typeface="Arial"/>
              </a:rPr>
              <a:t> und </a:t>
            </a:r>
            <a:r>
              <a:rPr lang="en-GB" sz="1600" b="0" strike="noStrike" spc="-1" dirty="0" err="1">
                <a:solidFill>
                  <a:srgbClr val="000000"/>
                </a:solidFill>
                <a:latin typeface="Arial"/>
                <a:ea typeface="Arial"/>
              </a:rPr>
              <a:t>damit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nur</a:t>
            </a:r>
            <a:r>
              <a:rPr lang="en-GB" sz="1600" b="0" strike="noStrike" spc="-1" dirty="0">
                <a:solidFill>
                  <a:srgbClr val="000000"/>
                </a:solidFill>
                <a:latin typeface="Arial"/>
                <a:ea typeface="Arial"/>
              </a:rPr>
              <a:t> die </a:t>
            </a:r>
            <a:r>
              <a:rPr lang="en-GB" sz="1600" b="0" strike="noStrike" spc="-1" dirty="0" err="1">
                <a:solidFill>
                  <a:srgbClr val="000000"/>
                </a:solidFill>
                <a:latin typeface="Arial"/>
                <a:ea typeface="Arial"/>
              </a:rPr>
              <a:t>Folgen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Einbruchs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reduziert</a:t>
            </a:r>
            <a:r>
              <a:rPr lang="en-GB" sz="1600" b="0" strike="noStrike" spc="-1" dirty="0">
                <a:solidFill>
                  <a:srgbClr val="000000"/>
                </a:solidFill>
                <a:latin typeface="Arial"/>
                <a:ea typeface="Arial"/>
              </a:rPr>
              <a:t>, hat die </a:t>
            </a:r>
            <a:r>
              <a:rPr lang="en-GB" sz="1600" b="0" strike="noStrike" spc="-1" dirty="0" err="1">
                <a:solidFill>
                  <a:srgbClr val="000000"/>
                </a:solidFill>
                <a:latin typeface="Arial"/>
                <a:ea typeface="Arial"/>
              </a:rPr>
              <a:t>Kosten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wieder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drin</a:t>
            </a:r>
            <a:r>
              <a:rPr lang="en-GB" sz="1600" b="0" strike="noStrike" spc="-1" dirty="0">
                <a:solidFill>
                  <a:srgbClr val="000000"/>
                </a:solidFill>
                <a:latin typeface="Arial"/>
                <a:ea typeface="Arial"/>
              </a:rPr>
              <a:t>.</a:t>
            </a:r>
            <a:endParaRPr lang="de-DE" sz="1600" b="0" strike="noStrike" spc="-1" dirty="0">
              <a:latin typeface="Arial"/>
            </a:endParaRPr>
          </a:p>
          <a:p>
            <a:pPr>
              <a:lnSpc>
                <a:spcPct val="100000"/>
              </a:lnSpc>
              <a:defRPr/>
            </a:pPr>
            <a:endParaRPr lang="de-DE" sz="1600" b="0" strike="noStrike" spc="-1" dirty="0">
              <a:latin typeface="Arial"/>
            </a:endParaRPr>
          </a:p>
          <a:p>
            <a:pPr>
              <a:lnSpc>
                <a:spcPct val="100000"/>
              </a:lnSpc>
              <a:defRPr/>
            </a:pPr>
            <a:endParaRPr lang="de-DE" sz="1600" b="0" strike="noStrike" spc="-1" dirty="0">
              <a:latin typeface="Arial"/>
            </a:endParaRPr>
          </a:p>
          <a:p>
            <a:pPr>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1: Awareness – aber richtig!</a:t>
            </a:r>
            <a:endParaRPr lang="de-DE" sz="2200" b="0" strike="noStrike" spc="-1">
              <a:latin typeface="Arial"/>
            </a:endParaRPr>
          </a:p>
        </p:txBody>
      </p:sp>
      <p:pic>
        <p:nvPicPr>
          <p:cNvPr id="6" name="Grafik 248"/>
          <p:cNvPicPr/>
          <p:nvPr/>
        </p:nvPicPr>
        <p:blipFill>
          <a:blip r:embed="rId2"/>
          <a:stretch/>
        </p:blipFill>
        <p:spPr bwMode="auto">
          <a:xfrm>
            <a:off x="5698440" y="2409840"/>
            <a:ext cx="1212840" cy="1333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111576"/>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a:t>
            </a:r>
            <a:r>
              <a:rPr lang="en-GB" sz="1600" b="0" strike="noStrike" spc="-1" dirty="0" err="1">
                <a:solidFill>
                  <a:srgbClr val="000000"/>
                </a:solidFill>
                <a:latin typeface="Arial"/>
                <a:ea typeface="Arial"/>
              </a:rPr>
              <a:t>Klassische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Verteidigung</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Firewall</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Web-Filter</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Mail-Filter</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Inhalte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blockieren</a:t>
            </a:r>
            <a:r>
              <a:rPr lang="en-GB" sz="1600" b="0" strike="noStrike" spc="-1" dirty="0">
                <a:solidFill>
                  <a:srgbClr val="000000"/>
                </a:solidFill>
                <a:latin typeface="Arial"/>
                <a:ea typeface="Arial"/>
              </a:rPr>
              <a:t> / Dinge </a:t>
            </a:r>
            <a:r>
              <a:rPr lang="en-GB" sz="1600" b="0" strike="noStrike" spc="-1" dirty="0" err="1">
                <a:solidFill>
                  <a:srgbClr val="000000"/>
                </a:solidFill>
                <a:latin typeface="Arial"/>
                <a:ea typeface="Arial"/>
              </a:rPr>
              <a:t>als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verdächtig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markieren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Office-</a:t>
            </a:r>
            <a:r>
              <a:rPr lang="en-GB" sz="1600" b="0" strike="noStrike" spc="-1" dirty="0" err="1">
                <a:solidFill>
                  <a:srgbClr val="000000"/>
                </a:solidFill>
                <a:latin typeface="Arial"/>
                <a:ea typeface="Arial"/>
              </a:rPr>
              <a:t>Dateien</a:t>
            </a:r>
            <a:r>
              <a:rPr lang="en-GB" sz="1600" b="0" strike="noStrike" spc="-1" dirty="0">
                <a:solidFill>
                  <a:srgbClr val="000000"/>
                </a:solidFill>
                <a:latin typeface="Arial"/>
                <a:ea typeface="Arial"/>
              </a:rPr>
              <a:t> in der Mail / </a:t>
            </a:r>
            <a:r>
              <a:rPr lang="en-GB" sz="1600" b="0" strike="noStrike" spc="-1" dirty="0" err="1">
                <a:solidFill>
                  <a:srgbClr val="000000"/>
                </a:solidFill>
                <a:latin typeface="Arial"/>
                <a:ea typeface="Arial"/>
              </a:rPr>
              <a:t>als</a:t>
            </a:r>
            <a:r>
              <a:rPr lang="en-GB" sz="1600" b="0" strike="noStrike" spc="-1" dirty="0">
                <a:solidFill>
                  <a:srgbClr val="000000"/>
                </a:solidFill>
                <a:latin typeface="Arial"/>
                <a:ea typeface="Arial"/>
              </a:rPr>
              <a:t> Download?</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Braucht</a:t>
            </a:r>
            <a:r>
              <a:rPr lang="en-GB" sz="1600" b="0" strike="noStrike" spc="-1" dirty="0">
                <a:solidFill>
                  <a:srgbClr val="000000"/>
                </a:solidFill>
                <a:latin typeface="Arial"/>
                <a:ea typeface="Arial"/>
              </a:rPr>
              <a:t> man die? </a:t>
            </a:r>
            <a:r>
              <a:rPr lang="en-GB" sz="1600" b="0" strike="noStrike" spc="-1" dirty="0" err="1">
                <a:solidFill>
                  <a:srgbClr val="000000"/>
                </a:solidFill>
                <a:latin typeface="Arial"/>
                <a:ea typeface="Arial"/>
              </a:rPr>
              <a:t>Braucht</a:t>
            </a:r>
            <a:r>
              <a:rPr lang="en-GB" sz="1600" b="0" strike="noStrike" spc="-1" dirty="0">
                <a:solidFill>
                  <a:srgbClr val="000000"/>
                </a:solidFill>
                <a:latin typeface="Arial"/>
                <a:ea typeface="Arial"/>
              </a:rPr>
              <a:t> die </a:t>
            </a:r>
            <a:r>
              <a:rPr lang="en-GB" sz="1600" b="0" strike="noStrike" spc="-1" dirty="0" err="1">
                <a:solidFill>
                  <a:srgbClr val="000000"/>
                </a:solidFill>
                <a:latin typeface="Arial"/>
                <a:ea typeface="Arial"/>
              </a:rPr>
              <a:t>jeder</a:t>
            </a:r>
            <a:r>
              <a:rPr lang="en-GB" sz="1600" b="0" strike="noStrike" spc="-1" dirty="0">
                <a:solidFill>
                  <a:srgbClr val="000000"/>
                </a:solidFill>
                <a:latin typeface="Arial"/>
                <a:ea typeface="Arial"/>
              </a:rPr>
              <a:t>?</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Braucht</a:t>
            </a:r>
            <a:r>
              <a:rPr lang="en-GB" sz="1600" b="0" strike="noStrike" spc="-1" dirty="0">
                <a:solidFill>
                  <a:srgbClr val="000000"/>
                </a:solidFill>
                <a:latin typeface="Arial"/>
                <a:ea typeface="Arial"/>
              </a:rPr>
              <a:t> man </a:t>
            </a:r>
            <a:r>
              <a:rPr lang="en-GB" sz="1600" b="0" strike="noStrike" spc="-1" dirty="0" err="1">
                <a:solidFill>
                  <a:srgbClr val="000000"/>
                </a:solidFill>
                <a:latin typeface="Arial"/>
                <a:ea typeface="Arial"/>
              </a:rPr>
              <a:t>Dateien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Makros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einfach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erkennen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z.B</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Yara</a:t>
            </a:r>
            <a:r>
              <a:rPr lang="en-GB" sz="1600" b="0" strike="noStrike" spc="-1" dirty="0">
                <a:solidFill>
                  <a:srgbClr val="000000"/>
                </a:solidFill>
                <a:latin typeface="Arial"/>
                <a:ea typeface="Arial"/>
              </a:rPr>
              <a:t> </a:t>
            </a:r>
            <a:r>
              <a:rPr lang="en-GB" sz="1200" b="0" u="sng" strike="noStrike" spc="-1" dirty="0">
                <a:solidFill>
                  <a:srgbClr val="BE1E3C"/>
                </a:solidFill>
                <a:latin typeface="Arial"/>
                <a:ea typeface="Arial"/>
                <a:hlinkClick r:id="rId2"/>
              </a:rPr>
              <a:t>https://github.com/Yara-Rules/rules/blob/master/Malicious_Documents/Maldoc_VBA_macro_code.yar </a:t>
            </a:r>
            <a:r>
              <a:rPr lang="en-GB" sz="1600" b="0" strike="noStrike" spc="-1" dirty="0">
                <a:solidFill>
                  <a:srgbClr val="000000"/>
                </a:solidFill>
                <a:latin typeface="Arial"/>
                <a:ea typeface="Arial"/>
              </a:rPr>
              <a:t>)</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Testen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dem</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z.B</a:t>
            </a:r>
            <a:r>
              <a:rPr lang="en-GB" sz="1600" b="0" strike="noStrike" spc="-1" dirty="0">
                <a:solidFill>
                  <a:srgbClr val="000000"/>
                </a:solidFill>
                <a:latin typeface="Arial"/>
                <a:ea typeface="Arial"/>
              </a:rPr>
              <a:t>. heise </a:t>
            </a:r>
            <a:r>
              <a:rPr lang="en-GB" sz="1600" b="0" strike="noStrike" spc="-1" dirty="0" err="1">
                <a:solidFill>
                  <a:srgbClr val="000000"/>
                </a:solidFill>
                <a:latin typeface="Arial"/>
                <a:ea typeface="Arial"/>
              </a:rPr>
              <a:t>Emailcheck</a:t>
            </a:r>
            <a:r>
              <a:rPr lang="en-GB" sz="1600" b="0" strike="noStrike" spc="-1" dirty="0">
                <a:solidFill>
                  <a:srgbClr val="000000"/>
                </a:solidFill>
                <a:latin typeface="Arial"/>
                <a:ea typeface="Arial"/>
              </a:rPr>
              <a:t> </a:t>
            </a:r>
            <a:r>
              <a:rPr lang="en-GB" sz="1200" b="0" u="sng" strike="noStrike" spc="-1" dirty="0">
                <a:solidFill>
                  <a:srgbClr val="BE1E3C"/>
                </a:solidFill>
                <a:latin typeface="Arial"/>
                <a:ea typeface="Arial"/>
                <a:hlinkClick r:id="rId3"/>
              </a:rPr>
              <a:t>https://www.heise.de/security/dienste/Mails-mit-Anhaengen-777837.html</a:t>
            </a:r>
            <a:endParaRPr lang="de-DE" sz="12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Adressen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Domains </a:t>
            </a:r>
            <a:r>
              <a:rPr lang="en-GB" sz="1600" b="0" strike="noStrike" spc="-1" dirty="0" err="1">
                <a:solidFill>
                  <a:srgbClr val="000000"/>
                </a:solidFill>
                <a:latin typeface="Arial"/>
                <a:ea typeface="Arial"/>
              </a:rPr>
              <a:t>im</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Anzeigename</a:t>
            </a:r>
            <a:endParaRPr lang="de-DE" sz="1600" b="0" strike="noStrike" spc="-1" dirty="0">
              <a:latin typeface="Arial"/>
            </a:endParaRPr>
          </a:p>
          <a:p>
            <a:pPr marL="743040" lvl="4" indent="-19728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“Hans </a:t>
            </a:r>
            <a:r>
              <a:rPr lang="en-GB" sz="1400" b="0" strike="noStrike" spc="-1" dirty="0" err="1">
                <a:solidFill>
                  <a:srgbClr val="000000"/>
                </a:solidFill>
                <a:latin typeface="Arial"/>
                <a:ea typeface="Arial"/>
              </a:rPr>
              <a:t>Mustermann</a:t>
            </a:r>
            <a:r>
              <a:rPr lang="en-GB" sz="1400" b="0" strike="noStrike" spc="-1" dirty="0">
                <a:solidFill>
                  <a:srgbClr val="000000"/>
                </a:solidFill>
                <a:latin typeface="Arial"/>
                <a:ea typeface="Arial"/>
              </a:rPr>
              <a:t> h.mustermann@tu-braunschweig.de“ &lt;</a:t>
            </a:r>
            <a:r>
              <a:rPr lang="en-GB" sz="1400" b="0" u="sng" strike="noStrike" spc="-1" dirty="0">
                <a:solidFill>
                  <a:srgbClr val="BE1E3C"/>
                </a:solidFill>
                <a:latin typeface="Arial"/>
                <a:ea typeface="Arial"/>
                <a:hlinkClick r:id="rId4"/>
              </a:rPr>
              <a:t>irgendwas@irgendwer.com</a:t>
            </a:r>
            <a:r>
              <a:rPr lang="en-GB" sz="1400" b="0" strike="noStrike" spc="-1" dirty="0">
                <a:solidFill>
                  <a:srgbClr val="000000"/>
                </a:solidFill>
                <a:latin typeface="Arial"/>
                <a:ea typeface="Arial"/>
              </a:rPr>
              <a:t>&gt;</a:t>
            </a:r>
            <a:endParaRPr lang="de-DE" sz="1400" b="0" strike="noStrike" spc="-1" dirty="0">
              <a:latin typeface="Arial"/>
            </a:endParaRPr>
          </a:p>
          <a:p>
            <a:pPr marL="743040" lvl="4" indent="-19728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„Hans </a:t>
            </a:r>
            <a:r>
              <a:rPr lang="en-GB" sz="1400" b="0" strike="noStrike" spc="-1" dirty="0" err="1">
                <a:solidFill>
                  <a:srgbClr val="000000"/>
                </a:solidFill>
                <a:latin typeface="Arial"/>
                <a:ea typeface="Arial"/>
              </a:rPr>
              <a:t>Mustermann</a:t>
            </a:r>
            <a:r>
              <a:rPr lang="en-GB" sz="1400" b="0" strike="noStrike" spc="-1" dirty="0">
                <a:solidFill>
                  <a:srgbClr val="000000"/>
                </a:solidFill>
                <a:latin typeface="Arial"/>
                <a:ea typeface="Arial"/>
              </a:rPr>
              <a:t>“ &lt;h.mustermann-tu-braunschweig-de@my.com&gt;</a:t>
            </a:r>
            <a:endParaRPr lang="de-DE" sz="14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Interne Mails am </a:t>
            </a:r>
            <a:r>
              <a:rPr lang="en-GB" sz="1600" b="0" strike="noStrike" spc="-1" dirty="0" err="1">
                <a:solidFill>
                  <a:srgbClr val="000000"/>
                </a:solidFill>
                <a:latin typeface="Arial"/>
                <a:ea typeface="Arial"/>
              </a:rPr>
              <a:t>externen</a:t>
            </a:r>
            <a:r>
              <a:rPr lang="en-GB" sz="1600" b="0" strike="noStrike" spc="-1" dirty="0">
                <a:solidFill>
                  <a:srgbClr val="000000"/>
                </a:solidFill>
                <a:latin typeface="Arial"/>
                <a:ea typeface="Arial"/>
              </a:rPr>
              <a:t> Gateway von </a:t>
            </a:r>
            <a:r>
              <a:rPr lang="en-GB" sz="1600" b="0" strike="noStrike" spc="-1" dirty="0" err="1">
                <a:solidFill>
                  <a:srgbClr val="000000"/>
                </a:solidFill>
                <a:latin typeface="Arial"/>
                <a:ea typeface="Arial"/>
              </a:rPr>
              <a:t>außen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kommend</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Threat Intelligence / Indicators of Compromise (</a:t>
            </a:r>
            <a:r>
              <a:rPr lang="en-GB" sz="1600" b="0" strike="noStrike" spc="-1" dirty="0" err="1">
                <a:solidFill>
                  <a:srgbClr val="000000"/>
                </a:solidFill>
                <a:latin typeface="Arial"/>
                <a:ea typeface="Arial"/>
              </a:rPr>
              <a:t>IoC</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Verkehr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a:t>
            </a:r>
            <a:r>
              <a:rPr lang="en-GB" sz="1600" b="0" strike="noStrike" spc="-1" dirty="0">
                <a:solidFill>
                  <a:srgbClr val="000000"/>
                </a:solidFill>
                <a:latin typeface="Arial"/>
                <a:ea typeface="Arial"/>
              </a:rPr>
              <a:t> C2-Servern </a:t>
            </a:r>
            <a:r>
              <a:rPr lang="en-GB" sz="1600" b="0" strike="noStrike" spc="-1" dirty="0" err="1">
                <a:solidFill>
                  <a:srgbClr val="000000"/>
                </a:solidFill>
                <a:latin typeface="Arial"/>
                <a:ea typeface="Arial"/>
              </a:rPr>
              <a:t>z.B</a:t>
            </a:r>
            <a:r>
              <a:rPr lang="en-GB" sz="1600" b="0" strike="noStrike" spc="-1" dirty="0">
                <a:solidFill>
                  <a:srgbClr val="000000"/>
                </a:solidFill>
                <a:latin typeface="Arial"/>
                <a:ea typeface="Arial"/>
              </a:rPr>
              <a:t>.)</a:t>
            </a:r>
            <a:endParaRPr lang="de-DE" sz="1600" b="0" strike="noStrike" spc="-1" dirty="0">
              <a:latin typeface="Arial"/>
            </a:endParaRPr>
          </a:p>
          <a:p>
            <a:pPr>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2: Perimeter</a:t>
            </a:r>
            <a:endParaRPr lang="de-DE" sz="2200" b="0" strike="noStrike" spc="-1">
              <a:latin typeface="Arial"/>
            </a:endParaRPr>
          </a:p>
        </p:txBody>
      </p:sp>
      <p:pic>
        <p:nvPicPr>
          <p:cNvPr id="6" name="Grafik 251"/>
          <p:cNvPicPr/>
          <p:nvPr/>
        </p:nvPicPr>
        <p:blipFill>
          <a:blip r:embed="rId5"/>
          <a:stretch/>
        </p:blipFill>
        <p:spPr bwMode="auto">
          <a:xfrm>
            <a:off x="6685560" y="1080000"/>
            <a:ext cx="1305720" cy="1054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Indicator of </a:t>
            </a:r>
            <a:r>
              <a:rPr lang="en-GB" sz="1600" b="0" strike="noStrike" spc="-1" dirty="0" smtClean="0">
                <a:solidFill>
                  <a:srgbClr val="000000"/>
                </a:solidFill>
                <a:latin typeface="Arial"/>
                <a:ea typeface="Arial"/>
              </a:rPr>
              <a:t>Compromise</a:t>
            </a:r>
            <a:br>
              <a:rPr lang="en-GB" sz="1600" b="0" strike="noStrike" spc="-1" dirty="0" smtClean="0">
                <a:solidFill>
                  <a:srgbClr val="000000"/>
                </a:solidFill>
                <a:latin typeface="Arial"/>
                <a:ea typeface="Arial"/>
              </a:rPr>
            </a:b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Quellen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z.B</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bei</a:t>
            </a:r>
            <a:r>
              <a:rPr lang="en-GB" sz="1600" b="0" strike="noStrike" spc="-1" dirty="0" smtClean="0">
                <a:solidFill>
                  <a:srgbClr val="000000"/>
                </a:solidFill>
                <a:latin typeface="Arial"/>
                <a:ea typeface="Arial"/>
              </a:rPr>
              <a:t> Emotet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Emotet Working Group / </a:t>
            </a:r>
            <a:r>
              <a:rPr lang="en-GB" sz="1600" b="0" strike="noStrike" spc="-1" dirty="0" err="1">
                <a:solidFill>
                  <a:srgbClr val="000000"/>
                </a:solidFill>
                <a:latin typeface="Arial"/>
                <a:ea typeface="Arial"/>
              </a:rPr>
              <a:t>Cryptolaemus</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u="sng" strike="noStrike" spc="-1" dirty="0">
                <a:solidFill>
                  <a:srgbClr val="BE1E3C"/>
                </a:solidFill>
                <a:latin typeface="Arial"/>
                <a:ea typeface="Arial"/>
                <a:hlinkClick r:id="rId2"/>
              </a:rPr>
              <a:t>https://paste.cryptolaemus.com/</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URLhaus</a:t>
            </a:r>
            <a:r>
              <a:rPr lang="en-GB" sz="1600" b="0" strike="noStrike" spc="-1" dirty="0">
                <a:solidFill>
                  <a:srgbClr val="000000"/>
                </a:solidFill>
                <a:latin typeface="Arial"/>
                <a:ea typeface="Arial"/>
              </a:rPr>
              <a:t> (abuse.ch)</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u="sng" strike="noStrike" spc="-1" dirty="0">
                <a:solidFill>
                  <a:srgbClr val="BE1E3C"/>
                </a:solidFill>
                <a:latin typeface="Arial"/>
                <a:ea typeface="Arial"/>
                <a:hlinkClick r:id="rId3"/>
              </a:rPr>
              <a:t>https://urlhaus.abuse.ch/</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FeodoTracker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Dridex+Emotet+Trickbot</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u="sng" strike="noStrike" spc="-1" dirty="0">
                <a:solidFill>
                  <a:srgbClr val="BE1E3C"/>
                </a:solidFill>
                <a:latin typeface="Arial"/>
                <a:ea typeface="Arial"/>
                <a:hlinkClick r:id="rId4"/>
              </a:rPr>
              <a:t>https://feodotracker.abuse.ch/</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Oder: </a:t>
            </a:r>
            <a:r>
              <a:rPr dirty="0"/>
              <a:t/>
            </a:r>
            <a:br>
              <a:rPr dirty="0"/>
            </a:br>
            <a:r>
              <a:rPr lang="en-GB" sz="1600" b="0" strike="noStrike" spc="-1" dirty="0" err="1">
                <a:solidFill>
                  <a:srgbClr val="000000"/>
                </a:solidFill>
                <a:latin typeface="Arial"/>
                <a:ea typeface="Arial"/>
              </a:rPr>
              <a:t>entsprechende</a:t>
            </a:r>
            <a:r>
              <a:rPr lang="en-GB" sz="1600" b="0" strike="noStrike" spc="-1" dirty="0">
                <a:solidFill>
                  <a:srgbClr val="000000"/>
                </a:solidFill>
                <a:latin typeface="Arial"/>
                <a:ea typeface="Arial"/>
              </a:rPr>
              <a:t> Appliances, die das </a:t>
            </a:r>
            <a:r>
              <a:rPr lang="en-GB" sz="1600" b="0" strike="noStrike" spc="-1" dirty="0" err="1">
                <a:solidFill>
                  <a:srgbClr val="000000"/>
                </a:solidFill>
                <a:latin typeface="Arial"/>
                <a:ea typeface="Arial"/>
              </a:rPr>
              <a:t>ohne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eigenen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Programmier</a:t>
            </a:r>
            <a:r>
              <a:rPr lang="en-GB" sz="1600" b="0" strike="noStrike" spc="-1" dirty="0">
                <a:solidFill>
                  <a:srgbClr val="000000"/>
                </a:solidFill>
                <a:latin typeface="Arial"/>
                <a:ea typeface="Arial"/>
              </a:rPr>
              <a:t>- und </a:t>
            </a:r>
            <a:r>
              <a:rPr lang="en-GB" sz="1600" b="0" strike="noStrike" spc="-1" dirty="0" err="1">
                <a:solidFill>
                  <a:srgbClr val="000000"/>
                </a:solidFill>
                <a:latin typeface="Arial"/>
                <a:ea typeface="Arial"/>
              </a:rPr>
              <a:t>Wartungsaufwand</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liefern</a:t>
            </a:r>
            <a:r>
              <a:rPr lang="en-GB" sz="1600" b="0" strike="noStrike" spc="-1" dirty="0" smtClean="0">
                <a:solidFill>
                  <a:srgbClr val="000000"/>
                </a:solidFill>
                <a:latin typeface="Arial"/>
                <a:ea typeface="Arial"/>
              </a:rPr>
              <a:t> – </a:t>
            </a:r>
            <a:r>
              <a:rPr lang="en-GB" sz="1600" b="0" strike="noStrike" spc="-1" dirty="0" err="1" smtClean="0">
                <a:solidFill>
                  <a:srgbClr val="000000"/>
                </a:solidFill>
                <a:latin typeface="Arial"/>
                <a:ea typeface="Arial"/>
              </a:rPr>
              <a:t>aber</a:t>
            </a:r>
            <a:r>
              <a:rPr lang="en-GB" sz="1600" b="0" strike="noStrike" spc="-1" dirty="0" smtClean="0">
                <a:solidFill>
                  <a:srgbClr val="000000"/>
                </a:solidFill>
                <a:latin typeface="Arial"/>
                <a:ea typeface="Arial"/>
              </a:rPr>
              <a:t> da muss </a:t>
            </a:r>
            <a:r>
              <a:rPr lang="en-GB" sz="1600" b="0" strike="noStrike" spc="-1" dirty="0" err="1" smtClean="0">
                <a:solidFill>
                  <a:srgbClr val="000000"/>
                </a:solidFill>
                <a:latin typeface="Arial"/>
                <a:ea typeface="Arial"/>
              </a:rPr>
              <a:t>auch</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jemand</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mindestens</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täglich</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drauf</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gucken</a:t>
            </a:r>
            <a:r>
              <a:rPr lang="en-GB" sz="1600" b="0" strike="noStrike" spc="-1" dirty="0" smtClean="0">
                <a:solidFill>
                  <a:srgbClr val="000000"/>
                </a:solidFill>
                <a:latin typeface="Arial"/>
                <a:ea typeface="Arial"/>
              </a:rPr>
              <a:t>!</a:t>
            </a:r>
            <a:endParaRPr lang="de-DE" sz="1600" b="0" strike="noStrike" spc="-1" dirty="0">
              <a:latin typeface="Arial"/>
            </a:endParaRPr>
          </a:p>
          <a:p>
            <a:pPr>
              <a:lnSpc>
                <a:spcPct val="100000"/>
              </a:lnSpc>
              <a:defRPr/>
            </a:pP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2: Perimeter - IoC</a:t>
            </a:r>
            <a:endParaRPr lang="de-DE" sz="2200" b="0" strike="noStrike" spc="-1">
              <a:latin typeface="Arial"/>
            </a:endParaRPr>
          </a:p>
        </p:txBody>
      </p:sp>
      <p:pic>
        <p:nvPicPr>
          <p:cNvPr id="6" name="Grafik 254"/>
          <p:cNvPicPr/>
          <p:nvPr/>
        </p:nvPicPr>
        <p:blipFill>
          <a:blip r:embed="rId5"/>
          <a:stretch/>
        </p:blipFill>
        <p:spPr bwMode="auto">
          <a:xfrm>
            <a:off x="6885720" y="1194840"/>
            <a:ext cx="1202759" cy="120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Standard: </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ea typeface="Arial"/>
              </a:rPr>
              <a:t>Antiviren</a:t>
            </a:r>
            <a:r>
              <a:rPr lang="en-GB" sz="1600" b="0" strike="noStrike" spc="-1" dirty="0" smtClean="0">
                <a:solidFill>
                  <a:srgbClr val="000000"/>
                </a:solidFill>
                <a:latin typeface="Arial"/>
                <a:ea typeface="Arial"/>
              </a:rPr>
              <a:t>-Software (Endpoint Protection), </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regelmäßige</a:t>
            </a:r>
            <a:r>
              <a:rPr lang="en-GB" sz="1600" b="0" strike="noStrike" spc="-1" dirty="0">
                <a:solidFill>
                  <a:srgbClr val="000000"/>
                </a:solidFill>
                <a:latin typeface="Arial"/>
                <a:ea typeface="Arial"/>
              </a:rPr>
              <a:t> Updates, </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usw</a:t>
            </a:r>
            <a:r>
              <a:rPr lang="en-GB" sz="1600" b="0" strike="noStrike" spc="-1" dirty="0" smtClean="0">
                <a:solidFill>
                  <a:srgbClr val="000000"/>
                </a:solidFill>
                <a:latin typeface="Arial"/>
                <a:ea typeface="Arial"/>
              </a:rPr>
              <a:t>.</a:t>
            </a:r>
            <a:br>
              <a:rPr lang="en-GB" sz="1600" b="0" strike="noStrike" spc="-1" dirty="0" smtClean="0">
                <a:solidFill>
                  <a:srgbClr val="000000"/>
                </a:solidFill>
                <a:latin typeface="Arial"/>
                <a:ea typeface="Arial"/>
              </a:rPr>
            </a:b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Auf Emergency-Updates </a:t>
            </a:r>
            <a:r>
              <a:rPr lang="en-GB" sz="1600" b="0" strike="noStrike" spc="-1" dirty="0" err="1" smtClean="0">
                <a:solidFill>
                  <a:srgbClr val="000000"/>
                </a:solidFill>
                <a:latin typeface="Arial"/>
                <a:ea typeface="Arial"/>
              </a:rPr>
              <a:t>vorbereiten</a:t>
            </a:r>
            <a:r>
              <a:rPr lang="en-GB" sz="1600" b="0" strike="noStrike" spc="-1" dirty="0" smtClean="0">
                <a:solidFill>
                  <a:srgbClr val="000000"/>
                </a:solidFill>
                <a:latin typeface="Arial"/>
                <a:ea typeface="Arial"/>
              </a:rPr>
              <a:t/>
            </a:r>
            <a:br>
              <a:rPr lang="en-GB" sz="1600" b="0" strike="noStrike" spc="-1" dirty="0" smtClean="0">
                <a:solidFill>
                  <a:srgbClr val="000000"/>
                </a:solidFill>
                <a:latin typeface="Arial"/>
                <a:ea typeface="Arial"/>
              </a:rPr>
            </a:b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Systeme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härten</a:t>
            </a:r>
            <a:r>
              <a:rPr lang="en-GB" sz="1600" b="0" strike="noStrike" spc="-1" dirty="0">
                <a:solidFill>
                  <a:srgbClr val="000000"/>
                </a:solidFill>
                <a:latin typeface="Arial"/>
                <a:ea typeface="Arial"/>
              </a:rPr>
              <a:t> (Windows-Welt)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Alternativen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wie</a:t>
            </a:r>
            <a:r>
              <a:rPr lang="en-GB" sz="1600" b="0" strike="noStrike" spc="-1" dirty="0">
                <a:solidFill>
                  <a:srgbClr val="000000"/>
                </a:solidFill>
                <a:latin typeface="Arial"/>
                <a:ea typeface="Arial"/>
              </a:rPr>
              <a:t> Linux, </a:t>
            </a:r>
            <a:r>
              <a:rPr lang="en-GB" sz="1600" b="0" strike="noStrike" spc="-1" dirty="0" err="1">
                <a:solidFill>
                  <a:srgbClr val="000000"/>
                </a:solidFill>
                <a:latin typeface="Arial"/>
                <a:ea typeface="Arial"/>
              </a:rPr>
              <a:t>LibreOffice</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Makros</a:t>
            </a:r>
            <a:r>
              <a:rPr lang="en-GB" sz="1600" b="0" strike="noStrike" spc="-1" dirty="0">
                <a:solidFill>
                  <a:srgbClr val="000000"/>
                </a:solidFill>
                <a:latin typeface="Arial"/>
                <a:ea typeface="Arial"/>
              </a:rPr>
              <a:t> via </a:t>
            </a:r>
            <a:r>
              <a:rPr lang="en-GB" sz="1600" b="0" strike="noStrike" spc="-1" dirty="0" err="1">
                <a:solidFill>
                  <a:srgbClr val="000000"/>
                </a:solidFill>
                <a:latin typeface="Arial"/>
                <a:ea typeface="Arial"/>
              </a:rPr>
              <a:t>Gruppenrichtlinie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abschalten</a:t>
            </a:r>
            <a:r>
              <a:rPr lang="en-GB" sz="1600" b="0"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Whitelisting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App-Locker / Software Restriction Policies?</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Keine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lokalen</a:t>
            </a:r>
            <a:r>
              <a:rPr lang="en-GB" sz="1600" b="0" strike="noStrike" spc="-1" dirty="0">
                <a:solidFill>
                  <a:srgbClr val="000000"/>
                </a:solidFill>
                <a:latin typeface="Arial"/>
                <a:ea typeface="Arial"/>
              </a:rPr>
              <a:t> Admin-</a:t>
            </a:r>
            <a:r>
              <a:rPr lang="en-GB" sz="1600" b="0" strike="noStrike" spc="-1" dirty="0" err="1">
                <a:solidFill>
                  <a:srgbClr val="000000"/>
                </a:solidFill>
                <a:latin typeface="Arial"/>
                <a:ea typeface="Arial"/>
              </a:rPr>
              <a:t>Rechte</a:t>
            </a:r>
            <a:r>
              <a:rPr lang="en-GB" sz="1600" b="0" strike="noStrike" spc="-1" dirty="0">
                <a:solidFill>
                  <a:srgbClr val="000000"/>
                </a:solidFill>
                <a:latin typeface="Arial"/>
                <a:ea typeface="Arial"/>
              </a:rPr>
              <a:t> für </a:t>
            </a:r>
            <a:r>
              <a:rPr lang="en-GB" sz="1600" b="0" strike="noStrike" spc="-1" dirty="0" err="1">
                <a:solidFill>
                  <a:srgbClr val="000000"/>
                </a:solidFill>
                <a:latin typeface="Arial"/>
                <a:ea typeface="Arial"/>
              </a:rPr>
              <a:t>Benutzer</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Powershell Constrained Language Mode</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Auf </a:t>
            </a:r>
            <a:r>
              <a:rPr lang="en-GB" sz="1600" b="0" strike="noStrike" spc="-1" dirty="0" err="1">
                <a:solidFill>
                  <a:srgbClr val="000000"/>
                </a:solidFill>
                <a:latin typeface="Arial"/>
                <a:ea typeface="Arial"/>
              </a:rPr>
              <a:t>Notfall</a:t>
            </a:r>
            <a:r>
              <a:rPr lang="en-GB" sz="1600" b="0" strike="noStrike" spc="-1" dirty="0">
                <a:solidFill>
                  <a:srgbClr val="000000"/>
                </a:solidFill>
                <a:latin typeface="Arial"/>
                <a:ea typeface="Arial"/>
              </a:rPr>
              <a:t>-Recovery </a:t>
            </a:r>
            <a:r>
              <a:rPr lang="en-GB" sz="1600" b="0" strike="noStrike" spc="-1" dirty="0" err="1" smtClean="0">
                <a:solidFill>
                  <a:srgbClr val="000000"/>
                </a:solidFill>
                <a:latin typeface="Arial"/>
                <a:ea typeface="Arial"/>
              </a:rPr>
              <a:t>vorbereiten</a:t>
            </a:r>
            <a:r>
              <a:rPr lang="en-GB" sz="1600" b="0" strike="noStrike" spc="-1" dirty="0" smtClean="0">
                <a:solidFill>
                  <a:srgbClr val="000000"/>
                </a:solidFill>
                <a:latin typeface="Arial"/>
                <a:ea typeface="Arial"/>
              </a:rPr>
              <a:t> (BCM – Business Continuity Management)</a:t>
            </a: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3: Endpoint Security</a:t>
            </a:r>
            <a:endParaRPr lang="de-DE" sz="2200" b="0" strike="noStrike" spc="-1">
              <a:latin typeface="Arial"/>
            </a:endParaRPr>
          </a:p>
        </p:txBody>
      </p:sp>
      <p:pic>
        <p:nvPicPr>
          <p:cNvPr id="6" name="Grafik 257"/>
          <p:cNvPicPr/>
          <p:nvPr/>
        </p:nvPicPr>
        <p:blipFill>
          <a:blip r:embed="rId2"/>
          <a:stretch/>
        </p:blipFill>
        <p:spPr bwMode="auto">
          <a:xfrm>
            <a:off x="6840000" y="1296000"/>
            <a:ext cx="1244880" cy="1149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Globale</a:t>
            </a:r>
            <a:r>
              <a:rPr lang="en-GB" sz="1600" b="0" strike="noStrike" spc="-1" dirty="0">
                <a:solidFill>
                  <a:srgbClr val="000000"/>
                </a:solidFill>
                <a:latin typeface="Arial"/>
                <a:ea typeface="Arial"/>
              </a:rPr>
              <a:t> Policy, die das </a:t>
            </a:r>
            <a:r>
              <a:rPr lang="en-GB" sz="1600" b="0" strike="noStrike" spc="-1" dirty="0" err="1">
                <a:solidFill>
                  <a:srgbClr val="000000"/>
                </a:solidFill>
                <a:latin typeface="Arial"/>
                <a:ea typeface="Arial"/>
              </a:rPr>
              <a:t>Arbeiten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Admin-</a:t>
            </a:r>
            <a:r>
              <a:rPr lang="en-GB" sz="1600" b="0" strike="noStrike" spc="-1" dirty="0" err="1">
                <a:solidFill>
                  <a:srgbClr val="000000"/>
                </a:solidFill>
                <a:latin typeface="Arial"/>
                <a:ea typeface="Arial"/>
              </a:rPr>
              <a:t>Rechten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verbietet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Meist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gibt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aber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Ausnahmen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natürlich</a:t>
            </a:r>
            <a:r>
              <a:rPr lang="en-GB" sz="1600" b="0" strike="noStrike" spc="-1" dirty="0">
                <a:solidFill>
                  <a:srgbClr val="000000"/>
                </a:solidFill>
                <a:latin typeface="Arial"/>
                <a:ea typeface="Arial"/>
              </a:rPr>
              <a:t> gut </a:t>
            </a:r>
            <a:r>
              <a:rPr lang="en-GB" sz="1600" b="0" strike="noStrike" spc="-1" dirty="0" err="1">
                <a:solidFill>
                  <a:srgbClr val="000000"/>
                </a:solidFill>
                <a:latin typeface="Arial"/>
                <a:ea typeface="Arial"/>
              </a:rPr>
              <a:t>begründete</a:t>
            </a:r>
            <a:r>
              <a:rPr lang="en-GB" sz="1600" b="0" strike="noStrike" spc="-1" dirty="0">
                <a:solidFill>
                  <a:srgbClr val="000000"/>
                </a:solidFill>
                <a:latin typeface="Arial"/>
                <a:ea typeface="Arial"/>
              </a:rPr>
              <a:t> …</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Organisatorisch</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Software </a:t>
            </a:r>
            <a:r>
              <a:rPr lang="en-GB" sz="1600" b="0" strike="noStrike" spc="-1" dirty="0" err="1">
                <a:solidFill>
                  <a:srgbClr val="000000"/>
                </a:solidFill>
                <a:latin typeface="Arial"/>
                <a:ea typeface="Arial"/>
              </a:rPr>
              <a:t>läuft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nur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wenn</a:t>
            </a:r>
            <a:r>
              <a:rPr lang="en-GB" sz="1600" b="0" strike="noStrike" spc="-1" dirty="0">
                <a:solidFill>
                  <a:srgbClr val="000000"/>
                </a:solidFill>
                <a:latin typeface="Arial"/>
                <a:ea typeface="Arial"/>
              </a:rPr>
              <a:t> Admin-</a:t>
            </a:r>
            <a:r>
              <a:rPr lang="en-GB" sz="1600" b="0" strike="noStrike" spc="-1" dirty="0" err="1">
                <a:solidFill>
                  <a:srgbClr val="000000"/>
                </a:solidFill>
                <a:latin typeface="Arial"/>
                <a:ea typeface="Arial"/>
              </a:rPr>
              <a:t>Rechten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erteilt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Bei</a:t>
            </a:r>
            <a:r>
              <a:rPr lang="en-GB" sz="1600" b="0" strike="noStrike" spc="-1" dirty="0">
                <a:solidFill>
                  <a:srgbClr val="000000"/>
                </a:solidFill>
                <a:latin typeface="Arial"/>
                <a:ea typeface="Arial"/>
              </a:rPr>
              <a:t> </a:t>
            </a:r>
            <a:r>
              <a:rPr lang="en-GB" sz="1600" b="0" strike="noStrike" spc="-1" dirty="0" err="1" smtClean="0">
                <a:solidFill>
                  <a:srgbClr val="000000"/>
                </a:solidFill>
                <a:latin typeface="Arial"/>
                <a:ea typeface="Arial"/>
              </a:rPr>
              <a:t>dem</a:t>
            </a:r>
            <a:r>
              <a:rPr lang="en-GB" sz="1600" b="0" strike="noStrike" spc="-1" dirty="0" smtClean="0">
                <a:solidFill>
                  <a:srgbClr val="000000"/>
                </a:solidFill>
                <a:latin typeface="Arial"/>
                <a:ea typeface="Arial"/>
              </a:rPr>
              <a:t> </a:t>
            </a:r>
            <a:r>
              <a:rPr lang="en-GB" sz="1600" b="0" strike="noStrike" spc="-1" dirty="0" err="1" smtClean="0">
                <a:solidFill>
                  <a:srgbClr val="000000"/>
                </a:solidFill>
                <a:latin typeface="Arial"/>
                <a:ea typeface="Arial"/>
              </a:rPr>
              <a:t>Mittelstands-Beispiel</a:t>
            </a:r>
            <a:r>
              <a:rPr lang="en-GB" sz="1600" b="0" strike="noStrike" spc="-1" dirty="0" smtClean="0">
                <a:solidFill>
                  <a:srgbClr val="000000"/>
                </a:solidFill>
                <a:latin typeface="Arial"/>
                <a:ea typeface="Arial"/>
              </a:rPr>
              <a:t> </a:t>
            </a:r>
            <a:r>
              <a:rPr lang="en-GB" sz="1600" b="0" strike="noStrike" spc="-1" dirty="0" err="1">
                <a:solidFill>
                  <a:srgbClr val="000000"/>
                </a:solidFill>
                <a:latin typeface="Arial"/>
                <a:ea typeface="Arial"/>
              </a:rPr>
              <a:t>wurden</a:t>
            </a:r>
            <a:r>
              <a:rPr lang="en-GB" sz="1600" b="0" strike="noStrike" spc="-1" dirty="0">
                <a:solidFill>
                  <a:srgbClr val="000000"/>
                </a:solidFill>
                <a:latin typeface="Arial"/>
                <a:ea typeface="Arial"/>
              </a:rPr>
              <a:t> </a:t>
            </a:r>
            <a:r>
              <a:rPr lang="en-GB" sz="1600" b="1" strike="noStrike" spc="-1" dirty="0">
                <a:solidFill>
                  <a:srgbClr val="000000"/>
                </a:solidFill>
                <a:latin typeface="Arial"/>
                <a:ea typeface="Arial"/>
              </a:rPr>
              <a:t>ALLE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diese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Ausnahmen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kompromittiert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Also: </a:t>
            </a:r>
            <a:r>
              <a:rPr lang="en-GB" sz="1600" b="1" strike="noStrike" spc="-1" dirty="0" err="1">
                <a:solidFill>
                  <a:srgbClr val="000000"/>
                </a:solidFill>
                <a:latin typeface="Arial"/>
                <a:ea typeface="Arial"/>
              </a:rPr>
              <a:t>Keine</a:t>
            </a:r>
            <a:r>
              <a:rPr lang="en-GB" sz="1600" b="1" strike="noStrike" spc="-1" dirty="0">
                <a:solidFill>
                  <a:srgbClr val="000000"/>
                </a:solidFill>
                <a:latin typeface="Arial"/>
                <a:ea typeface="Arial"/>
              </a:rPr>
              <a:t> </a:t>
            </a:r>
            <a:r>
              <a:rPr lang="en-GB" sz="1600" b="1" strike="noStrike" spc="-1" dirty="0" err="1">
                <a:solidFill>
                  <a:srgbClr val="000000"/>
                </a:solidFill>
                <a:latin typeface="Arial"/>
                <a:ea typeface="Arial"/>
              </a:rPr>
              <a:t>Ausnahmen</a:t>
            </a:r>
            <a:r>
              <a:rPr lang="en-GB" sz="1600" b="0" strike="noStrike" spc="-1" dirty="0">
                <a:solidFill>
                  <a:srgbClr val="000000"/>
                </a:solidFill>
                <a:latin typeface="Arial"/>
                <a:ea typeface="Arial"/>
              </a:rPr>
              <a:t>!</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Windows != Windows</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Windows 7 </a:t>
            </a:r>
            <a:r>
              <a:rPr lang="en-GB" sz="1600" b="0" strike="noStrike" spc="-1" dirty="0" err="1">
                <a:solidFill>
                  <a:srgbClr val="000000"/>
                </a:solidFill>
                <a:latin typeface="Arial"/>
                <a:ea typeface="Arial"/>
              </a:rPr>
              <a:t>Rechner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wurden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alle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kompromittiert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aber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nicht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alle</a:t>
            </a:r>
            <a:r>
              <a:rPr lang="en-GB" sz="1600" b="0" strike="noStrike" spc="-1" dirty="0">
                <a:solidFill>
                  <a:srgbClr val="000000"/>
                </a:solidFill>
                <a:latin typeface="Arial"/>
                <a:ea typeface="Arial"/>
              </a:rPr>
              <a:t> Windows 10-Rechner</a:t>
            </a:r>
            <a:endParaRPr lang="de-DE" sz="1600" b="0" strike="noStrike" spc="-1" dirty="0">
              <a:latin typeface="Arial"/>
            </a:endParaRPr>
          </a:p>
          <a:p>
            <a:pPr marL="361800" lvl="2" indent="-16884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Security-Features, die Windows 7 </a:t>
            </a:r>
            <a:r>
              <a:rPr lang="en-GB" sz="1400" b="0" strike="noStrike" spc="-1" dirty="0" err="1">
                <a:solidFill>
                  <a:srgbClr val="000000"/>
                </a:solidFill>
                <a:latin typeface="Arial"/>
                <a:ea typeface="Arial"/>
              </a:rPr>
              <a:t>nicht</a:t>
            </a:r>
            <a:r>
              <a:rPr lang="en-GB" sz="1400" b="0" strike="noStrike" spc="-1" dirty="0">
                <a:solidFill>
                  <a:srgbClr val="000000"/>
                </a:solidFill>
                <a:latin typeface="Arial"/>
                <a:ea typeface="Arial"/>
              </a:rPr>
              <a:t> hat:</a:t>
            </a:r>
            <a:endParaRPr lang="de-DE" sz="1400" b="0" strike="noStrike" spc="-1" dirty="0">
              <a:latin typeface="Arial"/>
            </a:endParaRPr>
          </a:p>
          <a:p>
            <a:pPr marL="542880" lvl="3" indent="-17820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a:t>
            </a:r>
            <a:r>
              <a:rPr lang="en-GB" sz="1400" b="0" strike="noStrike" spc="-1" dirty="0" err="1">
                <a:solidFill>
                  <a:srgbClr val="000000"/>
                </a:solidFill>
                <a:latin typeface="Arial"/>
                <a:ea typeface="Arial"/>
              </a:rPr>
              <a:t>Tiefe</a:t>
            </a:r>
            <a:r>
              <a:rPr lang="en-GB" sz="1400" b="0" strike="noStrike" spc="-1" dirty="0">
                <a:solidFill>
                  <a:srgbClr val="000000"/>
                </a:solidFill>
                <a:latin typeface="Arial"/>
                <a:ea typeface="Arial"/>
              </a:rPr>
              <a:t>) Integration des Windows Defenders (ab Windows 8/10)</a:t>
            </a:r>
            <a:endParaRPr lang="de-DE" sz="1400" b="0" strike="noStrike" spc="-1" dirty="0">
              <a:latin typeface="Arial"/>
            </a:endParaRPr>
          </a:p>
          <a:p>
            <a:pPr marL="542880" lvl="3" indent="-17820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LSA (Local Security Authority) Protection (ab Windows 8)</a:t>
            </a:r>
            <a:endParaRPr lang="de-DE" sz="1400" b="0" strike="noStrike" spc="-1" dirty="0">
              <a:latin typeface="Arial"/>
            </a:endParaRPr>
          </a:p>
          <a:p>
            <a:pPr marL="542880" lvl="3" indent="-17820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Restricted Admin Mode für RDP (Windows 8)</a:t>
            </a:r>
            <a:endParaRPr lang="de-DE" sz="1400" b="0" strike="noStrike" spc="-1" dirty="0">
              <a:latin typeface="Arial"/>
            </a:endParaRPr>
          </a:p>
          <a:p>
            <a:pPr marL="542880" lvl="3" indent="-17820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Device Guard (Windows 10)</a:t>
            </a:r>
            <a:endParaRPr lang="de-DE" sz="1400" b="0" strike="noStrike" spc="-1" dirty="0">
              <a:latin typeface="Arial"/>
            </a:endParaRPr>
          </a:p>
          <a:p>
            <a:pPr>
              <a:lnSpc>
                <a:spcPct val="100000"/>
              </a:lnSpc>
              <a:spcBef>
                <a:spcPts val="281"/>
              </a:spcBef>
              <a:defRPr/>
            </a:pPr>
            <a:r>
              <a:rPr lang="en-GB" sz="1400" b="0" strike="noStrike" spc="-1" dirty="0">
                <a:solidFill>
                  <a:srgbClr val="000000"/>
                </a:solidFill>
                <a:latin typeface="Arial"/>
                <a:ea typeface="Arial"/>
              </a:rPr>
              <a:t>Credential Guard (Windows 10)</a:t>
            </a:r>
            <a:endParaRPr lang="de-DE" sz="1400" b="0" strike="noStrike" spc="-1" dirty="0">
              <a:latin typeface="Arial"/>
            </a:endParaRPr>
          </a:p>
          <a:p>
            <a:pPr marL="542880" lvl="3" indent="-178200">
              <a:lnSpc>
                <a:spcPct val="100000"/>
              </a:lnSpc>
              <a:spcBef>
                <a:spcPts val="281"/>
              </a:spcBef>
              <a:buClr>
                <a:srgbClr val="000000"/>
              </a:buClr>
              <a:buFont typeface="Wingdings"/>
              <a:buChar char=""/>
              <a:defRPr/>
            </a:pPr>
            <a:r>
              <a:rPr lang="en-GB" sz="1400" b="0" strike="noStrike" spc="-1" dirty="0">
                <a:solidFill>
                  <a:srgbClr val="000000"/>
                </a:solidFill>
                <a:latin typeface="Arial"/>
                <a:ea typeface="Arial"/>
              </a:rPr>
              <a:t>Windows Passport (Windows 10)</a:t>
            </a:r>
            <a:endParaRPr lang="de-DE" sz="14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Lehre: Admin-Rechte für Anwender sind </a:t>
            </a:r>
            <a:r>
              <a:rPr lang="en-GB" sz="2200" b="1" u="sng" strike="noStrike" spc="-1">
                <a:solidFill>
                  <a:srgbClr val="FFFFFF"/>
                </a:solidFill>
                <a:latin typeface="Arial"/>
                <a:ea typeface="DejaVu Sans"/>
              </a:rPr>
              <a:t>wirklich</a:t>
            </a:r>
            <a:r>
              <a:rPr lang="en-GB" sz="2200" b="1" strike="noStrike" spc="-1">
                <a:solidFill>
                  <a:srgbClr val="FFFFFF"/>
                </a:solidFill>
                <a:latin typeface="Arial"/>
                <a:ea typeface="DejaVu Sans"/>
              </a:rPr>
              <a:t> BÖSE!</a:t>
            </a:r>
            <a:endParaRPr lang="de-DE" sz="2200" b="0" strike="noStrike" spc="-1">
              <a:latin typeface="Arial"/>
            </a:endParaRPr>
          </a:p>
        </p:txBody>
      </p:sp>
      <p:pic>
        <p:nvPicPr>
          <p:cNvPr id="6" name="Grafik 260"/>
          <p:cNvPicPr/>
          <p:nvPr/>
        </p:nvPicPr>
        <p:blipFill>
          <a:blip r:embed="rId3"/>
          <a:stretch/>
        </p:blipFill>
        <p:spPr bwMode="auto">
          <a:xfrm>
            <a:off x="7164288" y="1124744"/>
            <a:ext cx="1307880" cy="1354680"/>
          </a:xfrm>
          <a:prstGeom prst="rect">
            <a:avLst/>
          </a:prstGeom>
          <a:ln>
            <a:noFill/>
          </a:ln>
        </p:spPr>
      </p:pic>
      <p:pic>
        <p:nvPicPr>
          <p:cNvPr id="7" name="Grafik 261"/>
          <p:cNvPicPr/>
          <p:nvPr/>
        </p:nvPicPr>
        <p:blipFill>
          <a:blip r:embed="rId4"/>
          <a:stretch/>
        </p:blipFill>
        <p:spPr bwMode="auto">
          <a:xfrm>
            <a:off x="7038000" y="4176000"/>
            <a:ext cx="953280" cy="1618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Separation des </a:t>
            </a:r>
            <a:r>
              <a:rPr lang="en-GB" sz="1600" b="0" strike="noStrike" spc="-1" dirty="0" err="1">
                <a:solidFill>
                  <a:srgbClr val="000000"/>
                </a:solidFill>
                <a:latin typeface="Arial"/>
                <a:ea typeface="Arial"/>
              </a:rPr>
              <a:t>Netzes</a:t>
            </a:r>
            <a:r>
              <a:rPr lang="en-GB" sz="1600" b="0" strike="noStrike" spc="-1" dirty="0">
                <a:solidFill>
                  <a:srgbClr val="000000"/>
                </a:solidFill>
                <a:latin typeface="Arial"/>
                <a:ea typeface="Arial"/>
              </a:rPr>
              <a:t> in gut </a:t>
            </a:r>
            <a:r>
              <a:rPr lang="en-GB" sz="1600" b="0" strike="noStrike" spc="-1" dirty="0" err="1">
                <a:solidFill>
                  <a:srgbClr val="000000"/>
                </a:solidFill>
                <a:latin typeface="Arial"/>
                <a:ea typeface="Arial"/>
              </a:rPr>
              <a:t>getrennte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Bereiche</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Privilegien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richtig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verteilen</a:t>
            </a:r>
            <a:r>
              <a:rPr lang="en-GB" sz="1600" b="0" strike="noStrike" spc="-1" dirty="0">
                <a:solidFill>
                  <a:srgbClr val="000000"/>
                </a:solidFill>
                <a:latin typeface="Arial"/>
                <a:ea typeface="Arial"/>
              </a:rPr>
              <a:t> und den </a:t>
            </a:r>
            <a:r>
              <a:rPr lang="en-GB" sz="1600" b="0" strike="noStrike" spc="-1" dirty="0" err="1">
                <a:solidFill>
                  <a:srgbClr val="000000"/>
                </a:solidFill>
                <a:latin typeface="Arial"/>
                <a:ea typeface="Arial"/>
              </a:rPr>
              <a:t>Überblick</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behalten</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Active Directory</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1" strike="noStrike" spc="-1" dirty="0" err="1">
                <a:solidFill>
                  <a:srgbClr val="000000"/>
                </a:solidFill>
                <a:latin typeface="Arial"/>
                <a:ea typeface="Arial"/>
              </a:rPr>
              <a:t>Es</a:t>
            </a:r>
            <a:r>
              <a:rPr lang="en-GB" sz="1600" b="1" strike="noStrike" spc="-1" dirty="0">
                <a:solidFill>
                  <a:srgbClr val="000000"/>
                </a:solidFill>
                <a:latin typeface="Arial"/>
                <a:ea typeface="Arial"/>
              </a:rPr>
              <a:t> </a:t>
            </a:r>
            <a:r>
              <a:rPr lang="en-GB" sz="1600" b="1" strike="noStrike" spc="-1" dirty="0" smtClean="0">
                <a:solidFill>
                  <a:srgbClr val="000000"/>
                </a:solidFill>
                <a:latin typeface="Arial"/>
                <a:ea typeface="Arial"/>
              </a:rPr>
              <a:t>warden </a:t>
            </a:r>
            <a:r>
              <a:rPr lang="en-GB" sz="1600" b="1" strike="noStrike" spc="-1" dirty="0" err="1" smtClean="0">
                <a:solidFill>
                  <a:srgbClr val="000000"/>
                </a:solidFill>
                <a:latin typeface="Arial"/>
                <a:ea typeface="Arial"/>
              </a:rPr>
              <a:t>bei</a:t>
            </a:r>
            <a:r>
              <a:rPr lang="en-GB" sz="1600" b="1" strike="noStrike" spc="-1" dirty="0" smtClean="0">
                <a:solidFill>
                  <a:srgbClr val="000000"/>
                </a:solidFill>
                <a:latin typeface="Arial"/>
                <a:ea typeface="Arial"/>
              </a:rPr>
              <a:t> Emotet </a:t>
            </a:r>
            <a:r>
              <a:rPr lang="en-GB" sz="1600" b="1" strike="noStrike" spc="-1" dirty="0" err="1" smtClean="0">
                <a:solidFill>
                  <a:srgbClr val="000000"/>
                </a:solidFill>
                <a:latin typeface="Arial"/>
                <a:ea typeface="Arial"/>
              </a:rPr>
              <a:t>keine</a:t>
            </a:r>
            <a:r>
              <a:rPr lang="en-GB" sz="1600" b="1" strike="noStrike" spc="-1" dirty="0" smtClean="0">
                <a:solidFill>
                  <a:srgbClr val="000000"/>
                </a:solidFill>
                <a:latin typeface="Arial"/>
                <a:ea typeface="Arial"/>
              </a:rPr>
              <a:t> </a:t>
            </a:r>
            <a:r>
              <a:rPr lang="en-GB" sz="1600" b="1" strike="noStrike" spc="-1" dirty="0">
                <a:solidFill>
                  <a:srgbClr val="000000"/>
                </a:solidFill>
                <a:latin typeface="Arial"/>
                <a:ea typeface="Arial"/>
              </a:rPr>
              <a:t>(Software --) </a:t>
            </a:r>
            <a:r>
              <a:rPr lang="en-GB" sz="1600" b="1" strike="noStrike" spc="-1" dirty="0" err="1">
                <a:solidFill>
                  <a:srgbClr val="000000"/>
                </a:solidFill>
                <a:latin typeface="Arial"/>
                <a:ea typeface="Arial"/>
              </a:rPr>
              <a:t>Schwachstellen</a:t>
            </a:r>
            <a:r>
              <a:rPr lang="en-GB" sz="1600" b="1" strike="noStrike" spc="-1" dirty="0">
                <a:solidFill>
                  <a:srgbClr val="000000"/>
                </a:solidFill>
                <a:latin typeface="Arial"/>
                <a:ea typeface="Arial"/>
              </a:rPr>
              <a:t> </a:t>
            </a:r>
            <a:r>
              <a:rPr lang="en-GB" sz="1600" b="1" strike="noStrike" spc="-1" dirty="0" err="1">
                <a:solidFill>
                  <a:srgbClr val="000000"/>
                </a:solidFill>
                <a:latin typeface="Arial"/>
                <a:ea typeface="Arial"/>
              </a:rPr>
              <a:t>ausgenutzt</a:t>
            </a:r>
            <a:r>
              <a:rPr lang="en-GB" sz="1600" b="1" strike="noStrike" spc="-1" dirty="0">
                <a:solidFill>
                  <a:srgbClr val="000000"/>
                </a:solidFill>
                <a:latin typeface="Arial"/>
                <a:ea typeface="Arial"/>
              </a:rPr>
              <a:t> </a:t>
            </a:r>
            <a:r>
              <a:rPr lang="en-GB" sz="1600" b="1" strike="noStrike" spc="-1" dirty="0" smtClean="0">
                <a:solidFill>
                  <a:srgbClr val="000000"/>
                </a:solidFill>
                <a:latin typeface="Arial"/>
                <a:ea typeface="Arial"/>
              </a:rPr>
              <a:t>– </a:t>
            </a:r>
            <a:br>
              <a:rPr lang="en-GB" sz="1600" b="1" strike="noStrike" spc="-1" dirty="0" smtClean="0">
                <a:solidFill>
                  <a:srgbClr val="000000"/>
                </a:solidFill>
                <a:latin typeface="Arial"/>
                <a:ea typeface="Arial"/>
              </a:rPr>
            </a:br>
            <a:r>
              <a:rPr lang="en-GB" sz="1600" b="1" strike="noStrike" spc="-1" dirty="0" err="1" smtClean="0">
                <a:solidFill>
                  <a:srgbClr val="000000"/>
                </a:solidFill>
                <a:latin typeface="Arial"/>
                <a:ea typeface="Arial"/>
              </a:rPr>
              <a:t>Nur</a:t>
            </a:r>
            <a:r>
              <a:rPr lang="en-GB" sz="1600" b="1" strike="noStrike" spc="-1" dirty="0" smtClean="0">
                <a:solidFill>
                  <a:srgbClr val="000000"/>
                </a:solidFill>
                <a:latin typeface="Arial"/>
                <a:ea typeface="Arial"/>
              </a:rPr>
              <a:t> </a:t>
            </a:r>
            <a:r>
              <a:rPr lang="en-GB" sz="1600" b="1" strike="noStrike" spc="-1" dirty="0" err="1" smtClean="0">
                <a:solidFill>
                  <a:srgbClr val="000000"/>
                </a:solidFill>
                <a:latin typeface="Arial"/>
                <a:ea typeface="Arial"/>
              </a:rPr>
              <a:t>durch</a:t>
            </a:r>
            <a:r>
              <a:rPr lang="en-GB" sz="1600" b="1" strike="noStrike" spc="-1" dirty="0" smtClean="0">
                <a:solidFill>
                  <a:srgbClr val="000000"/>
                </a:solidFill>
                <a:latin typeface="Arial"/>
                <a:ea typeface="Arial"/>
              </a:rPr>
              <a:t> das Windows-</a:t>
            </a:r>
            <a:r>
              <a:rPr lang="en-GB" sz="1600" b="1" strike="noStrike" spc="-1" dirty="0" err="1" smtClean="0">
                <a:solidFill>
                  <a:srgbClr val="000000"/>
                </a:solidFill>
                <a:latin typeface="Arial"/>
                <a:ea typeface="Arial"/>
              </a:rPr>
              <a:t>Betriebssystem</a:t>
            </a:r>
            <a:r>
              <a:rPr lang="en-GB" sz="1600" b="1" strike="noStrike" spc="-1" dirty="0" smtClean="0">
                <a:solidFill>
                  <a:srgbClr val="000000"/>
                </a:solidFill>
                <a:latin typeface="Arial"/>
                <a:ea typeface="Arial"/>
              </a:rPr>
              <a:t> </a:t>
            </a:r>
            <a:r>
              <a:rPr lang="en-GB" sz="1600" b="1" strike="noStrike" spc="-1" dirty="0" err="1">
                <a:solidFill>
                  <a:srgbClr val="000000"/>
                </a:solidFill>
                <a:latin typeface="Arial"/>
                <a:ea typeface="Arial"/>
              </a:rPr>
              <a:t>bereitgestellte</a:t>
            </a:r>
            <a:r>
              <a:rPr lang="en-GB" sz="1600" b="1" strike="noStrike" spc="-1" dirty="0">
                <a:solidFill>
                  <a:srgbClr val="000000"/>
                </a:solidFill>
                <a:latin typeface="Arial"/>
                <a:ea typeface="Arial"/>
              </a:rPr>
              <a:t> </a:t>
            </a:r>
            <a:r>
              <a:rPr lang="en-GB" sz="1600" b="1" strike="noStrike" spc="-1" dirty="0" err="1">
                <a:solidFill>
                  <a:srgbClr val="000000"/>
                </a:solidFill>
                <a:latin typeface="Arial"/>
                <a:ea typeface="Arial"/>
              </a:rPr>
              <a:t>Funktionalitäten</a:t>
            </a:r>
            <a:r>
              <a:rPr lang="en-GB" sz="1600" b="1" strike="noStrike" spc="-1" dirty="0">
                <a:solidFill>
                  <a:srgbClr val="000000"/>
                </a:solidFill>
                <a:latin typeface="Arial"/>
                <a:ea typeface="Arial"/>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Ausreichende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Berechtigungen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vorausgesetzt</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Häufiger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Überprivilegierte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Konten</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Häufiger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viele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Administratoren</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Häufiger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Administratoren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melden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sich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dem</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selben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Konto</a:t>
            </a:r>
            <a:r>
              <a:rPr lang="en-GB" sz="1600" b="0" strike="noStrike" spc="-1" dirty="0">
                <a:solidFill>
                  <a:srgbClr val="000000"/>
                </a:solidFill>
                <a:latin typeface="Arial"/>
                <a:ea typeface="Arial"/>
              </a:rPr>
              <a:t> auf </a:t>
            </a:r>
            <a:r>
              <a:rPr lang="en-GB" sz="1600" b="0" strike="noStrike" spc="-1" dirty="0" err="1">
                <a:solidFill>
                  <a:srgbClr val="000000"/>
                </a:solidFill>
                <a:latin typeface="Arial"/>
                <a:ea typeface="Arial"/>
              </a:rPr>
              <a:t>allen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Ebenen</a:t>
            </a:r>
            <a:r>
              <a:rPr lang="en-GB" sz="1600" b="0" strike="noStrike" spc="-1" dirty="0">
                <a:solidFill>
                  <a:srgbClr val="000000"/>
                </a:solidFill>
                <a:latin typeface="Arial"/>
                <a:ea typeface="Arial"/>
              </a:rPr>
              <a:t> an</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Häufiger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nicht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mehr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unterstützte</a:t>
            </a:r>
            <a:r>
              <a:rPr lang="en-GB" sz="1600" b="0" strike="noStrike" spc="-1" dirty="0">
                <a:solidFill>
                  <a:srgbClr val="000000"/>
                </a:solidFill>
                <a:latin typeface="Arial"/>
                <a:ea typeface="Arial"/>
              </a:rPr>
              <a:t> (End-of-Life) Software / </a:t>
            </a:r>
            <a:r>
              <a:rPr lang="en-GB" sz="1600" b="0" strike="noStrike" spc="-1" dirty="0" err="1">
                <a:solidFill>
                  <a:srgbClr val="000000"/>
                </a:solidFill>
                <a:latin typeface="Arial"/>
                <a:ea typeface="Arial"/>
              </a:rPr>
              <a:t>Systeme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im</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Einsatz</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Häufiger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fehlendes</a:t>
            </a:r>
            <a:r>
              <a:rPr lang="en-GB" sz="1600" b="0" strike="noStrike" spc="-1" dirty="0">
                <a:solidFill>
                  <a:srgbClr val="000000"/>
                </a:solidFill>
                <a:latin typeface="Arial"/>
                <a:ea typeface="Arial"/>
              </a:rPr>
              <a:t> Baseline Hardening</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Häufiger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Fehler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kein</a:t>
            </a:r>
            <a:r>
              <a:rPr lang="en-GB" sz="1600" b="0" strike="noStrike" spc="-1" dirty="0">
                <a:solidFill>
                  <a:srgbClr val="000000"/>
                </a:solidFill>
                <a:latin typeface="Arial"/>
                <a:ea typeface="Arial"/>
              </a:rPr>
              <a:t> AD-</a:t>
            </a:r>
            <a:r>
              <a:rPr lang="en-GB" sz="1600" b="0" strike="noStrike" spc="-1" dirty="0" err="1">
                <a:solidFill>
                  <a:srgbClr val="000000"/>
                </a:solidFill>
                <a:latin typeface="Arial"/>
                <a:ea typeface="Arial"/>
              </a:rPr>
              <a:t>spezifisches</a:t>
            </a:r>
            <a:r>
              <a:rPr lang="en-GB" sz="1600" b="0" strike="noStrike" spc="-1" dirty="0">
                <a:solidFill>
                  <a:srgbClr val="000000"/>
                </a:solidFill>
                <a:latin typeface="Arial"/>
                <a:ea typeface="Arial"/>
              </a:rPr>
              <a:t> Monitoring / Logging</a:t>
            </a: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4: „das Netz“ + Active Directory</a:t>
            </a:r>
            <a:endParaRPr lang="de-DE" sz="2200" b="0" strike="noStrike" spc="-1">
              <a:latin typeface="Arial"/>
            </a:endParaRPr>
          </a:p>
        </p:txBody>
      </p:sp>
      <p:pic>
        <p:nvPicPr>
          <p:cNvPr id="6" name="Grafik 264"/>
          <p:cNvPicPr/>
          <p:nvPr/>
        </p:nvPicPr>
        <p:blipFill>
          <a:blip r:embed="rId2"/>
          <a:stretch/>
        </p:blipFill>
        <p:spPr bwMode="auto">
          <a:xfrm>
            <a:off x="3241080" y="4392000"/>
            <a:ext cx="2770200" cy="1612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Agenda</a:t>
            </a:r>
            <a:endParaRPr lang="de-DE" sz="2200" b="0" strike="noStrike" spc="-1">
              <a:latin typeface="Arial"/>
            </a:endParaRPr>
          </a:p>
        </p:txBody>
      </p:sp>
      <p:sp>
        <p:nvSpPr>
          <p:cNvPr id="5" name="CustomShape 2"/>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Phishing (</a:t>
            </a:r>
            <a:r>
              <a:rPr lang="en-GB" sz="1600" b="0" strike="noStrike" spc="-1" dirty="0" err="1">
                <a:solidFill>
                  <a:srgbClr val="000000"/>
                </a:solidFill>
                <a:latin typeface="Arial"/>
                <a:ea typeface="Arial"/>
              </a:rPr>
              <a:t>ganz</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kurz</a:t>
            </a:r>
            <a:r>
              <a:rPr lang="en-GB" sz="1600" b="0" strike="noStrike" spc="-1" dirty="0">
                <a:solidFill>
                  <a:srgbClr val="000000"/>
                </a:solidFill>
                <a:latin typeface="Arial"/>
                <a:ea typeface="Arial"/>
              </a:rPr>
              <a:t>)</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Emotet – was </a:t>
            </a:r>
            <a:r>
              <a:rPr lang="en-GB" sz="1600" b="0" strike="noStrike" spc="-1" dirty="0" err="1">
                <a:solidFill>
                  <a:srgbClr val="000000"/>
                </a:solidFill>
                <a:latin typeface="Arial"/>
                <a:ea typeface="Arial"/>
              </a:rPr>
              <a:t>ist</a:t>
            </a:r>
            <a:r>
              <a:rPr lang="en-GB" sz="1600" b="0" strike="noStrike" spc="-1" dirty="0">
                <a:solidFill>
                  <a:srgbClr val="000000"/>
                </a:solidFill>
                <a:latin typeface="Arial"/>
                <a:ea typeface="Arial"/>
              </a:rPr>
              <a:t> das?</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smtClean="0">
                <a:solidFill>
                  <a:srgbClr val="000000"/>
                </a:solidFill>
                <a:latin typeface="Arial"/>
                <a:ea typeface="Arial"/>
              </a:rPr>
              <a:t>“Dynamite Phishing” </a:t>
            </a:r>
            <a:r>
              <a:rPr lang="en-GB" sz="1600" b="0" strike="noStrike" spc="-1" dirty="0" err="1">
                <a:solidFill>
                  <a:srgbClr val="000000"/>
                </a:solidFill>
                <a:latin typeface="Arial"/>
                <a:ea typeface="Arial"/>
              </a:rPr>
              <a:t>mit</a:t>
            </a:r>
            <a:r>
              <a:rPr lang="en-GB" sz="1600" b="0" strike="noStrike" spc="-1" dirty="0">
                <a:solidFill>
                  <a:srgbClr val="000000"/>
                </a:solidFill>
                <a:latin typeface="Arial"/>
                <a:ea typeface="Arial"/>
              </a:rPr>
              <a:t> </a:t>
            </a:r>
            <a:r>
              <a:rPr lang="en-GB" sz="1600" b="0" strike="noStrike" spc="-1" dirty="0" smtClean="0">
                <a:solidFill>
                  <a:srgbClr val="000000"/>
                </a:solidFill>
                <a:latin typeface="Arial"/>
                <a:ea typeface="Arial"/>
              </a:rPr>
              <a:t>Emotet</a:t>
            </a:r>
            <a:br>
              <a:rPr lang="en-GB" sz="1600" b="0" strike="noStrike" spc="-1" dirty="0" smtClean="0">
                <a:solidFill>
                  <a:srgbClr val="000000"/>
                </a:solidFill>
                <a:latin typeface="Arial"/>
                <a:ea typeface="Arial"/>
              </a:rPr>
            </a:br>
            <a:endParaRPr lang="en-GB" sz="1600" b="0" strike="noStrike" spc="-1" dirty="0" smtClean="0">
              <a:solidFill>
                <a:srgbClr val="000000"/>
              </a:solidFill>
              <a:latin typeface="Arial"/>
              <a:ea typeface="Arial"/>
            </a:endParaRPr>
          </a:p>
          <a:p>
            <a:pPr marL="190440" lvl="1" indent="-187920">
              <a:lnSpc>
                <a:spcPct val="100000"/>
              </a:lnSpc>
              <a:spcBef>
                <a:spcPts val="320"/>
              </a:spcBef>
              <a:buClr>
                <a:srgbClr val="000000"/>
              </a:buClr>
              <a:buFont typeface="Wingdings"/>
              <a:buChar char=""/>
              <a:defRPr/>
            </a:pPr>
            <a:r>
              <a:rPr lang="de-DE" sz="1600" b="0" strike="noStrike" spc="-1" dirty="0" smtClean="0">
                <a:latin typeface="Arial"/>
              </a:rPr>
              <a:t>„Nachfolger“: </a:t>
            </a:r>
            <a:r>
              <a:rPr lang="de-DE" sz="1600" b="0" strike="noStrike" spc="-1" dirty="0" err="1" smtClean="0">
                <a:latin typeface="Arial"/>
              </a:rPr>
              <a:t>Qakbot</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Beispiel</a:t>
            </a:r>
            <a:r>
              <a:rPr lang="en-GB" sz="1600" b="0" strike="noStrike" spc="-1" dirty="0">
                <a:solidFill>
                  <a:srgbClr val="000000"/>
                </a:solidFill>
                <a:latin typeface="Arial"/>
                <a:ea typeface="Arial"/>
              </a:rPr>
              <a:t>: </a:t>
            </a:r>
            <a:r>
              <a:rPr lang="en-GB" sz="1600" b="0" strike="noStrike" spc="-1" dirty="0" smtClean="0">
                <a:solidFill>
                  <a:srgbClr val="000000"/>
                </a:solidFill>
                <a:latin typeface="Arial"/>
                <a:ea typeface="Arial"/>
              </a:rPr>
              <a:t>Emotet </a:t>
            </a:r>
            <a:r>
              <a:rPr lang="de-DE" sz="1600" b="0" strike="noStrike" spc="-1" dirty="0" smtClean="0">
                <a:solidFill>
                  <a:srgbClr val="000000"/>
                </a:solidFill>
                <a:latin typeface="Arial"/>
                <a:ea typeface="Arial"/>
              </a:rPr>
              <a:t>Infektion</a:t>
            </a:r>
            <a:endParaRPr lang="de-DE" sz="1600" b="0" strike="noStrike" spc="-1" dirty="0" smtClean="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ea typeface="Arial"/>
              </a:rPr>
              <a:t>Ablauf</a:t>
            </a:r>
            <a:r>
              <a:rPr lang="en-GB" sz="1600" spc="-1" dirty="0">
                <a:solidFill>
                  <a:srgbClr val="000000"/>
                </a:solidFill>
                <a:ea typeface="Arial"/>
              </a:rPr>
              <a:t> </a:t>
            </a:r>
            <a:r>
              <a:rPr lang="en-GB" sz="1600" spc="-1" dirty="0">
                <a:solidFill>
                  <a:srgbClr val="000000"/>
                </a:solidFill>
                <a:ea typeface="Arial"/>
                <a:hlinkClick r:id="rId2"/>
              </a:rPr>
              <a:t>https://</a:t>
            </a:r>
            <a:r>
              <a:rPr lang="en-GB" sz="1600" spc="-1" dirty="0" smtClean="0">
                <a:solidFill>
                  <a:srgbClr val="000000"/>
                </a:solidFill>
                <a:ea typeface="Arial"/>
                <a:hlinkClick r:id="rId2"/>
              </a:rPr>
              <a:t>www.youtube.com/watch?v=o4CyX-y42YA</a:t>
            </a:r>
            <a:r>
              <a:rPr lang="en-GB" sz="1600" spc="-1" dirty="0" smtClean="0">
                <a:solidFill>
                  <a:srgbClr val="000000"/>
                </a:solidFill>
                <a:ea typeface="Arial"/>
              </a:rPr>
              <a:t> (</a:t>
            </a:r>
            <a:r>
              <a:rPr lang="en-GB" sz="1600" spc="-1" dirty="0" err="1" smtClean="0">
                <a:solidFill>
                  <a:srgbClr val="000000"/>
                </a:solidFill>
                <a:ea typeface="Arial"/>
              </a:rPr>
              <a:t>Vorfall</a:t>
            </a:r>
            <a:r>
              <a:rPr lang="en-GB" sz="1600" spc="-1" dirty="0" smtClean="0">
                <a:solidFill>
                  <a:srgbClr val="000000"/>
                </a:solidFill>
                <a:ea typeface="Arial"/>
              </a:rPr>
              <a:t> </a:t>
            </a:r>
            <a:r>
              <a:rPr lang="en-GB" sz="1600" spc="-1" dirty="0" err="1" smtClean="0">
                <a:solidFill>
                  <a:srgbClr val="000000"/>
                </a:solidFill>
                <a:ea typeface="Arial"/>
              </a:rPr>
              <a:t>bei</a:t>
            </a:r>
            <a:r>
              <a:rPr lang="en-GB" sz="1600" spc="-1" dirty="0" smtClean="0">
                <a:solidFill>
                  <a:srgbClr val="000000"/>
                </a:solidFill>
                <a:ea typeface="Arial"/>
              </a:rPr>
              <a:t> Heise, 45 </a:t>
            </a:r>
            <a:r>
              <a:rPr lang="en-GB" sz="1600" spc="-1" dirty="0" err="1" smtClean="0">
                <a:solidFill>
                  <a:srgbClr val="000000"/>
                </a:solidFill>
                <a:ea typeface="Arial"/>
              </a:rPr>
              <a:t>Minuten</a:t>
            </a:r>
            <a:r>
              <a:rPr lang="en-GB" sz="1600" spc="-1" dirty="0" smtClean="0">
                <a:solidFill>
                  <a:srgbClr val="000000"/>
                </a:solidFill>
                <a:ea typeface="Arial"/>
              </a:rPr>
              <a:t>)</a:t>
            </a:r>
            <a:endParaRPr lang="de-DE" sz="1600" b="0" strike="noStrike" spc="-1" dirty="0" smtClean="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smtClean="0">
                <a:solidFill>
                  <a:srgbClr val="000000"/>
                </a:solidFill>
                <a:latin typeface="Arial"/>
                <a:ea typeface="Arial"/>
              </a:rPr>
              <a:t>Infektion</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Gegenmaßnahmen</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Lessons learned</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Wie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verhindert</a:t>
            </a:r>
            <a:r>
              <a:rPr lang="en-GB" sz="1600" b="0" strike="noStrike" spc="-1" dirty="0">
                <a:solidFill>
                  <a:srgbClr val="000000"/>
                </a:solidFill>
                <a:latin typeface="Arial"/>
                <a:ea typeface="Arial"/>
              </a:rPr>
              <a:t> man </a:t>
            </a:r>
            <a:r>
              <a:rPr lang="en-GB" sz="1600" b="0" strike="noStrike" spc="-1" dirty="0" err="1">
                <a:solidFill>
                  <a:srgbClr val="000000"/>
                </a:solidFill>
                <a:latin typeface="Arial"/>
                <a:ea typeface="Arial"/>
              </a:rPr>
              <a:t>solche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Angriffe</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Wie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bereitet</a:t>
            </a:r>
            <a:r>
              <a:rPr lang="en-GB" sz="1600" b="0" strike="noStrike" spc="-1" dirty="0">
                <a:solidFill>
                  <a:srgbClr val="000000"/>
                </a:solidFill>
                <a:latin typeface="Arial"/>
                <a:ea typeface="Arial"/>
              </a:rPr>
              <a:t> man </a:t>
            </a:r>
            <a:r>
              <a:rPr lang="en-GB" sz="1600" b="0" strike="noStrike" spc="-1" dirty="0" err="1">
                <a:solidFill>
                  <a:srgbClr val="000000"/>
                </a:solidFill>
                <a:latin typeface="Arial"/>
                <a:ea typeface="Arial"/>
              </a:rPr>
              <a:t>sich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vor</a:t>
            </a:r>
            <a:endParaRPr lang="de-DE" sz="1600" b="0" strike="noStrike" spc="-1" dirty="0">
              <a:latin typeface="Arial"/>
            </a:endParaRPr>
          </a:p>
          <a:p>
            <a:pPr>
              <a:lnSpc>
                <a:spcPct val="100000"/>
              </a:lnSpc>
              <a:defRPr/>
            </a:pPr>
            <a:endParaRPr lang="de-DE" sz="1600" b="0" strike="noStrike" spc="-1" dirty="0">
              <a:latin typeface="Arial"/>
            </a:endParaRPr>
          </a:p>
          <a:p>
            <a:pPr>
              <a:lnSpc>
                <a:spcPct val="100000"/>
              </a:lnSpc>
              <a:defRPr/>
            </a:pPr>
            <a:endParaRPr lang="de-DE" sz="1600" b="0" strike="noStrike" spc="-1" dirty="0">
              <a:latin typeface="Arial"/>
            </a:endParaRPr>
          </a:p>
          <a:p>
            <a:pPr>
              <a:lnSpc>
                <a:spcPct val="100000"/>
              </a:lnSpc>
              <a:defRPr/>
            </a:pPr>
            <a:endParaRPr lang="de-DE" sz="1600" b="0" strike="noStrike" spc="-1" dirty="0">
              <a:latin typeface="Arial"/>
            </a:endParaRPr>
          </a:p>
          <a:p>
            <a:pPr marL="1440">
              <a:lnSpc>
                <a:spcPct val="100000"/>
              </a:lnSpc>
              <a:spcBef>
                <a:spcPts val="561"/>
              </a:spcBef>
              <a:defRPr/>
            </a:pPr>
            <a:endParaRPr lang="de-DE" sz="1600" b="0" strike="noStrike" spc="-1" dirty="0">
              <a:latin typeface="Arial"/>
            </a:endParaRPr>
          </a:p>
          <a:p>
            <a:pPr marL="343080" indent="-342000">
              <a:lnSpc>
                <a:spcPct val="100000"/>
              </a:lnSpc>
              <a:spcBef>
                <a:spcPts val="281"/>
              </a:spcBef>
              <a:defRPr/>
            </a:pPr>
            <a:r>
              <a:rPr lang="en-GB" sz="1400" b="0" strike="noStrike" spc="-1" dirty="0">
                <a:solidFill>
                  <a:srgbClr val="000000"/>
                </a:solidFill>
                <a:latin typeface="Arial"/>
                <a:ea typeface="Arial"/>
              </a:rPr>
              <a:t>                                                                                           </a:t>
            </a:r>
            <a:r>
              <a:rPr dirty="0"/>
              <a:t/>
            </a:r>
            <a:br>
              <a:rPr dirty="0"/>
            </a:br>
            <a:endParaRPr lang="de-DE" sz="1400" b="0" strike="noStrike" spc="-1" dirty="0">
              <a:latin typeface="Arial"/>
            </a:endParaRPr>
          </a:p>
          <a:p>
            <a:pPr marL="343080" indent="-342000">
              <a:lnSpc>
                <a:spcPct val="100000"/>
              </a:lnSpc>
              <a:spcBef>
                <a:spcPts val="281"/>
              </a:spcBef>
              <a:defRPr/>
            </a:pPr>
            <a:endParaRPr lang="de-DE" sz="1400" b="0" strike="noStrike" spc="-1" dirty="0">
              <a:latin typeface="Arial"/>
            </a:endParaRPr>
          </a:p>
        </p:txBody>
      </p:sp>
      <p:pic>
        <p:nvPicPr>
          <p:cNvPr id="6" name="Grafik 182"/>
          <p:cNvPicPr/>
          <p:nvPr/>
        </p:nvPicPr>
        <p:blipFill>
          <a:blip r:embed="rId3"/>
          <a:stretch/>
        </p:blipFill>
        <p:spPr bwMode="auto">
          <a:xfrm>
            <a:off x="4559400" y="1124744"/>
            <a:ext cx="3647880" cy="212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Strikte Anwendung des administratives Tier-Modells: Getrennte Admin-Konten für </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Tier 0 (AD, Management Systeme)</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Tier 1 (Anwendungsserver)</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Tier 2 (Arbeitsplätze mit Internetzugang)</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Tier 3 (Arbeitsplätze ohne Internetzugang)</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1" strike="noStrike" spc="-1">
                <a:solidFill>
                  <a:srgbClr val="000000"/>
                </a:solidFill>
                <a:latin typeface="Arial"/>
                <a:ea typeface="Arial"/>
              </a:rPr>
              <a:t>Jede</a:t>
            </a:r>
            <a:r>
              <a:rPr lang="en-GB" sz="1600" b="0" strike="noStrike" spc="-1">
                <a:solidFill>
                  <a:srgbClr val="000000"/>
                </a:solidFill>
                <a:latin typeface="Arial"/>
                <a:ea typeface="Arial"/>
              </a:rPr>
              <a:t> Identität (Account) und </a:t>
            </a:r>
            <a:r>
              <a:rPr lang="en-GB" sz="1600" b="1" strike="noStrike" spc="-1">
                <a:solidFill>
                  <a:srgbClr val="000000"/>
                </a:solidFill>
                <a:latin typeface="Arial"/>
                <a:ea typeface="Arial"/>
              </a:rPr>
              <a:t>jedes System /Applikation </a:t>
            </a:r>
            <a:r>
              <a:rPr lang="en-GB" sz="1600" b="0" strike="noStrike" spc="-1">
                <a:solidFill>
                  <a:srgbClr val="000000"/>
                </a:solidFill>
                <a:latin typeface="Arial"/>
                <a:ea typeface="Arial"/>
              </a:rPr>
              <a:t>muss so klassifiziert werden, dass </a:t>
            </a:r>
            <a:r>
              <a:rPr lang="en-GB" sz="1600" b="1" strike="noStrike" spc="-1">
                <a:solidFill>
                  <a:srgbClr val="000000"/>
                </a:solidFill>
                <a:latin typeface="Arial"/>
                <a:ea typeface="Arial"/>
              </a:rPr>
              <a:t>es zu genau einem administrativen Tier </a:t>
            </a:r>
            <a:r>
              <a:rPr lang="en-GB" sz="1600" b="0" strike="noStrike" spc="-1">
                <a:solidFill>
                  <a:srgbClr val="000000"/>
                </a:solidFill>
                <a:latin typeface="Arial"/>
                <a:ea typeface="Arial"/>
              </a:rPr>
              <a:t>gehört.</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Identitäten eines höheren Tiers </a:t>
            </a:r>
            <a:r>
              <a:rPr lang="en-GB" sz="1600" b="1" strike="noStrike" spc="-1">
                <a:solidFill>
                  <a:srgbClr val="000000"/>
                </a:solidFill>
                <a:latin typeface="Arial"/>
                <a:ea typeface="Arial"/>
              </a:rPr>
              <a:t>muss</a:t>
            </a:r>
            <a:r>
              <a:rPr lang="en-GB" sz="1600" b="0" strike="noStrike" spc="-1">
                <a:solidFill>
                  <a:srgbClr val="000000"/>
                </a:solidFill>
                <a:latin typeface="Arial"/>
                <a:ea typeface="Arial"/>
              </a:rPr>
              <a:t> verboten werden, sich auf einem niedrigeren Tier anzumelden.</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Identitäten eines niedrigen Tiers dürfen </a:t>
            </a:r>
            <a:r>
              <a:rPr lang="en-GB" sz="1600" b="1" strike="noStrike" spc="-1">
                <a:solidFill>
                  <a:srgbClr val="000000"/>
                </a:solidFill>
                <a:latin typeface="Arial"/>
                <a:ea typeface="Arial"/>
              </a:rPr>
              <a:t>nicht </a:t>
            </a:r>
            <a:r>
              <a:rPr lang="en-GB" sz="1600" b="0" strike="noStrike" spc="-1">
                <a:solidFill>
                  <a:srgbClr val="000000"/>
                </a:solidFill>
                <a:latin typeface="Arial"/>
                <a:ea typeface="Arial"/>
              </a:rPr>
              <a:t>Identitäten, Systeme /Applikationen eines höheren Tiers kontrollieren.</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Implementiere das Clean Source Principle</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Kontrollbeziehungen beachten (z.B. Installationsmedien)</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Priviledged Access Workstations (PAW)</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Segregation of Duties</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Passwort-Richtlinien, Patch-Management, Monitoring, Baseline Hardening (Server/Clients)</a:t>
            </a:r>
            <a:endParaRPr lang="de-DE" sz="16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Lehre: AD / Windows Domänen - Härtung</a:t>
            </a:r>
            <a:endParaRPr lang="de-DE" sz="2200" b="0" strike="noStrike" spc="-1">
              <a:latin typeface="Arial"/>
            </a:endParaRPr>
          </a:p>
        </p:txBody>
      </p:sp>
      <p:pic>
        <p:nvPicPr>
          <p:cNvPr id="6" name="Grafik 267"/>
          <p:cNvPicPr/>
          <p:nvPr/>
        </p:nvPicPr>
        <p:blipFill>
          <a:blip r:embed="rId3"/>
          <a:stretch/>
        </p:blipFill>
        <p:spPr bwMode="auto">
          <a:xfrm>
            <a:off x="7632000" y="3816000"/>
            <a:ext cx="1068840" cy="1174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43080" indent="-342000">
              <a:lnSpc>
                <a:spcPct val="100000"/>
              </a:lnSpc>
              <a:spcBef>
                <a:spcPts val="400"/>
              </a:spcBef>
              <a:defRPr/>
            </a:pPr>
            <a:r>
              <a:rPr lang="en-GB" sz="2000" b="1" strike="noStrike" spc="-1" dirty="0" err="1">
                <a:solidFill>
                  <a:srgbClr val="000000"/>
                </a:solidFill>
                <a:latin typeface="Arial"/>
                <a:ea typeface="DejaVu Sans"/>
              </a:rPr>
              <a:t>Es</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ist</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essentiell</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dass</a:t>
            </a:r>
            <a:r>
              <a:rPr lang="en-GB" sz="2000" b="1" strike="noStrike" spc="-1" dirty="0">
                <a:solidFill>
                  <a:srgbClr val="000000"/>
                </a:solidFill>
                <a:latin typeface="Arial"/>
                <a:ea typeface="DejaVu Sans"/>
              </a:rPr>
              <a:t> man </a:t>
            </a:r>
            <a:r>
              <a:rPr lang="en-GB" sz="2000" b="1" strike="noStrike" spc="-1" dirty="0" err="1">
                <a:solidFill>
                  <a:srgbClr val="000000"/>
                </a:solidFill>
                <a:latin typeface="Arial"/>
                <a:ea typeface="DejaVu Sans"/>
              </a:rPr>
              <a:t>bemerkt</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wenn</a:t>
            </a:r>
            <a:r>
              <a:rPr lang="en-GB" sz="2000" b="1" strike="noStrike" spc="-1" dirty="0">
                <a:solidFill>
                  <a:srgbClr val="000000"/>
                </a:solidFill>
                <a:latin typeface="Arial"/>
                <a:ea typeface="DejaVu Sans"/>
              </a:rPr>
              <a:t> man </a:t>
            </a:r>
            <a:r>
              <a:rPr lang="en-GB" sz="2000" b="1" strike="noStrike" spc="-1" dirty="0" err="1">
                <a:solidFill>
                  <a:srgbClr val="000000"/>
                </a:solidFill>
                <a:latin typeface="Arial"/>
                <a:ea typeface="DejaVu Sans"/>
              </a:rPr>
              <a:t>einen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Vorfall</a:t>
            </a:r>
            <a:r>
              <a:rPr lang="en-GB" sz="2000" b="1" strike="noStrike" spc="-1" dirty="0">
                <a:solidFill>
                  <a:srgbClr val="000000"/>
                </a:solidFill>
                <a:latin typeface="Arial"/>
                <a:ea typeface="DejaVu Sans"/>
              </a:rPr>
              <a:t> hat!</a:t>
            </a:r>
            <a:endParaRPr lang="de-DE" sz="2000" b="0" strike="noStrike" spc="-1" dirty="0">
              <a:latin typeface="Arial"/>
            </a:endParaRPr>
          </a:p>
          <a:p>
            <a:pPr marL="343080" indent="-342000">
              <a:lnSpc>
                <a:spcPct val="100000"/>
              </a:lnSpc>
              <a:spcBef>
                <a:spcPts val="320"/>
              </a:spcBef>
              <a:buClr>
                <a:srgbClr val="000000"/>
              </a:buClr>
              <a:buFont typeface="Arial"/>
              <a:buChar char="•"/>
              <a:defRPr/>
            </a:pPr>
            <a:r>
              <a:rPr lang="en-GB" sz="1600" b="1" strike="noStrike" spc="-1" dirty="0">
                <a:solidFill>
                  <a:srgbClr val="000000"/>
                </a:solidFill>
                <a:latin typeface="Arial"/>
                <a:ea typeface="DejaVu Sans"/>
              </a:rPr>
              <a:t>Monitoring</a:t>
            </a:r>
            <a:endParaRPr lang="de-DE" sz="1600" b="1"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im </a:t>
            </a:r>
            <a:r>
              <a:rPr lang="en-GB" sz="1600" b="0" strike="noStrike" spc="-1" dirty="0" err="1">
                <a:solidFill>
                  <a:srgbClr val="000000"/>
                </a:solidFill>
                <a:latin typeface="Arial"/>
                <a:ea typeface="DejaVu Sans"/>
              </a:rPr>
              <a:t>Netz</a:t>
            </a:r>
            <a:r>
              <a:rPr lang="en-GB" sz="1600" b="0" strike="noStrike" spc="-1" dirty="0">
                <a:solidFill>
                  <a:srgbClr val="000000"/>
                </a:solidFill>
                <a:latin typeface="Arial"/>
                <a:ea typeface="DejaVu Sans"/>
              </a:rPr>
              <a:t> </a:t>
            </a:r>
            <a:endParaRPr lang="de-DE" sz="16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auf </a:t>
            </a:r>
            <a:r>
              <a:rPr lang="en-GB" sz="1600" b="0" strike="noStrike" spc="-1" dirty="0" err="1">
                <a:solidFill>
                  <a:srgbClr val="000000"/>
                </a:solidFill>
                <a:latin typeface="Arial"/>
                <a:ea typeface="DejaVu Sans"/>
              </a:rPr>
              <a:t>Servern</a:t>
            </a:r>
            <a:r>
              <a:rPr lang="en-GB" sz="1600" b="0" strike="noStrike" spc="-1" dirty="0">
                <a:solidFill>
                  <a:srgbClr val="000000"/>
                </a:solidFill>
                <a:latin typeface="Arial"/>
                <a:ea typeface="DejaVu Sans"/>
              </a:rPr>
              <a:t> und </a:t>
            </a:r>
            <a:endParaRPr lang="de-DE" sz="16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auf den Endpoints</a:t>
            </a:r>
            <a:endParaRPr lang="de-DE" sz="1600" b="0" strike="noStrike" spc="-1" dirty="0">
              <a:latin typeface="Arial"/>
            </a:endParaRPr>
          </a:p>
          <a:p>
            <a:pPr marL="343080" indent="-3420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Suchen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nach</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aktuellen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IoCs</a:t>
            </a:r>
            <a:r>
              <a:rPr lang="en-GB" sz="1600" b="0" strike="noStrike" spc="-1" dirty="0">
                <a:solidFill>
                  <a:srgbClr val="000000"/>
                </a:solidFill>
                <a:latin typeface="Arial"/>
                <a:ea typeface="DejaVu Sans"/>
              </a:rPr>
              <a:t> (Indicators of Compromise)</a:t>
            </a:r>
            <a:endParaRPr lang="de-DE" sz="1600" b="0" strike="noStrike" spc="-1" dirty="0">
              <a:latin typeface="Arial"/>
            </a:endParaRPr>
          </a:p>
          <a:p>
            <a:pPr marL="343080" indent="-342000">
              <a:lnSpc>
                <a:spcPct val="100000"/>
              </a:lnSpc>
              <a:spcBef>
                <a:spcPts val="320"/>
              </a:spcBef>
              <a:buClr>
                <a:srgbClr val="000000"/>
              </a:buClr>
              <a:buFont typeface="Arial"/>
              <a:buChar char="•"/>
              <a:defRPr/>
            </a:pPr>
            <a:r>
              <a:rPr lang="en-GB" sz="1600" b="1" strike="noStrike" spc="-1" dirty="0">
                <a:solidFill>
                  <a:srgbClr val="000000"/>
                </a:solidFill>
                <a:latin typeface="Arial"/>
                <a:ea typeface="DejaVu Sans"/>
              </a:rPr>
              <a:t>IDS (Intrusion Detection System) und SIEM (Security Information and Event Management </a:t>
            </a:r>
            <a:r>
              <a:rPr lang="en-GB" sz="1600" b="1" strike="noStrike" spc="-1" dirty="0" err="1">
                <a:solidFill>
                  <a:srgbClr val="000000"/>
                </a:solidFill>
                <a:latin typeface="Arial"/>
                <a:ea typeface="DejaVu Sans"/>
              </a:rPr>
              <a:t>Systeme</a:t>
            </a:r>
            <a:r>
              <a:rPr lang="en-GB" sz="1600" b="1" strike="noStrike" spc="-1" dirty="0">
                <a:solidFill>
                  <a:srgbClr val="000000"/>
                </a:solidFill>
                <a:latin typeface="Arial"/>
                <a:ea typeface="DejaVu Sans"/>
              </a:rPr>
              <a:t>)</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kann</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helfen</a:t>
            </a:r>
            <a:endParaRPr lang="de-DE" sz="1600" b="0" strike="noStrike" spc="-1" dirty="0">
              <a:latin typeface="Arial"/>
            </a:endParaRPr>
          </a:p>
          <a:p>
            <a:pPr marL="343080" indent="-3420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aber</a:t>
            </a:r>
            <a:r>
              <a:rPr lang="en-GB" sz="1600" b="0"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letztlich</a:t>
            </a:r>
            <a:r>
              <a:rPr lang="en-GB" sz="1600" b="1" strike="noStrike" spc="-1" dirty="0">
                <a:solidFill>
                  <a:srgbClr val="000000"/>
                </a:solidFill>
                <a:latin typeface="Arial"/>
                <a:ea typeface="DejaVu Sans"/>
              </a:rPr>
              <a:t> </a:t>
            </a:r>
            <a:r>
              <a:rPr lang="en-GB" sz="1600" b="1" strike="noStrike" spc="-1" dirty="0" err="1">
                <a:solidFill>
                  <a:srgbClr val="000000"/>
                </a:solidFill>
                <a:latin typeface="Arial"/>
                <a:ea typeface="DejaVu Sans"/>
              </a:rPr>
              <a:t>braucht</a:t>
            </a:r>
            <a:r>
              <a:rPr lang="en-GB" sz="1600" b="1" strike="noStrike" spc="-1" dirty="0">
                <a:solidFill>
                  <a:srgbClr val="000000"/>
                </a:solidFill>
                <a:latin typeface="Arial"/>
                <a:ea typeface="DejaVu Sans"/>
              </a:rPr>
              <a:t> man Menschen</a:t>
            </a:r>
            <a:endParaRPr lang="de-DE" sz="1600" b="0" strike="noStrike" spc="-1" dirty="0">
              <a:latin typeface="Arial"/>
            </a:endParaRPr>
          </a:p>
          <a:p>
            <a:pPr marL="343080" indent="-3420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Arial"/>
              </a:rPr>
              <a:t>Probleme</a:t>
            </a:r>
            <a:r>
              <a:rPr lang="en-GB" sz="1600" b="0" strike="noStrike" spc="-1" dirty="0">
                <a:solidFill>
                  <a:srgbClr val="000000"/>
                </a:solidFill>
                <a:latin typeface="Arial"/>
                <a:ea typeface="Arial"/>
              </a:rPr>
              <a:t>:</a:t>
            </a:r>
            <a:endParaRPr lang="de-DE" sz="1600" b="0" strike="noStrike" spc="-1" dirty="0">
              <a:latin typeface="Arial"/>
            </a:endParaRPr>
          </a:p>
          <a:p>
            <a:pPr marL="361800" lvl="2" indent="-168840">
              <a:lnSpc>
                <a:spcPct val="100000"/>
              </a:lnSpc>
              <a:spcBef>
                <a:spcPts val="320"/>
              </a:spcBef>
              <a:buClr>
                <a:srgbClr val="000000"/>
              </a:buClr>
              <a:buFont typeface="Arial"/>
              <a:buChar char="•"/>
              <a:defRPr/>
            </a:pPr>
            <a:r>
              <a:rPr lang="en-GB" sz="1600" b="0" strike="noStrike" spc="-1" dirty="0" err="1">
                <a:solidFill>
                  <a:srgbClr val="000000"/>
                </a:solidFill>
                <a:latin typeface="Arial"/>
                <a:ea typeface="Arial"/>
              </a:rPr>
              <a:t>viel</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unproduktive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Arbeit</a:t>
            </a:r>
            <a:endParaRPr lang="de-DE" sz="1600" b="0" strike="noStrike" spc="-1" dirty="0">
              <a:latin typeface="Arial"/>
            </a:endParaRPr>
          </a:p>
          <a:p>
            <a:pPr marL="361800" lvl="2" indent="-168840">
              <a:lnSpc>
                <a:spcPct val="100000"/>
              </a:lnSpc>
              <a:spcBef>
                <a:spcPts val="320"/>
              </a:spcBef>
              <a:buClr>
                <a:srgbClr val="000000"/>
              </a:buClr>
              <a:buFont typeface="Arial"/>
              <a:buChar char="•"/>
              <a:defRPr/>
            </a:pPr>
            <a:r>
              <a:rPr lang="en-GB" sz="1600" b="0" strike="noStrike" spc="-1" dirty="0" err="1">
                <a:solidFill>
                  <a:srgbClr val="000000"/>
                </a:solidFill>
                <a:latin typeface="Arial"/>
                <a:ea typeface="Arial"/>
              </a:rPr>
              <a:t>Fehlalarme</a:t>
            </a:r>
            <a:endParaRPr lang="de-DE" sz="1600" b="0" strike="noStrike" spc="-1" dirty="0">
              <a:latin typeface="Arial"/>
            </a:endParaRPr>
          </a:p>
          <a:p>
            <a:pPr marL="361800" lvl="2" indent="-168840">
              <a:lnSpc>
                <a:spcPct val="100000"/>
              </a:lnSpc>
              <a:spcBef>
                <a:spcPts val="320"/>
              </a:spcBef>
              <a:buClr>
                <a:srgbClr val="000000"/>
              </a:buClr>
              <a:buFont typeface="Arial"/>
              <a:buChar char="•"/>
              <a:defRPr/>
            </a:pPr>
            <a:r>
              <a:rPr lang="en-GB" sz="1600" b="0" strike="noStrike" spc="-1" dirty="0" err="1">
                <a:solidFill>
                  <a:srgbClr val="000000"/>
                </a:solidFill>
                <a:latin typeface="Arial"/>
                <a:ea typeface="Arial"/>
              </a:rPr>
              <a:t>häufig</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gibt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es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Alarme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aber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niemand</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beachtet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sie</a:t>
            </a:r>
            <a:endParaRPr lang="de-DE" sz="1600" b="0" strike="noStrike" spc="-1" dirty="0">
              <a:latin typeface="Arial"/>
            </a:endParaRPr>
          </a:p>
          <a:p>
            <a:pPr marL="190440" lvl="1" indent="-187920">
              <a:lnSpc>
                <a:spcPct val="100000"/>
              </a:lnSpc>
              <a:spcBef>
                <a:spcPts val="320"/>
              </a:spcBef>
              <a:buClr>
                <a:srgbClr val="000000"/>
              </a:buClr>
              <a:buFont typeface="Arial"/>
              <a:buChar char="•"/>
              <a:defRPr/>
            </a:pPr>
            <a:r>
              <a:rPr lang="en-GB" sz="1600" b="0" strike="noStrike" spc="-1" dirty="0" err="1">
                <a:solidFill>
                  <a:srgbClr val="000000"/>
                </a:solidFill>
                <a:latin typeface="Arial"/>
                <a:ea typeface="Arial"/>
              </a:rPr>
              <a:t>Anregung</a:t>
            </a:r>
            <a:r>
              <a:rPr lang="en-GB" sz="1600" b="0" strike="noStrike" spc="-1" dirty="0">
                <a:solidFill>
                  <a:srgbClr val="000000"/>
                </a:solidFill>
                <a:latin typeface="Arial"/>
                <a:ea typeface="Arial"/>
              </a:rPr>
              <a:t>:</a:t>
            </a:r>
            <a:endParaRPr lang="de-DE" sz="1600" b="0" strike="noStrike" spc="-1" dirty="0">
              <a:latin typeface="Arial"/>
            </a:endParaRPr>
          </a:p>
          <a:p>
            <a:pPr marL="361800" lvl="2" indent="-168840">
              <a:lnSpc>
                <a:spcPct val="100000"/>
              </a:lnSpc>
              <a:spcBef>
                <a:spcPts val="320"/>
              </a:spcBef>
              <a:buClr>
                <a:srgbClr val="000000"/>
              </a:buClr>
              <a:buFont typeface="Arial"/>
              <a:buChar char="•"/>
              <a:defRPr/>
            </a:pPr>
            <a:r>
              <a:rPr lang="en-GB" sz="1600" b="0" strike="noStrike" spc="-1" dirty="0">
                <a:solidFill>
                  <a:srgbClr val="000000"/>
                </a:solidFill>
                <a:latin typeface="Arial"/>
                <a:ea typeface="Arial"/>
              </a:rPr>
              <a:t>Honeypots (</a:t>
            </a:r>
            <a:r>
              <a:rPr lang="en-GB" sz="1600" b="0" strike="noStrike" spc="-1" dirty="0" err="1">
                <a:solidFill>
                  <a:srgbClr val="000000"/>
                </a:solidFill>
                <a:latin typeface="Arial"/>
                <a:ea typeface="Arial"/>
              </a:rPr>
              <a:t>Konten</a:t>
            </a:r>
            <a:r>
              <a:rPr lang="en-GB" sz="1600" b="0" strike="noStrike" spc="-1" dirty="0">
                <a:solidFill>
                  <a:srgbClr val="000000"/>
                </a:solidFill>
                <a:latin typeface="Arial"/>
                <a:ea typeface="Arial"/>
              </a:rPr>
              <a:t>, Daten, </a:t>
            </a:r>
            <a:r>
              <a:rPr lang="en-GB" sz="1600" b="0" strike="noStrike" spc="-1" dirty="0" err="1">
                <a:solidFill>
                  <a:srgbClr val="000000"/>
                </a:solidFill>
                <a:latin typeface="Arial"/>
                <a:ea typeface="Arial"/>
              </a:rPr>
              <a:t>Freigaben</a:t>
            </a:r>
            <a:r>
              <a:rPr lang="en-GB" sz="1600" b="0" strike="noStrike" spc="-1" dirty="0">
                <a:solidFill>
                  <a:srgbClr val="000000"/>
                </a:solidFill>
                <a:latin typeface="Arial"/>
                <a:ea typeface="Arial"/>
              </a:rPr>
              <a:t>, die NIE </a:t>
            </a:r>
            <a:r>
              <a:rPr lang="en-GB" sz="1600" b="0" strike="noStrike" spc="-1" dirty="0" err="1">
                <a:solidFill>
                  <a:srgbClr val="000000"/>
                </a:solidFill>
                <a:latin typeface="Arial"/>
                <a:ea typeface="Arial"/>
              </a:rPr>
              <a:t>benutzt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werden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aufstellen</a:t>
            </a:r>
            <a:r>
              <a:rPr lang="en-GB" sz="1600" b="0" strike="noStrike" spc="-1" dirty="0">
                <a:solidFill>
                  <a:srgbClr val="000000"/>
                </a:solidFill>
                <a:latin typeface="Arial"/>
                <a:ea typeface="Arial"/>
              </a:rPr>
              <a:t> und </a:t>
            </a:r>
            <a:r>
              <a:rPr lang="en-GB" sz="1600" b="0" strike="noStrike" spc="-1" dirty="0" err="1">
                <a:solidFill>
                  <a:srgbClr val="000000"/>
                </a:solidFill>
                <a:latin typeface="Arial"/>
                <a:ea typeface="Arial"/>
              </a:rPr>
              <a:t>beobachten</a:t>
            </a:r>
            <a:r>
              <a:rPr lang="en-GB" sz="1600" b="0" strike="noStrike" spc="-1" dirty="0">
                <a:solidFill>
                  <a:srgbClr val="000000"/>
                </a:solidFill>
                <a:latin typeface="Arial"/>
                <a:ea typeface="Arial"/>
              </a:rPr>
              <a:t> – Emotet </a:t>
            </a:r>
            <a:r>
              <a:rPr lang="en-GB" sz="1600" b="0" strike="noStrike" spc="-1" dirty="0" err="1">
                <a:solidFill>
                  <a:srgbClr val="000000"/>
                </a:solidFill>
                <a:latin typeface="Arial"/>
                <a:ea typeface="Arial"/>
              </a:rPr>
              <a:t>ignoriert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diese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aber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ggf</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fällt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z.B</a:t>
            </a:r>
            <a:r>
              <a:rPr lang="en-GB" sz="1600" b="0" strike="noStrike" spc="-1" dirty="0">
                <a:solidFill>
                  <a:srgbClr val="000000"/>
                </a:solidFill>
                <a:latin typeface="Arial"/>
                <a:ea typeface="Arial"/>
              </a:rPr>
              <a:t>. Trickbot </a:t>
            </a:r>
            <a:r>
              <a:rPr lang="en-GB" sz="1600" b="0" strike="noStrike" spc="-1" dirty="0" err="1">
                <a:solidFill>
                  <a:srgbClr val="000000"/>
                </a:solidFill>
                <a:latin typeface="Arial"/>
                <a:ea typeface="Arial"/>
              </a:rPr>
              <a:t>dann</a:t>
            </a:r>
            <a:r>
              <a:rPr lang="en-GB" sz="1600" b="0" strike="noStrike" spc="-1" dirty="0">
                <a:solidFill>
                  <a:srgbClr val="000000"/>
                </a:solidFill>
                <a:latin typeface="Arial"/>
                <a:ea typeface="Arial"/>
              </a:rPr>
              <a:t> auf</a:t>
            </a:r>
            <a:endParaRPr lang="de-DE" sz="16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5: Monitoring</a:t>
            </a:r>
            <a:endParaRPr lang="de-DE" sz="2200" b="0" strike="noStrike" spc="-1">
              <a:latin typeface="Arial"/>
            </a:endParaRPr>
          </a:p>
        </p:txBody>
      </p:sp>
      <p:pic>
        <p:nvPicPr>
          <p:cNvPr id="6" name="Grafik 270"/>
          <p:cNvPicPr/>
          <p:nvPr/>
        </p:nvPicPr>
        <p:blipFill>
          <a:blip r:embed="rId2"/>
          <a:stretch/>
        </p:blipFill>
        <p:spPr bwMode="auto">
          <a:xfrm>
            <a:off x="6408000" y="3312000"/>
            <a:ext cx="2228040" cy="1469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43080" indent="-342000">
              <a:lnSpc>
                <a:spcPct val="100000"/>
              </a:lnSpc>
              <a:spcBef>
                <a:spcPts val="400"/>
              </a:spcBef>
              <a:defRPr/>
            </a:pPr>
            <a:r>
              <a:rPr lang="en-GB" sz="2000" b="1" strike="noStrike" spc="-1" dirty="0" err="1">
                <a:solidFill>
                  <a:srgbClr val="000000"/>
                </a:solidFill>
                <a:latin typeface="Arial"/>
                <a:ea typeface="DejaVu Sans"/>
              </a:rPr>
              <a:t>Kein</a:t>
            </a:r>
            <a:r>
              <a:rPr lang="en-GB" sz="2000" b="1" strike="noStrike" spc="-1" dirty="0">
                <a:solidFill>
                  <a:srgbClr val="000000"/>
                </a:solidFill>
                <a:latin typeface="Arial"/>
                <a:ea typeface="DejaVu Sans"/>
              </a:rPr>
              <a:t> Backup: </a:t>
            </a:r>
            <a:r>
              <a:rPr lang="en-GB" sz="2000" b="1" strike="noStrike" spc="-1" dirty="0" err="1">
                <a:solidFill>
                  <a:srgbClr val="000000"/>
                </a:solidFill>
                <a:latin typeface="Arial"/>
                <a:ea typeface="DejaVu Sans"/>
              </a:rPr>
              <a:t>kein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Mitleid</a:t>
            </a:r>
            <a:r>
              <a:rPr lang="en-GB" sz="2000" b="1" strike="noStrike" spc="-1" dirty="0">
                <a:solidFill>
                  <a:srgbClr val="000000"/>
                </a:solidFill>
                <a:latin typeface="Arial"/>
                <a:ea typeface="DejaVu Sans"/>
              </a:rPr>
              <a:t>!</a:t>
            </a:r>
            <a:endParaRPr lang="de-DE" sz="2000" b="0" strike="noStrike" spc="-1" dirty="0">
              <a:latin typeface="Arial"/>
            </a:endParaRPr>
          </a:p>
          <a:p>
            <a:pPr marL="343080" indent="-342000">
              <a:lnSpc>
                <a:spcPct val="100000"/>
              </a:lnSpc>
              <a:spcBef>
                <a:spcPts val="400"/>
              </a:spcBef>
              <a:defRPr/>
            </a:pPr>
            <a:endParaRPr lang="de-DE" sz="2000" b="0" strike="noStrike" spc="-1" dirty="0">
              <a:latin typeface="Arial"/>
            </a:endParaRPr>
          </a:p>
          <a:p>
            <a:pPr marL="343080" indent="-342000">
              <a:lnSpc>
                <a:spcPct val="100000"/>
              </a:lnSpc>
              <a:spcBef>
                <a:spcPts val="400"/>
              </a:spcBef>
              <a:buClr>
                <a:srgbClr val="000000"/>
              </a:buClr>
              <a:buFont typeface="Arial"/>
              <a:buChar char="•"/>
              <a:defRPr/>
            </a:pPr>
            <a:r>
              <a:rPr lang="en-GB" sz="2000" b="0" strike="noStrike" spc="-1" dirty="0">
                <a:solidFill>
                  <a:srgbClr val="000000"/>
                </a:solidFill>
                <a:latin typeface="Arial"/>
                <a:ea typeface="DejaVu Sans"/>
              </a:rPr>
              <a:t>Sind die Backups </a:t>
            </a:r>
            <a:r>
              <a:rPr lang="en-GB" sz="2000" b="0" strike="noStrike" spc="-1" dirty="0" err="1">
                <a:solidFill>
                  <a:srgbClr val="000000"/>
                </a:solidFill>
                <a:latin typeface="Arial"/>
                <a:ea typeface="DejaVu Sans"/>
              </a:rPr>
              <a:t>noch</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sicher</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wenn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ein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Angreifer</a:t>
            </a:r>
            <a:endParaRPr lang="de-DE" sz="2000" b="0" strike="noStrike" spc="-1" dirty="0">
              <a:latin typeface="Arial"/>
            </a:endParaRPr>
          </a:p>
          <a:p>
            <a:pPr marL="542880" lvl="3" indent="-178200">
              <a:lnSpc>
                <a:spcPct val="100000"/>
              </a:lnSpc>
              <a:spcBef>
                <a:spcPts val="400"/>
              </a:spcBef>
              <a:buClr>
                <a:srgbClr val="000000"/>
              </a:buClr>
              <a:buFont typeface="Arial"/>
              <a:buChar char="•"/>
              <a:defRPr/>
            </a:pPr>
            <a:r>
              <a:rPr lang="en-GB" sz="2000" b="0" strike="noStrike" spc="-1" dirty="0" err="1">
                <a:solidFill>
                  <a:srgbClr val="000000"/>
                </a:solidFill>
                <a:latin typeface="Arial"/>
                <a:ea typeface="DejaVu Sans"/>
              </a:rPr>
              <a:t>gezielt</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danach</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sucht</a:t>
            </a:r>
            <a:r>
              <a:rPr lang="en-GB" sz="2000" b="0" strike="noStrike" spc="-1" dirty="0">
                <a:solidFill>
                  <a:srgbClr val="000000"/>
                </a:solidFill>
                <a:latin typeface="Arial"/>
                <a:ea typeface="DejaVu Sans"/>
              </a:rPr>
              <a:t>?</a:t>
            </a:r>
            <a:endParaRPr lang="de-DE" sz="2000" b="0" strike="noStrike" spc="-1" dirty="0">
              <a:latin typeface="Arial"/>
            </a:endParaRPr>
          </a:p>
          <a:p>
            <a:pPr marL="542880" lvl="3" indent="-178200">
              <a:lnSpc>
                <a:spcPct val="100000"/>
              </a:lnSpc>
              <a:spcBef>
                <a:spcPts val="400"/>
              </a:spcBef>
              <a:buClr>
                <a:srgbClr val="000000"/>
              </a:buClr>
              <a:buFont typeface="Arial"/>
              <a:buChar char="•"/>
              <a:defRPr/>
            </a:pPr>
            <a:r>
              <a:rPr lang="en-GB" sz="2000" b="0" strike="noStrike" spc="-1" dirty="0">
                <a:solidFill>
                  <a:srgbClr val="000000"/>
                </a:solidFill>
                <a:latin typeface="Arial"/>
                <a:ea typeface="DejaVu Sans"/>
              </a:rPr>
              <a:t>Admin-</a:t>
            </a:r>
            <a:r>
              <a:rPr lang="en-GB" sz="2000" b="0" strike="noStrike" spc="-1" dirty="0" err="1">
                <a:solidFill>
                  <a:srgbClr val="000000"/>
                </a:solidFill>
                <a:latin typeface="Arial"/>
                <a:ea typeface="DejaVu Sans"/>
              </a:rPr>
              <a:t>Rechte</a:t>
            </a:r>
            <a:r>
              <a:rPr lang="en-GB" sz="2000" b="0" strike="noStrike" spc="-1" dirty="0">
                <a:solidFill>
                  <a:srgbClr val="000000"/>
                </a:solidFill>
                <a:latin typeface="Arial"/>
                <a:ea typeface="DejaVu Sans"/>
              </a:rPr>
              <a:t> hat?</a:t>
            </a:r>
            <a:endParaRPr lang="de-DE" sz="2000" b="0" strike="noStrike" spc="-1" dirty="0">
              <a:latin typeface="Arial"/>
            </a:endParaRPr>
          </a:p>
          <a:p>
            <a:pPr marL="343080" indent="-342000">
              <a:lnSpc>
                <a:spcPct val="100000"/>
              </a:lnSpc>
              <a:spcBef>
                <a:spcPts val="400"/>
              </a:spcBef>
              <a:buClr>
                <a:srgbClr val="000000"/>
              </a:buClr>
              <a:buFont typeface="Arial"/>
              <a:buChar char="•"/>
              <a:defRPr/>
            </a:pPr>
            <a:r>
              <a:rPr lang="en-GB" sz="2000" b="0" strike="noStrike" spc="-1" dirty="0">
                <a:solidFill>
                  <a:srgbClr val="000000"/>
                </a:solidFill>
                <a:latin typeface="Arial"/>
                <a:ea typeface="DejaVu Sans"/>
              </a:rPr>
              <a:t>Offline-Backups / </a:t>
            </a:r>
            <a:r>
              <a:rPr lang="en-GB" sz="2000" b="0" strike="noStrike" spc="-1" dirty="0" err="1">
                <a:solidFill>
                  <a:srgbClr val="000000"/>
                </a:solidFill>
                <a:latin typeface="Arial"/>
                <a:ea typeface="DejaVu Sans"/>
              </a:rPr>
              <a:t>Bänder</a:t>
            </a:r>
            <a:endParaRPr lang="de-DE" sz="2000" b="0" strike="noStrike" spc="-1" dirty="0">
              <a:latin typeface="Arial"/>
            </a:endParaRPr>
          </a:p>
          <a:p>
            <a:pPr marL="343080" indent="-342000">
              <a:lnSpc>
                <a:spcPct val="100000"/>
              </a:lnSpc>
              <a:spcBef>
                <a:spcPts val="400"/>
              </a:spcBef>
              <a:buClr>
                <a:srgbClr val="000000"/>
              </a:buClr>
              <a:buFont typeface="Arial"/>
              <a:buChar char="•"/>
              <a:defRPr/>
            </a:pPr>
            <a:r>
              <a:rPr lang="en-GB" sz="2000" b="0" strike="noStrike" spc="-1" dirty="0">
                <a:solidFill>
                  <a:srgbClr val="000000"/>
                </a:solidFill>
                <a:latin typeface="Arial"/>
                <a:ea typeface="DejaVu Sans"/>
              </a:rPr>
              <a:t>Write Once Read Many (WORM) </a:t>
            </a:r>
            <a:endParaRPr lang="de-DE" sz="2000" b="0" strike="noStrike" spc="-1" dirty="0">
              <a:latin typeface="Arial"/>
            </a:endParaRPr>
          </a:p>
          <a:p>
            <a:pPr marL="343080" indent="-342000">
              <a:lnSpc>
                <a:spcPct val="100000"/>
              </a:lnSpc>
              <a:spcBef>
                <a:spcPts val="400"/>
              </a:spcBef>
              <a:buClr>
                <a:srgbClr val="000000"/>
              </a:buClr>
              <a:buFont typeface="Arial"/>
              <a:buChar char="•"/>
              <a:defRPr/>
            </a:pPr>
            <a:r>
              <a:rPr lang="en-GB" sz="2000" b="0" strike="noStrike" spc="-1" dirty="0" err="1">
                <a:solidFill>
                  <a:srgbClr val="000000"/>
                </a:solidFill>
                <a:latin typeface="Arial"/>
                <a:ea typeface="DejaVu Sans"/>
              </a:rPr>
              <a:t>Regelmäßige</a:t>
            </a:r>
            <a:r>
              <a:rPr lang="en-GB" sz="2000" b="0" strike="noStrike" spc="-1" dirty="0">
                <a:solidFill>
                  <a:srgbClr val="000000"/>
                </a:solidFill>
                <a:latin typeface="Arial"/>
                <a:ea typeface="DejaVu Sans"/>
              </a:rPr>
              <a:t> </a:t>
            </a:r>
            <a:r>
              <a:rPr lang="en-GB" sz="2000" b="0" strike="noStrike" spc="-1" dirty="0" smtClean="0">
                <a:solidFill>
                  <a:srgbClr val="000000"/>
                </a:solidFill>
                <a:latin typeface="Arial"/>
                <a:ea typeface="DejaVu Sans"/>
              </a:rPr>
              <a:t>Restore/Recovery-Tests</a:t>
            </a:r>
            <a:endParaRPr lang="de-DE" sz="20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6: Backup / Recovery</a:t>
            </a:r>
            <a:endParaRPr lang="de-DE" sz="2200" b="0" strike="noStrike" spc="-1">
              <a:latin typeface="Arial"/>
            </a:endParaRPr>
          </a:p>
        </p:txBody>
      </p:sp>
      <p:pic>
        <p:nvPicPr>
          <p:cNvPr id="6" name="Grafik 273"/>
          <p:cNvPicPr/>
          <p:nvPr/>
        </p:nvPicPr>
        <p:blipFill>
          <a:blip r:embed="rId2"/>
          <a:stretch/>
        </p:blipFill>
        <p:spPr bwMode="auto">
          <a:xfrm>
            <a:off x="3888000" y="900000"/>
            <a:ext cx="935280" cy="747360"/>
          </a:xfrm>
          <a:prstGeom prst="rect">
            <a:avLst/>
          </a:prstGeom>
          <a:ln>
            <a:noFill/>
          </a:ln>
        </p:spPr>
      </p:pic>
      <p:pic>
        <p:nvPicPr>
          <p:cNvPr id="7" name="Grafik 274"/>
          <p:cNvPicPr/>
          <p:nvPr/>
        </p:nvPicPr>
        <p:blipFill>
          <a:blip r:embed="rId3"/>
          <a:stretch/>
        </p:blipFill>
        <p:spPr bwMode="auto">
          <a:xfrm>
            <a:off x="5374800" y="3528000"/>
            <a:ext cx="1515240" cy="1223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43080" indent="-3420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Klären und </a:t>
            </a:r>
            <a:r>
              <a:rPr lang="en-GB" sz="2000" b="1" strike="noStrike" spc="-1">
                <a:solidFill>
                  <a:srgbClr val="000000"/>
                </a:solidFill>
                <a:latin typeface="Arial"/>
                <a:ea typeface="DejaVu Sans"/>
              </a:rPr>
              <a:t>dokumentieren</a:t>
            </a:r>
            <a:r>
              <a:rPr lang="en-GB" sz="2000" b="0" strike="noStrike" spc="-1">
                <a:solidFill>
                  <a:srgbClr val="000000"/>
                </a:solidFill>
                <a:latin typeface="Arial"/>
                <a:ea typeface="DejaVu Sans"/>
              </a:rPr>
              <a:t> (</a:t>
            </a:r>
            <a:r>
              <a:rPr lang="en-GB" sz="2000" b="1" strike="noStrike" spc="-1">
                <a:solidFill>
                  <a:srgbClr val="000000"/>
                </a:solidFill>
                <a:latin typeface="Arial"/>
                <a:ea typeface="DejaVu Sans"/>
              </a:rPr>
              <a:t>offline</a:t>
            </a:r>
            <a:r>
              <a:rPr lang="en-GB" sz="2000" b="0" strike="noStrike" spc="-1">
                <a:solidFill>
                  <a:srgbClr val="000000"/>
                </a:solidFill>
                <a:latin typeface="Arial"/>
                <a:ea typeface="DejaVu Sans"/>
              </a:rPr>
              <a:t> verfügbar!):</a:t>
            </a:r>
            <a:endParaRPr lang="de-DE" sz="2000" b="0" strike="noStrike" spc="-1">
              <a:latin typeface="Arial"/>
            </a:endParaRPr>
          </a:p>
          <a:p>
            <a:pPr marL="542880" lvl="3" indent="-1782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Zuständigkeiten</a:t>
            </a:r>
            <a:endParaRPr lang="de-DE" sz="2000" b="0" strike="noStrike" spc="-1">
              <a:latin typeface="Arial"/>
            </a:endParaRPr>
          </a:p>
          <a:p>
            <a:pPr marL="542880" lvl="3" indent="-1782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Ansprechpartner</a:t>
            </a:r>
            <a:endParaRPr lang="de-DE" sz="2000" b="0" strike="noStrike" spc="-1">
              <a:latin typeface="Arial"/>
            </a:endParaRPr>
          </a:p>
          <a:p>
            <a:pPr marL="542880" lvl="3" indent="-1782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Erreichbarkeit</a:t>
            </a:r>
            <a:endParaRPr lang="de-DE" sz="2000" b="0" strike="noStrike" spc="-1">
              <a:latin typeface="Arial"/>
            </a:endParaRPr>
          </a:p>
          <a:p>
            <a:pPr marL="542880" lvl="3" indent="-1782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Abläufe bei Vorfällen – Notfallpläne</a:t>
            </a:r>
            <a:endParaRPr lang="de-DE" sz="2000" b="0" strike="noStrike" spc="-1">
              <a:latin typeface="Arial"/>
            </a:endParaRPr>
          </a:p>
          <a:p>
            <a:pPr marL="542880" lvl="3" indent="-1782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Sind die Notfallpläne auch aktuell?</a:t>
            </a:r>
            <a:endParaRPr lang="de-DE" sz="2000" b="0" strike="noStrike" spc="-1">
              <a:latin typeface="Arial"/>
            </a:endParaRPr>
          </a:p>
          <a:p>
            <a:pPr marL="343080" indent="-3420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Üben der Abläufe – regelmäßige Notfall-Trainings</a:t>
            </a:r>
            <a:endParaRPr lang="de-DE" sz="2000" b="0" strike="noStrike" spc="-1">
              <a:latin typeface="Arial"/>
            </a:endParaRPr>
          </a:p>
          <a:p>
            <a:pPr marL="343080" indent="-342000">
              <a:lnSpc>
                <a:spcPct val="100000"/>
              </a:lnSpc>
              <a:spcBef>
                <a:spcPts val="400"/>
              </a:spcBef>
              <a:buClr>
                <a:srgbClr val="000000"/>
              </a:buClr>
              <a:buFont typeface="Arial"/>
              <a:buChar char="•"/>
              <a:defRPr/>
            </a:pPr>
            <a:r>
              <a:rPr lang="en-GB" sz="2000" b="0" strike="noStrike" spc="-1">
                <a:solidFill>
                  <a:srgbClr val="000000"/>
                </a:solidFill>
                <a:latin typeface="Arial"/>
                <a:ea typeface="DejaVu Sans"/>
              </a:rPr>
              <a:t>Vorbild aus der analogen Welt: regelmäßige Feueralarm-Übungen</a:t>
            </a:r>
            <a:endParaRPr lang="de-DE" sz="20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Verteidigungslinie 7: Notfall-Vorbereitung</a:t>
            </a:r>
            <a:endParaRPr lang="de-DE" sz="2200" b="0" strike="noStrike" spc="-1">
              <a:latin typeface="Arial"/>
            </a:endParaRPr>
          </a:p>
        </p:txBody>
      </p:sp>
      <p:pic>
        <p:nvPicPr>
          <p:cNvPr id="6" name="Grafik 277"/>
          <p:cNvPicPr/>
          <p:nvPr/>
        </p:nvPicPr>
        <p:blipFill>
          <a:blip r:embed="rId2"/>
          <a:stretch/>
        </p:blipFill>
        <p:spPr bwMode="auto">
          <a:xfrm>
            <a:off x="3744000" y="4248000"/>
            <a:ext cx="1202759" cy="120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05264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43080" indent="-342000">
              <a:lnSpc>
                <a:spcPct val="100000"/>
              </a:lnSpc>
              <a:spcBef>
                <a:spcPts val="400"/>
              </a:spcBef>
              <a:buClr>
                <a:srgbClr val="000000"/>
              </a:buClr>
              <a:buFont typeface="Arial"/>
              <a:buChar char="•"/>
              <a:defRPr/>
            </a:pPr>
            <a:r>
              <a:rPr lang="en-GB" sz="2000" b="1" strike="noStrike" spc="-1" dirty="0" err="1">
                <a:solidFill>
                  <a:srgbClr val="000000"/>
                </a:solidFill>
                <a:latin typeface="Arial"/>
                <a:ea typeface="DejaVu Sans"/>
              </a:rPr>
              <a:t>Gehen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Sie</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davon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aus</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dass</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Sie</a:t>
            </a:r>
            <a:r>
              <a:rPr lang="en-GB" sz="2000" b="1" strike="noStrike" spc="-1" dirty="0">
                <a:solidFill>
                  <a:srgbClr val="000000"/>
                </a:solidFill>
                <a:latin typeface="Arial"/>
                <a:ea typeface="DejaVu Sans"/>
              </a:rPr>
              <a:t> in den </a:t>
            </a:r>
            <a:r>
              <a:rPr lang="en-GB" sz="2000" b="1" strike="noStrike" spc="-1" dirty="0" err="1">
                <a:solidFill>
                  <a:srgbClr val="000000"/>
                </a:solidFill>
                <a:latin typeface="Arial"/>
                <a:ea typeface="DejaVu Sans"/>
              </a:rPr>
              <a:t>nächsten</a:t>
            </a:r>
            <a:r>
              <a:rPr lang="en-GB" sz="2000" b="1" strike="noStrike" spc="-1" dirty="0">
                <a:solidFill>
                  <a:srgbClr val="000000"/>
                </a:solidFill>
                <a:latin typeface="Arial"/>
                <a:ea typeface="DejaVu Sans"/>
              </a:rPr>
              <a:t> 3 - </a:t>
            </a:r>
            <a:r>
              <a:rPr lang="en-GB" sz="2000" b="1" strike="noStrike" spc="-1" dirty="0" smtClean="0">
                <a:solidFill>
                  <a:srgbClr val="000000"/>
                </a:solidFill>
                <a:latin typeface="Arial"/>
                <a:ea typeface="DejaVu Sans"/>
              </a:rPr>
              <a:t>18 </a:t>
            </a:r>
            <a:r>
              <a:rPr lang="en-GB" sz="2000" b="1" strike="noStrike" spc="-1" dirty="0" err="1">
                <a:solidFill>
                  <a:srgbClr val="000000"/>
                </a:solidFill>
                <a:latin typeface="Arial"/>
                <a:ea typeface="DejaVu Sans"/>
              </a:rPr>
              <a:t>Monaten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einen</a:t>
            </a:r>
            <a:r>
              <a:rPr lang="en-GB" sz="2000" b="1" strike="noStrike" spc="-1" dirty="0">
                <a:solidFill>
                  <a:srgbClr val="000000"/>
                </a:solidFill>
                <a:latin typeface="Arial"/>
                <a:ea typeface="DejaVu Sans"/>
              </a:rPr>
              <a:t> </a:t>
            </a:r>
            <a:r>
              <a:rPr lang="en-GB" sz="2000" b="1" strike="noStrike" spc="-1" dirty="0" err="1" smtClean="0">
                <a:solidFill>
                  <a:srgbClr val="000000"/>
                </a:solidFill>
                <a:latin typeface="Arial"/>
                <a:ea typeface="DejaVu Sans"/>
              </a:rPr>
              <a:t>Vorfall</a:t>
            </a:r>
            <a:r>
              <a:rPr lang="en-GB" sz="2000" b="1" strike="noStrike" spc="-1" dirty="0" smtClean="0">
                <a:solidFill>
                  <a:srgbClr val="000000"/>
                </a:solidFill>
                <a:latin typeface="Arial"/>
                <a:ea typeface="DejaVu Sans"/>
              </a:rPr>
              <a:t> </a:t>
            </a:r>
            <a:r>
              <a:rPr lang="en-GB" sz="2000" b="1" strike="noStrike" spc="-1" dirty="0" err="1">
                <a:solidFill>
                  <a:srgbClr val="000000"/>
                </a:solidFill>
                <a:latin typeface="Arial"/>
                <a:ea typeface="DejaVu Sans"/>
              </a:rPr>
              <a:t>haben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werden</a:t>
            </a:r>
            <a:r>
              <a:rPr lang="en-GB" sz="2000" b="1" strike="noStrike" spc="-1" dirty="0">
                <a:solidFill>
                  <a:srgbClr val="000000"/>
                </a:solidFill>
                <a:latin typeface="Arial"/>
                <a:ea typeface="DejaVu Sans"/>
              </a:rPr>
              <a:t>.</a:t>
            </a:r>
            <a:endParaRPr lang="de-DE" sz="2000" b="0" strike="noStrike" spc="-1" dirty="0">
              <a:latin typeface="Arial"/>
            </a:endParaRPr>
          </a:p>
          <a:p>
            <a:pPr marL="343080" indent="-342000">
              <a:lnSpc>
                <a:spcPct val="100000"/>
              </a:lnSpc>
              <a:spcBef>
                <a:spcPts val="400"/>
              </a:spcBef>
              <a:buClr>
                <a:srgbClr val="000000"/>
              </a:buClr>
              <a:buFont typeface="Arial"/>
              <a:buChar char="•"/>
              <a:defRPr/>
            </a:pPr>
            <a:endParaRPr lang="de-DE" sz="2000" b="0" strike="noStrike" spc="-1" dirty="0">
              <a:latin typeface="Arial"/>
            </a:endParaRPr>
          </a:p>
          <a:p>
            <a:pPr marL="343080" indent="-342000">
              <a:lnSpc>
                <a:spcPct val="100000"/>
              </a:lnSpc>
              <a:spcBef>
                <a:spcPts val="400"/>
              </a:spcBef>
              <a:buClr>
                <a:srgbClr val="000000"/>
              </a:buClr>
              <a:buFont typeface="Arial"/>
              <a:buChar char="•"/>
              <a:defRPr/>
            </a:pPr>
            <a:r>
              <a:rPr lang="en-GB" sz="2000" b="1" strike="noStrike" spc="-1" dirty="0" err="1">
                <a:solidFill>
                  <a:srgbClr val="000000"/>
                </a:solidFill>
                <a:latin typeface="Arial"/>
                <a:ea typeface="DejaVu Sans"/>
              </a:rPr>
              <a:t>Es</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gibt</a:t>
            </a:r>
            <a:r>
              <a:rPr lang="en-GB" sz="2000" b="1" strike="noStrike" spc="-1" dirty="0">
                <a:solidFill>
                  <a:srgbClr val="000000"/>
                </a:solidFill>
                <a:latin typeface="Arial"/>
                <a:ea typeface="DejaVu Sans"/>
              </a:rPr>
              <a:t> 2 </a:t>
            </a:r>
            <a:r>
              <a:rPr lang="en-GB" sz="2000" b="1" strike="noStrike" spc="-1" dirty="0" err="1">
                <a:solidFill>
                  <a:srgbClr val="000000"/>
                </a:solidFill>
                <a:latin typeface="Arial"/>
                <a:ea typeface="DejaVu Sans"/>
              </a:rPr>
              <a:t>Typen</a:t>
            </a:r>
            <a:r>
              <a:rPr lang="en-GB" sz="2000" b="1" strike="noStrike" spc="-1" dirty="0">
                <a:solidFill>
                  <a:srgbClr val="000000"/>
                </a:solidFill>
                <a:latin typeface="Arial"/>
                <a:ea typeface="DejaVu Sans"/>
              </a:rPr>
              <a:t> von </a:t>
            </a:r>
            <a:r>
              <a:rPr lang="en-GB" sz="2000" b="1" strike="noStrike" spc="-1" dirty="0" err="1">
                <a:solidFill>
                  <a:srgbClr val="000000"/>
                </a:solidFill>
                <a:latin typeface="Arial"/>
                <a:ea typeface="DejaVu Sans"/>
              </a:rPr>
              <a:t>Organisationen</a:t>
            </a:r>
            <a:r>
              <a:rPr lang="en-GB" sz="2000" b="1" strike="noStrike" spc="-1" dirty="0">
                <a:solidFill>
                  <a:srgbClr val="000000"/>
                </a:solidFill>
                <a:latin typeface="Arial"/>
                <a:ea typeface="DejaVu Sans"/>
              </a:rPr>
              <a:t>: die, die </a:t>
            </a:r>
            <a:r>
              <a:rPr lang="en-GB" sz="2000" b="1" strike="noStrike" spc="-1" dirty="0" err="1">
                <a:solidFill>
                  <a:srgbClr val="000000"/>
                </a:solidFill>
                <a:latin typeface="Arial"/>
                <a:ea typeface="DejaVu Sans"/>
              </a:rPr>
              <a:t>gehackt</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wurden</a:t>
            </a:r>
            <a:r>
              <a:rPr lang="en-GB" sz="2000" b="1" strike="noStrike" spc="-1" dirty="0">
                <a:solidFill>
                  <a:srgbClr val="000000"/>
                </a:solidFill>
                <a:latin typeface="Arial"/>
                <a:ea typeface="DejaVu Sans"/>
              </a:rPr>
              <a:t> – und die, die </a:t>
            </a:r>
            <a:r>
              <a:rPr lang="en-GB" sz="2000" b="1" strike="noStrike" spc="-1" dirty="0" err="1">
                <a:solidFill>
                  <a:srgbClr val="000000"/>
                </a:solidFill>
                <a:latin typeface="Arial"/>
                <a:ea typeface="DejaVu Sans"/>
              </a:rPr>
              <a:t>noch</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nicht</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wissen</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dass</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sie</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gehackt</a:t>
            </a:r>
            <a:r>
              <a:rPr lang="en-GB" sz="2000" b="1" strike="noStrike" spc="-1" dirty="0">
                <a:solidFill>
                  <a:srgbClr val="000000"/>
                </a:solidFill>
                <a:latin typeface="Arial"/>
                <a:ea typeface="DejaVu Sans"/>
              </a:rPr>
              <a:t> </a:t>
            </a:r>
            <a:r>
              <a:rPr lang="en-GB" sz="2000" b="1" strike="noStrike" spc="-1" dirty="0" err="1">
                <a:solidFill>
                  <a:srgbClr val="000000"/>
                </a:solidFill>
                <a:latin typeface="Arial"/>
                <a:ea typeface="DejaVu Sans"/>
              </a:rPr>
              <a:t>wurden</a:t>
            </a:r>
            <a:r>
              <a:rPr lang="en-GB" sz="2000" b="1" strike="noStrike" spc="-1" dirty="0">
                <a:solidFill>
                  <a:srgbClr val="000000"/>
                </a:solidFill>
                <a:latin typeface="Arial"/>
                <a:ea typeface="DejaVu Sans"/>
              </a:rPr>
              <a:t>.</a:t>
            </a:r>
            <a:endParaRPr lang="de-DE" sz="2000" b="0" strike="noStrike" spc="-1" dirty="0">
              <a:latin typeface="Arial"/>
            </a:endParaRPr>
          </a:p>
          <a:p>
            <a:pPr marL="343080" indent="-342000">
              <a:lnSpc>
                <a:spcPct val="100000"/>
              </a:lnSpc>
              <a:spcBef>
                <a:spcPts val="400"/>
              </a:spcBef>
              <a:buClr>
                <a:srgbClr val="000000"/>
              </a:buClr>
              <a:buFont typeface="Arial"/>
              <a:buChar char="•"/>
              <a:defRPr/>
            </a:pPr>
            <a:r>
              <a:rPr lang="en-GB" sz="2000" b="0" strike="noStrike" spc="-1" dirty="0">
                <a:solidFill>
                  <a:srgbClr val="000000"/>
                </a:solidFill>
                <a:latin typeface="Arial"/>
                <a:ea typeface="DejaVu Sans"/>
              </a:rPr>
              <a:t>Was </a:t>
            </a:r>
            <a:r>
              <a:rPr lang="en-GB" sz="2000" b="0" strike="noStrike" spc="-1" dirty="0" err="1">
                <a:solidFill>
                  <a:srgbClr val="000000"/>
                </a:solidFill>
                <a:latin typeface="Arial"/>
                <a:ea typeface="DejaVu Sans"/>
              </a:rPr>
              <a:t>passiert</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wenn</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Ihre</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Verteidigungselemente</a:t>
            </a:r>
            <a:r>
              <a:rPr lang="en-GB" sz="2000" b="0" strike="noStrike" spc="-1" dirty="0">
                <a:solidFill>
                  <a:srgbClr val="000000"/>
                </a:solidFill>
                <a:latin typeface="Arial"/>
                <a:ea typeface="DejaVu Sans"/>
              </a:rPr>
              <a:t> fallen? (</a:t>
            </a:r>
            <a:r>
              <a:rPr lang="en-GB" sz="2000" b="0" strike="noStrike" spc="-1" dirty="0" err="1">
                <a:solidFill>
                  <a:srgbClr val="000000"/>
                </a:solidFill>
                <a:latin typeface="Arial"/>
                <a:ea typeface="DejaVu Sans"/>
              </a:rPr>
              <a:t>Resilienz</a:t>
            </a:r>
            <a:r>
              <a:rPr lang="en-GB" sz="2000" b="0" strike="noStrike" spc="-1" dirty="0">
                <a:solidFill>
                  <a:srgbClr val="000000"/>
                </a:solidFill>
                <a:latin typeface="Arial"/>
                <a:ea typeface="DejaVu Sans"/>
              </a:rPr>
              <a:t> </a:t>
            </a:r>
            <a:r>
              <a:rPr lang="en-GB" sz="2000" b="0" strike="noStrike" spc="-1" dirty="0" err="1">
                <a:solidFill>
                  <a:srgbClr val="000000"/>
                </a:solidFill>
                <a:latin typeface="Arial"/>
                <a:ea typeface="DejaVu Sans"/>
              </a:rPr>
              <a:t>erhöhen</a:t>
            </a:r>
            <a:r>
              <a:rPr lang="en-GB" sz="2000" b="0" strike="noStrike" spc="-1" dirty="0">
                <a:solidFill>
                  <a:srgbClr val="000000"/>
                </a:solidFill>
                <a:latin typeface="Arial"/>
                <a:ea typeface="DejaVu Sans"/>
              </a:rPr>
              <a:t>!)</a:t>
            </a:r>
            <a:endParaRPr lang="de-DE" sz="20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Filter</a:t>
            </a:r>
            <a:endParaRPr lang="de-DE" sz="16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Awareness</a:t>
            </a:r>
            <a:endParaRPr lang="de-DE" sz="16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AV</a:t>
            </a:r>
            <a:endParaRPr lang="de-DE" sz="16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err="1">
                <a:solidFill>
                  <a:srgbClr val="000000"/>
                </a:solidFill>
                <a:latin typeface="Arial"/>
                <a:ea typeface="DejaVu Sans"/>
              </a:rPr>
              <a:t>Trennung</a:t>
            </a:r>
            <a:r>
              <a:rPr lang="en-GB" sz="1600" b="0" strike="noStrike" spc="-1" dirty="0">
                <a:solidFill>
                  <a:srgbClr val="000000"/>
                </a:solidFill>
                <a:latin typeface="Arial"/>
                <a:ea typeface="DejaVu Sans"/>
              </a:rPr>
              <a:t> User/Admin</a:t>
            </a:r>
            <a:endParaRPr lang="de-DE" sz="1600" b="0" strike="noStrike" spc="-1" dirty="0">
              <a:latin typeface="Arial"/>
            </a:endParaRPr>
          </a:p>
          <a:p>
            <a:pPr marL="542880" lvl="3" indent="-178200">
              <a:lnSpc>
                <a:spcPct val="100000"/>
              </a:lnSpc>
              <a:spcBef>
                <a:spcPts val="320"/>
              </a:spcBef>
              <a:buClr>
                <a:srgbClr val="000000"/>
              </a:buClr>
              <a:buFont typeface="Arial"/>
              <a:buChar char="•"/>
              <a:defRPr/>
            </a:pPr>
            <a:r>
              <a:rPr lang="en-GB" sz="1600" b="0" strike="noStrike" spc="-1" dirty="0">
                <a:solidFill>
                  <a:srgbClr val="000000"/>
                </a:solidFill>
                <a:latin typeface="Arial"/>
                <a:ea typeface="DejaVu Sans"/>
              </a:rPr>
              <a:t>...</a:t>
            </a:r>
            <a:endParaRPr lang="de-DE" sz="1600" b="0" strike="noStrike" spc="-1" dirty="0">
              <a:latin typeface="Arial"/>
            </a:endParaRPr>
          </a:p>
          <a:p>
            <a:pPr marL="343080" indent="-342000">
              <a:lnSpc>
                <a:spcPct val="100000"/>
              </a:lnSpc>
              <a:spcBef>
                <a:spcPts val="400"/>
              </a:spcBef>
              <a:buClr>
                <a:srgbClr val="000000"/>
              </a:buClr>
              <a:buFont typeface="Arial"/>
              <a:buChar char="•"/>
              <a:defRPr/>
            </a:pPr>
            <a:r>
              <a:rPr lang="en-GB" sz="2000" b="0" strike="noStrike" spc="-1" dirty="0" err="1">
                <a:solidFill>
                  <a:srgbClr val="000000"/>
                </a:solidFill>
                <a:latin typeface="Arial"/>
                <a:ea typeface="DejaVu Sans"/>
              </a:rPr>
              <a:t>Priorisierung</a:t>
            </a:r>
            <a:r>
              <a:rPr lang="en-GB" sz="2000" b="0" strike="noStrike" spc="-1" dirty="0">
                <a:solidFill>
                  <a:srgbClr val="000000"/>
                </a:solidFill>
                <a:latin typeface="Arial"/>
                <a:ea typeface="DejaVu Sans"/>
              </a:rPr>
              <a:t> der </a:t>
            </a:r>
            <a:r>
              <a:rPr lang="en-GB" sz="2000" b="0" strike="noStrike" spc="-1" dirty="0" err="1">
                <a:solidFill>
                  <a:srgbClr val="000000"/>
                </a:solidFill>
                <a:latin typeface="Arial"/>
                <a:ea typeface="DejaVu Sans"/>
              </a:rPr>
              <a:t>Maßnahmen</a:t>
            </a:r>
            <a:r>
              <a:rPr lang="en-GB" sz="2000" b="0" strike="noStrike" spc="-1" dirty="0">
                <a:solidFill>
                  <a:srgbClr val="000000"/>
                </a:solidFill>
                <a:latin typeface="Arial"/>
                <a:ea typeface="DejaVu Sans"/>
              </a:rPr>
              <a:t>:</a:t>
            </a:r>
            <a:endParaRPr lang="de-DE" sz="2000" b="0" strike="noStrike" spc="-1" dirty="0">
              <a:latin typeface="Arial"/>
            </a:endParaRPr>
          </a:p>
          <a:p>
            <a:pPr marL="542880" lvl="3" indent="-178200">
              <a:lnSpc>
                <a:spcPct val="100000"/>
              </a:lnSpc>
              <a:spcBef>
                <a:spcPts val="360"/>
              </a:spcBef>
              <a:buClr>
                <a:srgbClr val="000000"/>
              </a:buClr>
              <a:buFont typeface="Arial"/>
              <a:buChar char="•"/>
              <a:defRPr/>
            </a:pPr>
            <a:r>
              <a:rPr lang="en-GB" sz="1800" b="0" strike="noStrike" spc="-1" dirty="0">
                <a:solidFill>
                  <a:srgbClr val="000000"/>
                </a:solidFill>
                <a:latin typeface="Arial"/>
                <a:ea typeface="DejaVu Sans"/>
              </a:rPr>
              <a:t>Wo </a:t>
            </a:r>
            <a:r>
              <a:rPr lang="en-GB" sz="1800" b="0" strike="noStrike" spc="-1" dirty="0" err="1">
                <a:solidFill>
                  <a:srgbClr val="000000"/>
                </a:solidFill>
                <a:latin typeface="Arial"/>
                <a:ea typeface="DejaVu Sans"/>
              </a:rPr>
              <a:t>sind</a:t>
            </a:r>
            <a:r>
              <a:rPr lang="en-GB" sz="1800" b="0" strike="noStrike" spc="-1" dirty="0">
                <a:solidFill>
                  <a:srgbClr val="000000"/>
                </a:solidFill>
                <a:latin typeface="Arial"/>
                <a:ea typeface="DejaVu Sans"/>
              </a:rPr>
              <a:t> die </a:t>
            </a:r>
            <a:r>
              <a:rPr lang="en-GB" sz="1800" b="0" strike="noStrike" spc="-1" dirty="0" err="1">
                <a:solidFill>
                  <a:srgbClr val="000000"/>
                </a:solidFill>
                <a:latin typeface="Arial"/>
                <a:ea typeface="DejaVu Sans"/>
              </a:rPr>
              <a:t>Schwachpunkte</a:t>
            </a:r>
            <a:r>
              <a:rPr lang="en-GB" sz="1800" b="0" strike="noStrike" spc="-1" dirty="0">
                <a:solidFill>
                  <a:srgbClr val="000000"/>
                </a:solidFill>
                <a:latin typeface="Arial"/>
                <a:ea typeface="DejaVu Sans"/>
              </a:rPr>
              <a:t> in </a:t>
            </a:r>
            <a:r>
              <a:rPr lang="en-GB" sz="1800" b="0" strike="noStrike" spc="-1" dirty="0" err="1">
                <a:solidFill>
                  <a:srgbClr val="000000"/>
                </a:solidFill>
                <a:latin typeface="Arial"/>
                <a:ea typeface="DejaVu Sans"/>
              </a:rPr>
              <a:t>Ihrem</a:t>
            </a:r>
            <a:r>
              <a:rPr lang="en-GB" sz="1800" b="0" strike="noStrike" spc="-1" dirty="0">
                <a:solidFill>
                  <a:srgbClr val="000000"/>
                </a:solidFill>
                <a:latin typeface="Arial"/>
                <a:ea typeface="DejaVu Sans"/>
              </a:rPr>
              <a:t> Security-</a:t>
            </a:r>
            <a:r>
              <a:rPr lang="en-GB" sz="1800" b="0" strike="noStrike" spc="-1" dirty="0" err="1">
                <a:solidFill>
                  <a:srgbClr val="000000"/>
                </a:solidFill>
                <a:latin typeface="Arial"/>
                <a:ea typeface="DejaVu Sans"/>
              </a:rPr>
              <a:t>Konzept</a:t>
            </a:r>
            <a:r>
              <a:rPr lang="en-GB" sz="1800" b="0" strike="noStrike" spc="-1" dirty="0">
                <a:solidFill>
                  <a:srgbClr val="000000"/>
                </a:solidFill>
                <a:latin typeface="Arial"/>
                <a:ea typeface="DejaVu Sans"/>
              </a:rPr>
              <a:t>?</a:t>
            </a:r>
            <a:endParaRPr lang="de-DE" sz="1800" b="0" strike="noStrike" spc="-1" dirty="0">
              <a:latin typeface="Arial"/>
            </a:endParaRPr>
          </a:p>
          <a:p>
            <a:pPr marL="542880" lvl="3" indent="-178200">
              <a:lnSpc>
                <a:spcPct val="100000"/>
              </a:lnSpc>
              <a:spcBef>
                <a:spcPts val="360"/>
              </a:spcBef>
              <a:buClr>
                <a:srgbClr val="000000"/>
              </a:buClr>
              <a:buFont typeface="Arial"/>
              <a:buChar char="•"/>
              <a:defRPr/>
            </a:pPr>
            <a:r>
              <a:rPr lang="en-GB" sz="1800" b="0" strike="noStrike" spc="-1" dirty="0">
                <a:solidFill>
                  <a:srgbClr val="000000"/>
                </a:solidFill>
                <a:latin typeface="Arial"/>
                <a:ea typeface="DejaVu Sans"/>
              </a:rPr>
              <a:t>Was </a:t>
            </a:r>
            <a:r>
              <a:rPr lang="en-GB" sz="1800" b="0" strike="noStrike" spc="-1" dirty="0" err="1">
                <a:solidFill>
                  <a:srgbClr val="000000"/>
                </a:solidFill>
                <a:latin typeface="Arial"/>
                <a:ea typeface="DejaVu Sans"/>
              </a:rPr>
              <a:t>sind</a:t>
            </a:r>
            <a:r>
              <a:rPr lang="en-GB" sz="1800" b="0" strike="noStrike" spc="-1" dirty="0">
                <a:solidFill>
                  <a:srgbClr val="000000"/>
                </a:solidFill>
                <a:latin typeface="Arial"/>
                <a:ea typeface="DejaVu Sans"/>
              </a:rPr>
              <a:t> </a:t>
            </a:r>
            <a:r>
              <a:rPr lang="en-GB" sz="1800" b="0" strike="noStrike" spc="-1" dirty="0" err="1">
                <a:solidFill>
                  <a:srgbClr val="000000"/>
                </a:solidFill>
                <a:latin typeface="Arial"/>
                <a:ea typeface="DejaVu Sans"/>
              </a:rPr>
              <a:t>Ihre</a:t>
            </a:r>
            <a:r>
              <a:rPr lang="en-GB" sz="1800" b="0" strike="noStrike" spc="-1" dirty="0">
                <a:solidFill>
                  <a:srgbClr val="000000"/>
                </a:solidFill>
                <a:latin typeface="Arial"/>
                <a:ea typeface="DejaVu Sans"/>
              </a:rPr>
              <a:t> „</a:t>
            </a:r>
            <a:r>
              <a:rPr lang="en-GB" sz="1800" b="0" strike="noStrike" spc="-1" dirty="0" err="1">
                <a:solidFill>
                  <a:srgbClr val="000000"/>
                </a:solidFill>
                <a:latin typeface="Arial"/>
                <a:ea typeface="DejaVu Sans"/>
              </a:rPr>
              <a:t>Kronjuwelen</a:t>
            </a:r>
            <a:r>
              <a:rPr lang="en-GB" sz="1800" b="0" strike="noStrike" spc="-1" dirty="0">
                <a:solidFill>
                  <a:srgbClr val="000000"/>
                </a:solidFill>
                <a:latin typeface="Arial"/>
                <a:ea typeface="DejaVu Sans"/>
              </a:rPr>
              <a:t>“?</a:t>
            </a:r>
            <a:endParaRPr lang="de-DE" sz="1800" b="0" strike="noStrike" spc="-1" dirty="0">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dirty="0" err="1" smtClean="0">
                <a:solidFill>
                  <a:srgbClr val="FFFFFF"/>
                </a:solidFill>
                <a:latin typeface="Arial"/>
                <a:ea typeface="DejaVu Sans"/>
              </a:rPr>
              <a:t>Fazit</a:t>
            </a:r>
            <a:endParaRPr lang="de-DE" sz="2200" b="0" strike="noStrike" spc="-1" dirty="0">
              <a:latin typeface="Arial"/>
            </a:endParaRPr>
          </a:p>
        </p:txBody>
      </p:sp>
      <p:pic>
        <p:nvPicPr>
          <p:cNvPr id="6" name="Grafik 280"/>
          <p:cNvPicPr/>
          <p:nvPr/>
        </p:nvPicPr>
        <p:blipFill>
          <a:blip r:embed="rId2"/>
          <a:stretch/>
        </p:blipFill>
        <p:spPr bwMode="auto">
          <a:xfrm>
            <a:off x="5184000" y="3312000"/>
            <a:ext cx="2382120" cy="1166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146538"/>
            <a:ext cx="9140335" cy="540360"/>
          </a:xfrm>
          <a:prstGeom prst="rect">
            <a:avLst/>
          </a:prstGeom>
        </p:spPr>
        <p:txBody>
          <a:bodyPr lIns="0" tIns="0" rIns="0" bIns="0" anchor="ctr">
            <a:noAutofit/>
          </a:bodyPr>
          <a:lstStyle/>
          <a:p>
            <a:pPr>
              <a:defRPr/>
            </a:pPr>
            <a:r>
              <a:rPr sz="2200" b="1">
                <a:solidFill>
                  <a:schemeClr val="bg1"/>
                </a:solidFill>
              </a:rPr>
              <a:t>Was nehmen sie aus diesem Vortrag mit? </a:t>
            </a:r>
            <a:endParaRPr/>
          </a:p>
        </p:txBody>
      </p:sp>
      <p:sp>
        <p:nvSpPr>
          <p:cNvPr id="5" name="PlaceHolder 2"/>
          <p:cNvSpPr>
            <a:spLocks noGrp="1"/>
          </p:cNvSpPr>
          <p:nvPr>
            <p:ph type="body"/>
          </p:nvPr>
        </p:nvSpPr>
        <p:spPr bwMode="auto">
          <a:xfrm>
            <a:off x="2768996" y="2101375"/>
            <a:ext cx="8229240" cy="3977280"/>
          </a:xfrm>
          <a:prstGeom prst="rect">
            <a:avLst/>
          </a:prstGeom>
        </p:spPr>
        <p:txBody>
          <a:bodyPr lIns="0" tIns="0" rIns="0" bIns="0"/>
          <a:lstStyle/>
          <a:p>
            <a:pPr marL="0" indent="0">
              <a:buNone/>
              <a:defRPr/>
            </a:pPr>
            <a:r>
              <a:rPr/>
              <a:t>Offene Diskusion!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827584" y="3968132"/>
            <a:ext cx="7771320" cy="152316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1400" b="1" strike="noStrike" spc="-1" dirty="0" err="1">
                <a:solidFill>
                  <a:srgbClr val="000000"/>
                </a:solidFill>
                <a:latin typeface="Arial"/>
                <a:ea typeface="DejaVu Sans"/>
              </a:rPr>
              <a:t>Weitere</a:t>
            </a:r>
            <a:r>
              <a:rPr lang="en-GB" sz="1400" b="1" strike="noStrike" spc="-1" dirty="0">
                <a:solidFill>
                  <a:srgbClr val="000000"/>
                </a:solidFill>
                <a:latin typeface="Arial"/>
                <a:ea typeface="DejaVu Sans"/>
              </a:rPr>
              <a:t> </a:t>
            </a:r>
            <a:r>
              <a:rPr lang="en-GB" sz="1400" b="1" strike="noStrike" spc="-1" dirty="0" err="1">
                <a:solidFill>
                  <a:srgbClr val="000000"/>
                </a:solidFill>
                <a:latin typeface="Arial"/>
                <a:ea typeface="DejaVu Sans"/>
              </a:rPr>
              <a:t>Infos</a:t>
            </a:r>
            <a:r>
              <a:rPr lang="en-GB" sz="1400" b="1" strike="noStrike" spc="-1" dirty="0">
                <a:solidFill>
                  <a:srgbClr val="000000"/>
                </a:solidFill>
                <a:latin typeface="Arial"/>
                <a:ea typeface="DejaVu Sans"/>
              </a:rPr>
              <a:t>:</a:t>
            </a:r>
            <a:r>
              <a:rPr dirty="0"/>
              <a:t/>
            </a:r>
            <a:br>
              <a:rPr dirty="0"/>
            </a:br>
            <a:r>
              <a:rPr lang="de-DE" dirty="0">
                <a:hlinkClick r:id="rId2"/>
              </a:rPr>
              <a:t>https://</a:t>
            </a:r>
            <a:r>
              <a:rPr lang="de-DE" dirty="0" smtClean="0">
                <a:hlinkClick r:id="rId2"/>
              </a:rPr>
              <a:t>studip.tu-</a:t>
            </a:r>
            <a:r>
              <a:rPr lang="de-DE" sz="1600" dirty="0" smtClean="0">
                <a:hlinkClick r:id="rId2"/>
              </a:rPr>
              <a:t>braunschweig.de/seminar_main.php?auswahl=bc863707104006d8b2c63d11f6a60ed0</a:t>
            </a:r>
            <a:r>
              <a:rPr lang="de-DE" sz="1600" dirty="0" smtClean="0"/>
              <a:t> </a:t>
            </a:r>
            <a:endParaRPr lang="de-DE" dirty="0"/>
          </a:p>
          <a:p>
            <a:pPr>
              <a:lnSpc>
                <a:spcPct val="100000"/>
              </a:lnSpc>
              <a:defRPr/>
            </a:pPr>
            <a:r>
              <a:rPr lang="en-GB" sz="1400" b="1" u="sng" strike="noStrike" spc="-1" dirty="0" smtClean="0">
                <a:solidFill>
                  <a:srgbClr val="BE1E3C"/>
                </a:solidFill>
                <a:latin typeface="Arial"/>
                <a:ea typeface="DejaVu Sans"/>
                <a:hlinkClick r:id="rId3"/>
              </a:rPr>
              <a:t>https</a:t>
            </a:r>
            <a:r>
              <a:rPr lang="en-GB" sz="1400" b="1" u="sng" strike="noStrike" spc="-1" dirty="0">
                <a:solidFill>
                  <a:srgbClr val="BE1E3C"/>
                </a:solidFill>
                <a:latin typeface="Arial"/>
                <a:ea typeface="DejaVu Sans"/>
                <a:hlinkClick r:id="rId3"/>
              </a:rPr>
              <a:t>://doku.rz.tu-bs.de/doku.php?id=it-sec:it-sec</a:t>
            </a:r>
            <a:r>
              <a:rPr lang="en-GB" sz="1400" b="1" strike="noStrike" spc="-1" dirty="0">
                <a:solidFill>
                  <a:srgbClr val="000000"/>
                </a:solidFill>
                <a:latin typeface="Arial"/>
                <a:ea typeface="DejaVu Sans"/>
              </a:rPr>
              <a:t> und </a:t>
            </a:r>
            <a:r>
              <a:rPr dirty="0"/>
              <a:t/>
            </a:r>
            <a:br>
              <a:rPr dirty="0"/>
            </a:br>
            <a:r>
              <a:rPr lang="en-GB" sz="1400" b="1" u="sng" strike="noStrike" spc="-1" dirty="0">
                <a:solidFill>
                  <a:srgbClr val="BE1E3C"/>
                </a:solidFill>
                <a:latin typeface="Arial"/>
                <a:ea typeface="DejaVu Sans"/>
                <a:hlinkClick r:id="rId4"/>
              </a:rPr>
              <a:t>http://it-sicherheit.tu-braunschweig.de/</a:t>
            </a:r>
            <a:r>
              <a:rPr lang="en-GB" sz="1400" b="1" strike="noStrike" spc="-1" dirty="0">
                <a:solidFill>
                  <a:srgbClr val="000000"/>
                </a:solidFill>
                <a:latin typeface="Arial"/>
                <a:ea typeface="DejaVu Sans"/>
              </a:rPr>
              <a:t> </a:t>
            </a:r>
            <a:r>
              <a:rPr dirty="0"/>
              <a:t/>
            </a:r>
            <a:br>
              <a:rPr dirty="0"/>
            </a:br>
            <a:r>
              <a:rPr dirty="0"/>
              <a:t/>
            </a:r>
            <a:br>
              <a:rPr dirty="0"/>
            </a:br>
            <a:r>
              <a:rPr lang="en-GB" sz="1400" b="1" strike="noStrike" spc="-1" dirty="0">
                <a:solidFill>
                  <a:srgbClr val="000000"/>
                </a:solidFill>
                <a:latin typeface="Arial"/>
                <a:ea typeface="DejaVu Sans"/>
              </a:rPr>
              <a:t>und </a:t>
            </a:r>
            <a:r>
              <a:rPr lang="en-GB" sz="1400" b="1" strike="noStrike" spc="-1" dirty="0" err="1">
                <a:solidFill>
                  <a:srgbClr val="000000"/>
                </a:solidFill>
                <a:latin typeface="Arial"/>
                <a:ea typeface="DejaVu Sans"/>
              </a:rPr>
              <a:t>beim</a:t>
            </a:r>
            <a:r>
              <a:rPr lang="en-GB" sz="1400" b="1" strike="noStrike" spc="-1" dirty="0">
                <a:solidFill>
                  <a:srgbClr val="000000"/>
                </a:solidFill>
                <a:latin typeface="Arial"/>
                <a:ea typeface="DejaVu Sans"/>
              </a:rPr>
              <a:t> IT-Service-Desk des </a:t>
            </a:r>
            <a:r>
              <a:rPr lang="en-GB" sz="1400" b="1" strike="noStrike" spc="-1" dirty="0" err="1">
                <a:solidFill>
                  <a:srgbClr val="000000"/>
                </a:solidFill>
                <a:latin typeface="Arial"/>
                <a:ea typeface="DejaVu Sans"/>
              </a:rPr>
              <a:t>Gauß</a:t>
            </a:r>
            <a:r>
              <a:rPr lang="en-GB" sz="1400" b="1" strike="noStrike" spc="-1" dirty="0">
                <a:solidFill>
                  <a:srgbClr val="000000"/>
                </a:solidFill>
                <a:latin typeface="Arial"/>
                <a:ea typeface="DejaVu Sans"/>
              </a:rPr>
              <a:t>-IT-</a:t>
            </a:r>
            <a:r>
              <a:rPr lang="en-GB" sz="1400" b="1" strike="noStrike" spc="-1" dirty="0" err="1">
                <a:solidFill>
                  <a:srgbClr val="000000"/>
                </a:solidFill>
                <a:latin typeface="Arial"/>
                <a:ea typeface="DejaVu Sans"/>
              </a:rPr>
              <a:t>Zentrums</a:t>
            </a:r>
            <a:r>
              <a:rPr dirty="0"/>
              <a:t/>
            </a:r>
            <a:br>
              <a:rPr dirty="0"/>
            </a:br>
            <a:r>
              <a:rPr lang="en-GB" sz="1400" b="1" strike="noStrike" spc="-1" dirty="0">
                <a:solidFill>
                  <a:srgbClr val="000000"/>
                </a:solidFill>
                <a:latin typeface="Arial"/>
                <a:ea typeface="DejaVu Sans"/>
              </a:rPr>
              <a:t>Tel. +49.531.391.55555 </a:t>
            </a:r>
            <a:r>
              <a:rPr dirty="0"/>
              <a:t/>
            </a:r>
            <a:br>
              <a:rPr dirty="0"/>
            </a:br>
            <a:r>
              <a:rPr lang="en-GB" sz="1400" b="1" u="sng" strike="noStrike" spc="-1" dirty="0">
                <a:solidFill>
                  <a:srgbClr val="BE1E3C"/>
                </a:solidFill>
                <a:latin typeface="Arial"/>
                <a:ea typeface="DejaVu Sans"/>
                <a:hlinkClick r:id="rId5"/>
              </a:rPr>
              <a:t>it-service-desk@tu-braunschweig.de</a:t>
            </a:r>
            <a:r>
              <a:rPr lang="en-GB" sz="1400" b="1" strike="noStrike" spc="-1" dirty="0">
                <a:solidFill>
                  <a:srgbClr val="000000"/>
                </a:solidFill>
                <a:latin typeface="Arial"/>
                <a:ea typeface="DejaVu Sans"/>
              </a:rPr>
              <a:t>            </a:t>
            </a:r>
            <a:r>
              <a:rPr lang="en-GB" sz="1400" b="1" u="sng" strike="noStrike" spc="-1" dirty="0">
                <a:solidFill>
                  <a:srgbClr val="BE1E3C"/>
                </a:solidFill>
                <a:latin typeface="Arial"/>
                <a:ea typeface="DejaVu Sans"/>
                <a:hlinkClick r:id="rId6"/>
              </a:rPr>
              <a:t>https://www.tu-braunschweig.de/it/service-desk</a:t>
            </a:r>
            <a:r>
              <a:rPr lang="en-GB" sz="1400" b="1" strike="noStrike" spc="-1" dirty="0">
                <a:solidFill>
                  <a:srgbClr val="000000"/>
                </a:solidFill>
                <a:latin typeface="Arial"/>
                <a:ea typeface="DejaVu Sans"/>
              </a:rPr>
              <a:t> </a:t>
            </a:r>
            <a:endParaRPr lang="de-DE" sz="1400" b="0" strike="noStrike" spc="-1" dirty="0">
              <a:latin typeface="Arial"/>
            </a:endParaRPr>
          </a:p>
        </p:txBody>
      </p:sp>
      <p:sp>
        <p:nvSpPr>
          <p:cNvPr id="5" name="CustomShape 2"/>
          <p:cNvSpPr/>
          <p:nvPr/>
        </p:nvSpPr>
        <p:spPr bwMode="auto">
          <a:xfrm>
            <a:off x="1381545" y="5589240"/>
            <a:ext cx="7745760" cy="44352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43080" indent="-342000">
              <a:lnSpc>
                <a:spcPct val="100000"/>
              </a:lnSpc>
              <a:spcBef>
                <a:spcPts val="320"/>
              </a:spcBef>
              <a:defRPr/>
            </a:pPr>
            <a:r>
              <a:rPr lang="en-GB" sz="1600" b="0" strike="noStrike" spc="-1" dirty="0" err="1">
                <a:solidFill>
                  <a:srgbClr val="000000"/>
                </a:solidFill>
                <a:latin typeface="Arial"/>
                <a:ea typeface="DejaVu Sans"/>
              </a:rPr>
              <a:t>Vielen</a:t>
            </a:r>
            <a:r>
              <a:rPr lang="en-GB" sz="1600" b="0" strike="noStrike" spc="-1" dirty="0">
                <a:solidFill>
                  <a:srgbClr val="000000"/>
                </a:solidFill>
                <a:latin typeface="Arial"/>
                <a:ea typeface="DejaVu Sans"/>
              </a:rPr>
              <a:t> Dank </a:t>
            </a:r>
            <a:r>
              <a:rPr lang="en-GB" sz="1600" b="0" strike="noStrike" spc="-1" dirty="0" err="1">
                <a:solidFill>
                  <a:srgbClr val="000000"/>
                </a:solidFill>
                <a:latin typeface="Arial"/>
                <a:ea typeface="DejaVu Sans"/>
              </a:rPr>
              <a:t>für</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Ihre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Aufmerksamkeit</a:t>
            </a:r>
            <a:r>
              <a:rPr lang="en-GB" sz="1600" b="0" strike="noStrike" spc="-1" dirty="0">
                <a:solidFill>
                  <a:srgbClr val="000000"/>
                </a:solidFill>
                <a:latin typeface="Arial"/>
                <a:ea typeface="DejaVu Sans"/>
              </a:rPr>
              <a:t>!</a:t>
            </a:r>
            <a:endParaRPr lang="de-DE" sz="1600" b="0" strike="noStrike" spc="-1" dirty="0">
              <a:latin typeface="Arial"/>
            </a:endParaRPr>
          </a:p>
        </p:txBody>
      </p:sp>
      <p:pic>
        <p:nvPicPr>
          <p:cNvPr id="6" name="Picture 16"/>
          <p:cNvPicPr/>
          <p:nvPr/>
        </p:nvPicPr>
        <p:blipFill>
          <a:blip r:embed="rId7"/>
          <a:srcRect t="8954" b="17161"/>
          <a:stretch/>
        </p:blipFill>
        <p:spPr bwMode="auto">
          <a:xfrm>
            <a:off x="216000" y="384480"/>
            <a:ext cx="8710920" cy="3022920"/>
          </a:xfrm>
          <a:prstGeom prst="rect">
            <a:avLst/>
          </a:prstGeom>
          <a:ln>
            <a:noFill/>
          </a:ln>
        </p:spPr>
      </p:pic>
      <p:pic>
        <p:nvPicPr>
          <p:cNvPr id="7" name="Picture 2" descr="Baby, Lernen, Laptop, Frage, Fragezeichen, Probleme"/>
          <p:cNvPicPr/>
          <p:nvPr/>
        </p:nvPicPr>
        <p:blipFill>
          <a:blip r:embed="rId8"/>
          <a:stretch/>
        </p:blipFill>
        <p:spPr bwMode="auto">
          <a:xfrm>
            <a:off x="6084168" y="4246162"/>
            <a:ext cx="1844832" cy="983038"/>
          </a:xfrm>
          <a:prstGeom prst="rect">
            <a:avLst/>
          </a:prstGeom>
          <a:ln>
            <a:noFill/>
          </a:ln>
        </p:spPr>
      </p:pic>
      <p:sp>
        <p:nvSpPr>
          <p:cNvPr id="8" name="CustomShape 3"/>
          <p:cNvSpPr/>
          <p:nvPr/>
        </p:nvSpPr>
        <p:spPr bwMode="auto">
          <a:xfrm rot="5400000">
            <a:off x="8018281" y="4479152"/>
            <a:ext cx="1296360" cy="50112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spAutoFit/>
          </a:bodyPr>
          <a:lstStyle/>
          <a:p>
            <a:pPr>
              <a:lnSpc>
                <a:spcPct val="100000"/>
              </a:lnSpc>
              <a:defRPr/>
            </a:pPr>
            <a:r>
              <a:rPr lang="en-GB" sz="900" b="0" u="sng" strike="noStrike" spc="-1" dirty="0">
                <a:solidFill>
                  <a:srgbClr val="BE1E3C"/>
                </a:solidFill>
                <a:latin typeface="Arial"/>
                <a:ea typeface="DejaVu Sans"/>
                <a:hlinkClick r:id="rId9"/>
              </a:rPr>
              <a:t>https://pixabay.com/de/baby-lernen-laptop-frage-2709666/</a:t>
            </a:r>
            <a:r>
              <a:rPr lang="en-GB" sz="900" b="0" strike="noStrike" spc="-1" dirty="0">
                <a:solidFill>
                  <a:srgbClr val="000000"/>
                </a:solidFill>
                <a:latin typeface="Arial"/>
                <a:ea typeface="DejaVu Sans"/>
              </a:rPr>
              <a:t> </a:t>
            </a:r>
            <a:endParaRPr lang="de-DE" sz="900" b="0" strike="noStrike" spc="-1" dirty="0">
              <a:latin typeface="Arial"/>
            </a:endParaRPr>
          </a:p>
          <a:p>
            <a:pPr>
              <a:lnSpc>
                <a:spcPct val="100000"/>
              </a:lnSpc>
              <a:defRPr/>
            </a:pPr>
            <a:r>
              <a:rPr lang="en-GB" sz="900" b="0" strike="noStrike" spc="-1" dirty="0">
                <a:solidFill>
                  <a:srgbClr val="000000"/>
                </a:solidFill>
                <a:latin typeface="Arial"/>
                <a:ea typeface="DejaVu Sans"/>
              </a:rPr>
              <a:t>CC0 </a:t>
            </a:r>
            <a:r>
              <a:rPr lang="en-GB" sz="900" b="0" strike="noStrike" spc="-1" dirty="0" err="1">
                <a:solidFill>
                  <a:srgbClr val="000000"/>
                </a:solidFill>
                <a:latin typeface="Arial"/>
                <a:ea typeface="DejaVu Sans"/>
              </a:rPr>
              <a:t>Lizenz</a:t>
            </a:r>
            <a:endParaRPr lang="de-DE" sz="900" b="0" strike="noStrike" spc="-1" dirty="0">
              <a:latin typeface="Arial"/>
            </a:endParaRPr>
          </a:p>
        </p:txBody>
      </p:sp>
      <p:pic>
        <p:nvPicPr>
          <p:cNvPr id="9" name="Grafik 286"/>
          <p:cNvPicPr/>
          <p:nvPr/>
        </p:nvPicPr>
        <p:blipFill>
          <a:blip r:embed="rId10"/>
          <a:stretch/>
        </p:blipFill>
        <p:spPr bwMode="auto">
          <a:xfrm>
            <a:off x="5112000" y="648000"/>
            <a:ext cx="2531160" cy="1367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CustomShape 1"/>
          <p:cNvSpPr/>
          <p:nvPr/>
        </p:nvSpPr>
        <p:spPr bwMode="auto">
          <a:xfrm>
            <a:off x="431640" y="11124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000000"/>
                </a:solidFill>
                <a:latin typeface="Arial"/>
                <a:ea typeface="DejaVu Sans"/>
              </a:rPr>
              <a:t>Vielen Dank für Ihre Aufmerksamkeit </a:t>
            </a:r>
            <a:endParaRPr lang="de-DE" sz="2200" b="0" strike="noStrike" spc="-1">
              <a:latin typeface="Arial"/>
            </a:endParaRPr>
          </a:p>
        </p:txBody>
      </p:sp>
      <p:sp>
        <p:nvSpPr>
          <p:cNvPr id="5" name="CustomShape 2"/>
          <p:cNvSpPr/>
          <p:nvPr/>
        </p:nvSpPr>
        <p:spPr bwMode="auto">
          <a:xfrm>
            <a:off x="431640" y="1042920"/>
            <a:ext cx="8374680" cy="47710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endParaRPr lang="de-DE" sz="1800" b="0" strike="noStrike" spc="-1">
              <a:latin typeface="Arial"/>
            </a:endParaRPr>
          </a:p>
          <a:p>
            <a:pPr marL="343080" indent="-342000" algn="ctr">
              <a:lnSpc>
                <a:spcPct val="100000"/>
              </a:lnSpc>
              <a:spcBef>
                <a:spcPts val="320"/>
              </a:spcBef>
              <a:defRPr/>
            </a:pPr>
            <a:r>
              <a:rPr lang="en-GB" sz="1600" b="1" strike="noStrike" spc="-1">
                <a:solidFill>
                  <a:srgbClr val="000000"/>
                </a:solidFill>
                <a:latin typeface="Arial"/>
                <a:ea typeface="DejaVu Sans"/>
              </a:rPr>
              <a:t>Fragen, Wünsche, Anregungen</a:t>
            </a:r>
            <a:endParaRPr lang="de-DE" sz="1600" b="0" strike="noStrike" spc="-1">
              <a:latin typeface="Arial"/>
            </a:endParaRPr>
          </a:p>
          <a:p>
            <a:pPr marL="343080" indent="-342000" algn="ctr">
              <a:lnSpc>
                <a:spcPct val="100000"/>
              </a:lnSpc>
              <a:spcBef>
                <a:spcPts val="320"/>
              </a:spcBef>
              <a:defRPr/>
            </a:pPr>
            <a:r>
              <a:rPr lang="en-GB" sz="1600" b="0" strike="noStrike" spc="-1">
                <a:solidFill>
                  <a:srgbClr val="000000"/>
                </a:solidFill>
                <a:latin typeface="Arial"/>
                <a:ea typeface="DejaVu Sans"/>
              </a:rPr>
              <a:t>können Sie jetzt mit uns teilen </a:t>
            </a:r>
            <a:r>
              <a:rPr/>
              <a:t/>
            </a:r>
            <a:br>
              <a:rPr/>
            </a:br>
            <a:r>
              <a:rPr lang="en-GB" sz="1600" b="0" strike="noStrike" spc="-1">
                <a:solidFill>
                  <a:srgbClr val="000000"/>
                </a:solidFill>
                <a:latin typeface="Arial"/>
                <a:ea typeface="DejaVu Sans"/>
              </a:rPr>
              <a:t>oder schreiben Sie an:</a:t>
            </a:r>
            <a:endParaRPr lang="de-DE" sz="1600" b="0" strike="noStrike" spc="-1">
              <a:latin typeface="Arial"/>
            </a:endParaRPr>
          </a:p>
          <a:p>
            <a:pPr marL="343080" indent="-342000" algn="ctr">
              <a:lnSpc>
                <a:spcPct val="100000"/>
              </a:lnSpc>
              <a:spcBef>
                <a:spcPts val="320"/>
              </a:spcBef>
              <a:defRPr/>
            </a:pPr>
            <a:r>
              <a:rPr lang="en-GB" sz="1600" b="0" strike="noStrike" spc="-1">
                <a:solidFill>
                  <a:srgbClr val="000000"/>
                </a:solidFill>
                <a:latin typeface="Arial"/>
                <a:ea typeface="DejaVu Sans"/>
              </a:rPr>
              <a:t>informationssicherheit@tu-braunschweig.de</a:t>
            </a:r>
            <a:endParaRPr lang="de-DE" sz="1600" b="0" strike="noStrike" spc="-1">
              <a:latin typeface="Arial"/>
            </a:endParaRPr>
          </a:p>
        </p:txBody>
      </p:sp>
      <p:pic>
        <p:nvPicPr>
          <p:cNvPr id="6" name="Picture 2" descr="Baby, Lernen, Laptop, Frage, Fragezeichen, Probleme"/>
          <p:cNvPicPr/>
          <p:nvPr/>
        </p:nvPicPr>
        <p:blipFill>
          <a:blip r:embed="rId3"/>
          <a:stretch/>
        </p:blipFill>
        <p:spPr bwMode="auto">
          <a:xfrm>
            <a:off x="1916640" y="998640"/>
            <a:ext cx="5313960" cy="2789280"/>
          </a:xfrm>
          <a:prstGeom prst="rect">
            <a:avLst/>
          </a:prstGeom>
          <a:ln>
            <a:noFill/>
          </a:ln>
        </p:spPr>
      </p:pic>
      <p:sp>
        <p:nvSpPr>
          <p:cNvPr id="7" name="CustomShape 3"/>
          <p:cNvSpPr/>
          <p:nvPr/>
        </p:nvSpPr>
        <p:spPr bwMode="auto">
          <a:xfrm rot="5400000">
            <a:off x="7383600" y="2562480"/>
            <a:ext cx="3165480" cy="363960"/>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900" b="0" u="sng" strike="noStrike" spc="-1">
                <a:solidFill>
                  <a:srgbClr val="BE1E3C"/>
                </a:solidFill>
                <a:latin typeface="Arial"/>
                <a:ea typeface="DejaVu Sans"/>
                <a:hlinkClick r:id="rId4"/>
              </a:rPr>
              <a:t>https://pixabay.com/de/baby-lernen-laptop-frage-2709666/</a:t>
            </a:r>
            <a:r>
              <a:rPr lang="en-GB" sz="900" b="0" strike="noStrike" spc="-1">
                <a:solidFill>
                  <a:srgbClr val="000000"/>
                </a:solidFill>
                <a:latin typeface="Arial"/>
                <a:ea typeface="DejaVu Sans"/>
              </a:rPr>
              <a:t> </a:t>
            </a:r>
            <a:endParaRPr lang="de-DE" sz="900" b="0" strike="noStrike" spc="-1">
              <a:latin typeface="Arial"/>
            </a:endParaRPr>
          </a:p>
          <a:p>
            <a:pPr>
              <a:lnSpc>
                <a:spcPct val="100000"/>
              </a:lnSpc>
              <a:defRPr/>
            </a:pPr>
            <a:r>
              <a:rPr lang="en-GB" sz="900" b="0" strike="noStrike" spc="-1">
                <a:solidFill>
                  <a:srgbClr val="000000"/>
                </a:solidFill>
                <a:latin typeface="Arial"/>
                <a:ea typeface="DejaVu Sans"/>
              </a:rPr>
              <a:t>CC0 Lizenz</a:t>
            </a:r>
            <a:endParaRPr lang="de-DE" sz="900" b="0" strike="noStrike" spc="-1">
              <a:latin typeface="Arial"/>
            </a:endParaRPr>
          </a:p>
        </p:txBody>
      </p:sp>
      <p:pic>
        <p:nvPicPr>
          <p:cNvPr id="8" name="Grafik 291"/>
          <p:cNvPicPr/>
          <p:nvPr/>
        </p:nvPicPr>
        <p:blipFill>
          <a:blip r:embed="rId5"/>
          <a:stretch/>
        </p:blipFill>
        <p:spPr bwMode="auto">
          <a:xfrm>
            <a:off x="0" y="3456000"/>
            <a:ext cx="2571120" cy="1871280"/>
          </a:xfrm>
          <a:prstGeom prst="rect">
            <a:avLst/>
          </a:prstGeom>
          <a:ln>
            <a:noFill/>
          </a:ln>
        </p:spPr>
      </p:pic>
      <p:pic>
        <p:nvPicPr>
          <p:cNvPr id="9" name="Grafik 292"/>
          <p:cNvPicPr/>
          <p:nvPr/>
        </p:nvPicPr>
        <p:blipFill>
          <a:blip r:embed="rId6"/>
          <a:stretch/>
        </p:blipFill>
        <p:spPr bwMode="auto">
          <a:xfrm>
            <a:off x="7200000" y="4605120"/>
            <a:ext cx="1202759" cy="1208880"/>
          </a:xfrm>
          <a:prstGeom prst="rect">
            <a:avLst/>
          </a:prstGeom>
          <a:ln>
            <a:noFill/>
          </a:ln>
        </p:spPr>
      </p:pic>
      <p:pic>
        <p:nvPicPr>
          <p:cNvPr id="10" name="Grafik 293"/>
          <p:cNvPicPr/>
          <p:nvPr/>
        </p:nvPicPr>
        <p:blipFill>
          <a:blip r:embed="rId7"/>
          <a:stretch/>
        </p:blipFill>
        <p:spPr bwMode="auto">
          <a:xfrm>
            <a:off x="7434720" y="1357560"/>
            <a:ext cx="1258560" cy="1161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33"/>
          <p:cNvSpPr>
            <a:spLocks noChangeArrowheads="1"/>
          </p:cNvSpPr>
          <p:nvPr/>
        </p:nvSpPr>
        <p:spPr bwMode="auto">
          <a:xfrm>
            <a:off x="9471972" y="853748"/>
            <a:ext cx="674688" cy="371475"/>
          </a:xfrm>
          <a:prstGeom prst="rect">
            <a:avLst/>
          </a:prstGeom>
          <a:solidFill>
            <a:srgbClr val="FFCD00"/>
          </a:solidFill>
          <a:ln w="9525" algn="ctr">
            <a:noFill/>
            <a:miter lim="800000"/>
            <a:headEnd/>
            <a:tailEnd/>
          </a:ln>
          <a:effectLst/>
        </p:spPr>
        <p:txBody>
          <a:bodyPr wrap="none" anchor="ctr" anchorCtr="0"/>
          <a:lstStyle/>
          <a:p>
            <a:r>
              <a:rPr lang="pt-BR" sz="800" b="1" dirty="0">
                <a:solidFill>
                  <a:schemeClr val="bg1"/>
                </a:solidFill>
              </a:rPr>
              <a:t>R 255</a:t>
            </a:r>
          </a:p>
          <a:p>
            <a:r>
              <a:rPr lang="pt-BR" sz="800" b="1" dirty="0">
                <a:solidFill>
                  <a:schemeClr val="bg1"/>
                </a:solidFill>
              </a:rPr>
              <a:t>G 205</a:t>
            </a:r>
          </a:p>
          <a:p>
            <a:r>
              <a:rPr lang="pt-BR" sz="800" b="1" dirty="0">
                <a:solidFill>
                  <a:schemeClr val="bg1"/>
                </a:solidFill>
              </a:rPr>
              <a:t>B 0</a:t>
            </a:r>
            <a:endParaRPr lang="de-DE" sz="800" b="1" dirty="0">
              <a:solidFill>
                <a:schemeClr val="bg1"/>
              </a:solidFill>
            </a:endParaRPr>
          </a:p>
        </p:txBody>
      </p:sp>
      <p:sp>
        <p:nvSpPr>
          <p:cNvPr id="205" name="Rectangle 42"/>
          <p:cNvSpPr>
            <a:spLocks noChangeArrowheads="1"/>
          </p:cNvSpPr>
          <p:nvPr/>
        </p:nvSpPr>
        <p:spPr bwMode="auto">
          <a:xfrm>
            <a:off x="9471972" y="1291898"/>
            <a:ext cx="674688" cy="371475"/>
          </a:xfrm>
          <a:prstGeom prst="rect">
            <a:avLst/>
          </a:prstGeom>
          <a:solidFill>
            <a:srgbClr val="FA6E00"/>
          </a:solidFill>
          <a:ln w="9525" algn="ctr">
            <a:noFill/>
            <a:miter lim="800000"/>
            <a:headEnd/>
            <a:tailEnd/>
          </a:ln>
          <a:effectLst/>
        </p:spPr>
        <p:txBody>
          <a:bodyPr wrap="none" anchor="ctr" anchorCtr="0"/>
          <a:lstStyle/>
          <a:p>
            <a:r>
              <a:rPr lang="pt-BR" sz="800" b="1" dirty="0">
                <a:solidFill>
                  <a:schemeClr val="bg1"/>
                </a:solidFill>
              </a:rPr>
              <a:t>R 250</a:t>
            </a:r>
          </a:p>
          <a:p>
            <a:r>
              <a:rPr lang="pt-BR" sz="800" b="1" dirty="0">
                <a:solidFill>
                  <a:schemeClr val="bg1"/>
                </a:solidFill>
              </a:rPr>
              <a:t>G 110</a:t>
            </a:r>
          </a:p>
          <a:p>
            <a:r>
              <a:rPr lang="pt-BR" sz="800" b="1" dirty="0">
                <a:solidFill>
                  <a:schemeClr val="bg1"/>
                </a:solidFill>
              </a:rPr>
              <a:t>B 0</a:t>
            </a:r>
            <a:endParaRPr lang="de-DE" sz="800" b="1" dirty="0">
              <a:solidFill>
                <a:schemeClr val="bg1"/>
              </a:solidFill>
            </a:endParaRPr>
          </a:p>
        </p:txBody>
      </p:sp>
      <p:sp>
        <p:nvSpPr>
          <p:cNvPr id="206" name="Rectangle 47"/>
          <p:cNvSpPr>
            <a:spLocks noChangeArrowheads="1"/>
          </p:cNvSpPr>
          <p:nvPr/>
        </p:nvSpPr>
        <p:spPr bwMode="auto">
          <a:xfrm>
            <a:off x="9471972" y="1731239"/>
            <a:ext cx="674688" cy="371475"/>
          </a:xfrm>
          <a:prstGeom prst="rect">
            <a:avLst/>
          </a:prstGeom>
          <a:solidFill>
            <a:srgbClr val="B00046"/>
          </a:solidFill>
          <a:ln w="9525" algn="ctr">
            <a:noFill/>
            <a:miter lim="800000"/>
            <a:headEnd/>
            <a:tailEnd/>
          </a:ln>
          <a:effectLst/>
        </p:spPr>
        <p:txBody>
          <a:bodyPr wrap="none" anchor="ctr" anchorCtr="0"/>
          <a:lstStyle/>
          <a:p>
            <a:r>
              <a:rPr lang="pt-BR" sz="800" b="1" dirty="0">
                <a:solidFill>
                  <a:schemeClr val="bg1"/>
                </a:solidFill>
              </a:rPr>
              <a:t>R 176</a:t>
            </a:r>
          </a:p>
          <a:p>
            <a:r>
              <a:rPr lang="pt-BR" sz="800" b="1" dirty="0">
                <a:solidFill>
                  <a:schemeClr val="bg1"/>
                </a:solidFill>
              </a:rPr>
              <a:t>G 0</a:t>
            </a:r>
          </a:p>
          <a:p>
            <a:r>
              <a:rPr lang="pt-BR" sz="800" b="1" dirty="0">
                <a:solidFill>
                  <a:schemeClr val="bg1"/>
                </a:solidFill>
              </a:rPr>
              <a:t>B 70</a:t>
            </a:r>
            <a:endParaRPr lang="de-DE" sz="800" b="1" dirty="0">
              <a:solidFill>
                <a:schemeClr val="bg1"/>
              </a:solidFill>
            </a:endParaRPr>
          </a:p>
        </p:txBody>
      </p:sp>
      <p:sp>
        <p:nvSpPr>
          <p:cNvPr id="188" name="Inhaltsplatzhalter 1"/>
          <p:cNvSpPr>
            <a:spLocks noGrp="1"/>
          </p:cNvSpPr>
          <p:nvPr>
            <p:ph idx="1"/>
          </p:nvPr>
        </p:nvSpPr>
        <p:spPr>
          <a:xfrm>
            <a:off x="380806" y="-1473046"/>
            <a:ext cx="5264172" cy="7771113"/>
          </a:xfrm>
        </p:spPr>
        <p:txBody>
          <a:bodyPr>
            <a:normAutofit fontScale="47500" lnSpcReduction="20000"/>
          </a:bodyPr>
          <a:lstStyle/>
          <a:p>
            <a:pPr marL="1587" lvl="1" indent="0" defTabSz="754063">
              <a:buNone/>
            </a:pPr>
            <a:endParaRPr lang="de-DE" b="1" dirty="0"/>
          </a:p>
          <a:p>
            <a:pPr marL="1587" lvl="1" indent="0" defTabSz="754063">
              <a:buNone/>
            </a:pPr>
            <a:endParaRPr lang="de-DE" b="1" dirty="0"/>
          </a:p>
          <a:p>
            <a:pPr marL="1587" lvl="1" indent="0" defTabSz="754063">
              <a:buNone/>
            </a:pPr>
            <a:r>
              <a:rPr lang="de-DE" b="1" dirty="0"/>
              <a:t>2021</a:t>
            </a:r>
          </a:p>
          <a:p>
            <a:pPr marL="1587" lvl="1" indent="0" defTabSz="754063">
              <a:buNone/>
            </a:pPr>
            <a:endParaRPr lang="de-DE" sz="1100" b="1" dirty="0"/>
          </a:p>
          <a:p>
            <a:pPr marL="1587" lvl="1" indent="0" defTabSz="754063">
              <a:buNone/>
            </a:pPr>
            <a:r>
              <a:rPr lang="de-DE" sz="1100" b="1" dirty="0"/>
              <a:t>April	Technische Universität Berlin, </a:t>
            </a:r>
            <a:r>
              <a:rPr lang="de-DE" sz="1100" dirty="0"/>
              <a:t>Cyberangriff</a:t>
            </a:r>
          </a:p>
          <a:p>
            <a:pPr marL="1587" lvl="1" indent="0" defTabSz="754063">
              <a:buNone/>
            </a:pPr>
            <a:endParaRPr lang="de-DE" sz="1100" dirty="0"/>
          </a:p>
          <a:p>
            <a:pPr marL="1587" lvl="1" indent="0" defTabSz="754063">
              <a:buNone/>
            </a:pPr>
            <a:r>
              <a:rPr lang="de-DE" sz="1100" b="1" dirty="0"/>
              <a:t>September	IMISE Leipzig, </a:t>
            </a:r>
            <a:r>
              <a:rPr lang="de-DE" sz="1100" dirty="0"/>
              <a:t>Angriff durch </a:t>
            </a:r>
            <a:r>
              <a:rPr lang="de-DE" sz="1100" dirty="0" err="1"/>
              <a:t>Ransomware</a:t>
            </a:r>
            <a:endParaRPr lang="de-DE" sz="1100" dirty="0"/>
          </a:p>
          <a:p>
            <a:pPr marL="1587" lvl="1" indent="0" defTabSz="754063">
              <a:buNone/>
            </a:pPr>
            <a:endParaRPr lang="de-DE" sz="1100" dirty="0"/>
          </a:p>
          <a:p>
            <a:pPr marL="1587" lvl="1" indent="0" defTabSz="754063">
              <a:buNone/>
            </a:pPr>
            <a:r>
              <a:rPr lang="de-DE" sz="1100" b="1" dirty="0"/>
              <a:t>Oktober	Pädagogische Hochschule Weingarten,</a:t>
            </a:r>
            <a:r>
              <a:rPr lang="de-DE" sz="1100" dirty="0"/>
              <a:t> Cyberangriff</a:t>
            </a:r>
          </a:p>
          <a:p>
            <a:pPr marL="1587" lvl="1" indent="0" defTabSz="754063">
              <a:buNone/>
            </a:pPr>
            <a:endParaRPr lang="de-DE" sz="1100" b="1" dirty="0"/>
          </a:p>
          <a:p>
            <a:pPr marL="1587" lvl="1" indent="0" defTabSz="754063">
              <a:buNone/>
            </a:pPr>
            <a:r>
              <a:rPr lang="de-DE" sz="1100" b="1" dirty="0"/>
              <a:t>November	Technische Hochschule (TH) Nürnberg,</a:t>
            </a:r>
            <a:r>
              <a:rPr lang="de-DE" sz="1100" dirty="0"/>
              <a:t> Cyberangriff</a:t>
            </a:r>
          </a:p>
          <a:p>
            <a:pPr marL="1587" lvl="1" indent="0" defTabSz="754063">
              <a:buNone/>
            </a:pPr>
            <a:endParaRPr lang="de-DE" sz="1100" dirty="0"/>
          </a:p>
          <a:p>
            <a:pPr marL="1587" lvl="1" indent="0" defTabSz="754063">
              <a:buNone/>
            </a:pPr>
            <a:r>
              <a:rPr lang="de-DE" b="1" dirty="0"/>
              <a:t>2022</a:t>
            </a:r>
          </a:p>
          <a:p>
            <a:pPr marL="1587" lvl="1" indent="0" defTabSz="754063">
              <a:buNone/>
            </a:pPr>
            <a:endParaRPr lang="de-DE" sz="1100" b="1" dirty="0"/>
          </a:p>
          <a:p>
            <a:pPr marL="1587" lvl="1" indent="0" defTabSz="754063">
              <a:buNone/>
            </a:pPr>
            <a:r>
              <a:rPr lang="de-DE" sz="1100" b="1" dirty="0"/>
              <a:t>Januar	FH Münster, </a:t>
            </a:r>
            <a:r>
              <a:rPr lang="de-DE" sz="1100" dirty="0" err="1"/>
              <a:t>DDoS</a:t>
            </a:r>
            <a:r>
              <a:rPr lang="de-DE" sz="1100" dirty="0"/>
              <a:t>-Angriff</a:t>
            </a:r>
          </a:p>
          <a:p>
            <a:pPr marL="1587" lvl="1" indent="0" defTabSz="754063">
              <a:buNone/>
            </a:pPr>
            <a:r>
              <a:rPr lang="de-DE" sz="1100" b="1" dirty="0"/>
              <a:t>	FH Münster,</a:t>
            </a:r>
            <a:r>
              <a:rPr lang="de-DE" sz="1100" dirty="0"/>
              <a:t> erneuter </a:t>
            </a:r>
            <a:r>
              <a:rPr lang="de-DE" sz="1100" dirty="0" err="1"/>
              <a:t>DDoS</a:t>
            </a:r>
            <a:r>
              <a:rPr lang="de-DE" sz="1100" dirty="0"/>
              <a:t>-Angriff</a:t>
            </a:r>
          </a:p>
          <a:p>
            <a:pPr marL="1587" lvl="1" indent="0" defTabSz="754063">
              <a:buNone/>
            </a:pPr>
            <a:endParaRPr lang="de-DE" sz="1100" b="1" dirty="0"/>
          </a:p>
          <a:p>
            <a:pPr marL="1587" lvl="1" indent="0" defTabSz="754063">
              <a:buNone/>
            </a:pPr>
            <a:r>
              <a:rPr lang="de-DE" sz="1100" b="1" dirty="0"/>
              <a:t>Februar	</a:t>
            </a:r>
            <a:r>
              <a:rPr lang="de-DE" sz="1100" b="1" dirty="0" err="1"/>
              <a:t>Université</a:t>
            </a:r>
            <a:r>
              <a:rPr lang="de-DE" sz="1100" b="1" dirty="0"/>
              <a:t> de Neuchâtel,</a:t>
            </a:r>
            <a:r>
              <a:rPr lang="de-DE" sz="1100" dirty="0"/>
              <a:t> Cyberangriff</a:t>
            </a:r>
          </a:p>
          <a:p>
            <a:pPr marL="1587" lvl="1" indent="0" defTabSz="754063">
              <a:buNone/>
            </a:pPr>
            <a:r>
              <a:rPr lang="de-DE" sz="1100" b="1" dirty="0"/>
              <a:t>	Hochschule Anhalt,</a:t>
            </a:r>
            <a:r>
              <a:rPr lang="de-DE" sz="1100" dirty="0"/>
              <a:t> Cyberangriff</a:t>
            </a:r>
          </a:p>
          <a:p>
            <a:pPr marL="1587" lvl="1" indent="0" defTabSz="754063">
              <a:buNone/>
            </a:pPr>
            <a:endParaRPr lang="de-DE" sz="1100" dirty="0"/>
          </a:p>
          <a:p>
            <a:pPr marL="1587" lvl="1" indent="0" defTabSz="754063">
              <a:buNone/>
            </a:pPr>
            <a:r>
              <a:rPr lang="de-DE" sz="1100" b="1" dirty="0"/>
              <a:t>März	Technische Hochschule Aschaffenburg,</a:t>
            </a:r>
            <a:r>
              <a:rPr lang="de-DE" sz="1100" dirty="0"/>
              <a:t> Cyberangriff</a:t>
            </a:r>
          </a:p>
          <a:p>
            <a:pPr marL="1587" lvl="1" indent="0" defTabSz="754063">
              <a:buNone/>
            </a:pPr>
            <a:endParaRPr lang="de-DE" sz="1100" b="1" dirty="0"/>
          </a:p>
          <a:p>
            <a:pPr marL="1587" lvl="1" indent="0" defTabSz="754063">
              <a:buNone/>
            </a:pPr>
            <a:r>
              <a:rPr lang="de-DE" sz="1100" b="1" dirty="0"/>
              <a:t>April	Universitätsbibliothek Leipzig,</a:t>
            </a:r>
            <a:r>
              <a:rPr lang="de-DE" sz="1100" dirty="0"/>
              <a:t> Unbefugter Datenzugriff</a:t>
            </a:r>
          </a:p>
          <a:p>
            <a:pPr marL="1587" lvl="1" indent="0" defTabSz="754063">
              <a:buNone/>
            </a:pPr>
            <a:r>
              <a:rPr lang="de-DE" sz="1100" b="1" dirty="0"/>
              <a:t>	Hochschule für Technik und Wirtschaft Berlin,</a:t>
            </a:r>
            <a:r>
              <a:rPr lang="de-DE" sz="1100" dirty="0"/>
              <a:t> Cyberangriff</a:t>
            </a:r>
          </a:p>
          <a:p>
            <a:pPr marL="1587" lvl="1" indent="0" defTabSz="754063">
              <a:buNone/>
            </a:pPr>
            <a:endParaRPr lang="de-DE" sz="1100" b="1" dirty="0"/>
          </a:p>
          <a:p>
            <a:pPr marL="1587" lvl="1" indent="0" defTabSz="754063">
              <a:buNone/>
            </a:pPr>
            <a:r>
              <a:rPr lang="de-DE" sz="1100" b="1" dirty="0"/>
              <a:t>Mai	AMC Wirtschaftsakademie GmbH,</a:t>
            </a:r>
            <a:r>
              <a:rPr lang="de-DE" sz="1100" dirty="0"/>
              <a:t> Cyberangriff</a:t>
            </a:r>
          </a:p>
          <a:p>
            <a:pPr marL="1587" lvl="1" indent="0" defTabSz="754063">
              <a:buNone/>
            </a:pPr>
            <a:endParaRPr lang="de-DE" sz="1100" dirty="0"/>
          </a:p>
          <a:p>
            <a:pPr marL="1587" lvl="1" indent="0" defTabSz="754063">
              <a:buNone/>
            </a:pPr>
            <a:r>
              <a:rPr lang="de-DE" sz="1100" b="1" dirty="0"/>
              <a:t>Juni	Pädagogische Hochschule Freiburg,</a:t>
            </a:r>
            <a:r>
              <a:rPr lang="de-DE" sz="1100" dirty="0"/>
              <a:t> Cyberangriff	</a:t>
            </a:r>
            <a:r>
              <a:rPr lang="de-DE" sz="1100" b="1" dirty="0"/>
              <a:t>Medizinische Universität Innsbruck,</a:t>
            </a:r>
            <a:r>
              <a:rPr lang="de-DE" sz="1100" dirty="0"/>
              <a:t> Cyberangriff</a:t>
            </a:r>
          </a:p>
          <a:p>
            <a:pPr marL="1587" lvl="1" indent="0" defTabSz="754063">
              <a:buNone/>
            </a:pPr>
            <a:r>
              <a:rPr lang="de-DE" sz="1100" b="1" dirty="0"/>
              <a:t>	FH Münster,</a:t>
            </a:r>
            <a:r>
              <a:rPr lang="de-DE" sz="1100" dirty="0"/>
              <a:t> Cyberangriff</a:t>
            </a:r>
          </a:p>
          <a:p>
            <a:pPr marL="1587" lvl="1" indent="0" defTabSz="754063">
              <a:buNone/>
            </a:pPr>
            <a:endParaRPr lang="de-DE" sz="1100" dirty="0"/>
          </a:p>
          <a:p>
            <a:pPr marL="1587" lvl="1" indent="0" defTabSz="754063">
              <a:buNone/>
            </a:pPr>
            <a:r>
              <a:rPr lang="de-DE" sz="1100" b="1" dirty="0"/>
              <a:t>Juli	Bergische Universität Wuppertal,</a:t>
            </a:r>
            <a:r>
              <a:rPr lang="de-DE" sz="1100" dirty="0"/>
              <a:t> Cyberangriff</a:t>
            </a:r>
          </a:p>
          <a:p>
            <a:pPr marL="1587" lvl="1" indent="0" defTabSz="754063">
              <a:buNone/>
            </a:pPr>
            <a:r>
              <a:rPr lang="de-DE" sz="1100" b="1" dirty="0">
                <a:solidFill>
                  <a:srgbClr val="BE1E3C"/>
                </a:solidFill>
              </a:rPr>
              <a:t>	Technische Universität Braunschweig,</a:t>
            </a:r>
            <a:r>
              <a:rPr lang="de-DE" sz="1100" dirty="0"/>
              <a:t> Cyberangriff</a:t>
            </a:r>
          </a:p>
          <a:p>
            <a:pPr marL="1587" lvl="1" indent="0" defTabSz="754063">
              <a:buNone/>
            </a:pPr>
            <a:endParaRPr lang="de-DE" sz="1100" dirty="0"/>
          </a:p>
          <a:p>
            <a:pPr marL="1587" lvl="1" indent="0" defTabSz="754063">
              <a:buNone/>
            </a:pPr>
            <a:r>
              <a:rPr lang="de-DE" sz="1100" b="1" dirty="0"/>
              <a:t>Oktober	Hochschule Ansbach,</a:t>
            </a:r>
            <a:r>
              <a:rPr lang="de-DE" sz="1100" dirty="0"/>
              <a:t> Cyberangriff</a:t>
            </a:r>
          </a:p>
          <a:p>
            <a:pPr marL="1587" lvl="1" indent="0" defTabSz="754063">
              <a:buNone/>
            </a:pPr>
            <a:r>
              <a:rPr lang="de-DE" sz="1100" b="1" dirty="0"/>
              <a:t>	Hochschule für Technik, Wirtschaft und Kultur Leipzig,</a:t>
            </a:r>
            <a:r>
              <a:rPr lang="de-DE" sz="1100" dirty="0"/>
              <a:t> Cyberangriff</a:t>
            </a:r>
          </a:p>
          <a:p>
            <a:pPr marL="1587" lvl="1" indent="0" defTabSz="754063">
              <a:buNone/>
            </a:pPr>
            <a:r>
              <a:rPr lang="de-DE" sz="1100" b="1" dirty="0"/>
              <a:t>	Hochschule Heilbronn</a:t>
            </a:r>
            <a:r>
              <a:rPr lang="de-DE" sz="1100" dirty="0"/>
              <a:t>, Cyberangriff</a:t>
            </a:r>
          </a:p>
          <a:p>
            <a:pPr marL="1587" lvl="1" indent="0" defTabSz="754063">
              <a:buNone/>
            </a:pPr>
            <a:r>
              <a:rPr lang="de-DE" sz="1100" b="1" dirty="0">
                <a:solidFill>
                  <a:srgbClr val="BE1E3C"/>
                </a:solidFill>
              </a:rPr>
              <a:t>	Technische Universität Braunschweig,</a:t>
            </a:r>
            <a:r>
              <a:rPr lang="de-DE" sz="1100" dirty="0"/>
              <a:t> Cyberangriff</a:t>
            </a:r>
          </a:p>
          <a:p>
            <a:pPr marL="1587" lvl="1" indent="0" defTabSz="754063">
              <a:buNone/>
            </a:pPr>
            <a:endParaRPr lang="de-DE" sz="1100" b="1" dirty="0"/>
          </a:p>
          <a:p>
            <a:pPr marL="1587" lvl="1" indent="0" defTabSz="754063">
              <a:buNone/>
            </a:pPr>
            <a:r>
              <a:rPr lang="de-DE" sz="1100" b="1" dirty="0"/>
              <a:t>November	Technische Hochschule Ulm</a:t>
            </a:r>
            <a:r>
              <a:rPr lang="de-DE" sz="1100" dirty="0"/>
              <a:t>, unbefugter Zugriff</a:t>
            </a:r>
          </a:p>
          <a:p>
            <a:pPr marL="1587" lvl="1" indent="0" defTabSz="754063">
              <a:buNone/>
            </a:pPr>
            <a:r>
              <a:rPr lang="de-DE" sz="1100" b="1" dirty="0"/>
              <a:t>	Uni Duisburg-Essen,</a:t>
            </a:r>
            <a:r>
              <a:rPr lang="de-DE" sz="1100" dirty="0"/>
              <a:t> Cyberangriff</a:t>
            </a:r>
          </a:p>
          <a:p>
            <a:pPr marL="1587" lvl="1" indent="0" defTabSz="754063">
              <a:buNone/>
            </a:pPr>
            <a:endParaRPr lang="de-DE" sz="1100" dirty="0"/>
          </a:p>
          <a:p>
            <a:pPr marL="1587" lvl="1" indent="0" defTabSz="754063">
              <a:buNone/>
            </a:pPr>
            <a:r>
              <a:rPr lang="de-DE" sz="1100" b="1" dirty="0"/>
              <a:t>Dezember	Uni Duisburg-Essen,</a:t>
            </a:r>
            <a:r>
              <a:rPr lang="de-DE" sz="1100" dirty="0"/>
              <a:t> </a:t>
            </a:r>
            <a:r>
              <a:rPr lang="de-DE" sz="1100" dirty="0" err="1"/>
              <a:t>DDoS</a:t>
            </a:r>
            <a:r>
              <a:rPr lang="de-DE" sz="1100" dirty="0"/>
              <a:t>-Attacke</a:t>
            </a:r>
          </a:p>
          <a:p>
            <a:pPr marL="1587" lvl="1" indent="0" defTabSz="754063">
              <a:buNone/>
            </a:pPr>
            <a:r>
              <a:rPr lang="de-DE" sz="1100" b="1" dirty="0"/>
              <a:t>	FH Zwickau,</a:t>
            </a:r>
            <a:r>
              <a:rPr lang="de-DE" sz="1100" dirty="0"/>
              <a:t> Cyberangriff</a:t>
            </a:r>
          </a:p>
          <a:p>
            <a:pPr marL="1587" lvl="1" indent="0" defTabSz="754063">
              <a:buNone/>
            </a:pPr>
            <a:r>
              <a:rPr lang="de-DE" sz="1100" b="1" dirty="0"/>
              <a:t>	Hochschule für Angewandte Wissenschaften Hamburg</a:t>
            </a:r>
            <a:r>
              <a:rPr lang="de-DE" sz="1100" dirty="0"/>
              <a:t>, Cyberangriff</a:t>
            </a:r>
          </a:p>
          <a:p>
            <a:pPr marL="1587" lvl="1" indent="0" defTabSz="754063">
              <a:buNone/>
            </a:pPr>
            <a:endParaRPr lang="de-DE" sz="1100" dirty="0"/>
          </a:p>
          <a:p>
            <a:pPr marL="1587" lvl="1" indent="0" defTabSz="754063">
              <a:buNone/>
            </a:pPr>
            <a:r>
              <a:rPr lang="de-DE" b="1" dirty="0"/>
              <a:t>2023</a:t>
            </a:r>
          </a:p>
          <a:p>
            <a:pPr marL="1587" lvl="1" indent="0" defTabSz="754063">
              <a:buNone/>
            </a:pPr>
            <a:endParaRPr lang="de-DE" sz="1100" b="1" dirty="0"/>
          </a:p>
          <a:p>
            <a:pPr marL="1587" lvl="1" indent="0" defTabSz="754063">
              <a:buNone/>
            </a:pPr>
            <a:r>
              <a:rPr lang="de-DE" sz="1100" b="1" dirty="0"/>
              <a:t>Januar	Fachhochschule Westküste,</a:t>
            </a:r>
            <a:r>
              <a:rPr lang="de-DE" sz="1100" dirty="0"/>
              <a:t> Cyberangriff</a:t>
            </a:r>
          </a:p>
          <a:p>
            <a:pPr marL="1587" lvl="1" indent="0" defTabSz="754063">
              <a:buNone/>
            </a:pPr>
            <a:r>
              <a:rPr lang="de-DE" sz="1100" b="1" dirty="0"/>
              <a:t>	Universität Innsbruck,</a:t>
            </a:r>
            <a:r>
              <a:rPr lang="de-DE" sz="1100" dirty="0"/>
              <a:t> Versuchter Cyberangriff</a:t>
            </a:r>
          </a:p>
          <a:p>
            <a:pPr marL="1587" lvl="1" indent="0" defTabSz="754063">
              <a:buNone/>
            </a:pPr>
            <a:r>
              <a:rPr lang="de-DE" sz="1100" b="1" dirty="0"/>
              <a:t>	Technische Universität Bergakademie Freiberg,</a:t>
            </a:r>
            <a:r>
              <a:rPr lang="de-DE" sz="1100" dirty="0"/>
              <a:t> Cyberangriff</a:t>
            </a:r>
          </a:p>
          <a:p>
            <a:pPr marL="1587" lvl="1" indent="0" defTabSz="754063">
              <a:buNone/>
            </a:pPr>
            <a:r>
              <a:rPr lang="de-DE" sz="1100" b="1" dirty="0"/>
              <a:t>	Hochschule Ruhr West</a:t>
            </a:r>
            <a:r>
              <a:rPr lang="de-DE" sz="1100" dirty="0"/>
              <a:t>, Cyberangriff</a:t>
            </a:r>
          </a:p>
          <a:p>
            <a:pPr marL="1587" lvl="1" indent="0" defTabSz="754063">
              <a:buNone/>
            </a:pPr>
            <a:r>
              <a:rPr lang="de-DE" sz="1100" b="1" dirty="0"/>
              <a:t>	Hochschule Harz,</a:t>
            </a:r>
            <a:r>
              <a:rPr lang="de-DE" sz="1100" dirty="0"/>
              <a:t> Cyberangriff</a:t>
            </a:r>
          </a:p>
          <a:p>
            <a:pPr marL="1587" lvl="1" indent="0" defTabSz="754063">
              <a:buNone/>
            </a:pPr>
            <a:endParaRPr lang="de-DE" sz="1100" b="1" dirty="0"/>
          </a:p>
          <a:p>
            <a:pPr marL="1587" lvl="1" indent="0" defTabSz="754063">
              <a:buNone/>
            </a:pPr>
            <a:r>
              <a:rPr lang="de-DE" sz="1100" b="1" dirty="0"/>
              <a:t>Februar	Europäische Fachhochschule,</a:t>
            </a:r>
            <a:r>
              <a:rPr lang="de-DE" sz="1100" dirty="0"/>
              <a:t> Cyberangriff</a:t>
            </a:r>
          </a:p>
          <a:p>
            <a:pPr marL="1587" lvl="1" indent="0" defTabSz="754063">
              <a:buNone/>
            </a:pPr>
            <a:r>
              <a:rPr lang="de-DE" sz="1100" b="1" dirty="0"/>
              <a:t>	Universität Zürich,</a:t>
            </a:r>
            <a:r>
              <a:rPr lang="de-DE" sz="1100" dirty="0"/>
              <a:t> mehrere Cyberangriffe</a:t>
            </a:r>
          </a:p>
          <a:p>
            <a:pPr marL="1587" lvl="1" indent="0" defTabSz="754063">
              <a:buNone/>
            </a:pPr>
            <a:r>
              <a:rPr lang="de-DE" sz="1100" b="1" dirty="0"/>
              <a:t>	Universität Graz,</a:t>
            </a:r>
            <a:r>
              <a:rPr lang="de-DE" sz="1100" dirty="0"/>
              <a:t> Cyberangriff</a:t>
            </a:r>
          </a:p>
          <a:p>
            <a:pPr marL="1587" lvl="1" indent="0" defTabSz="754063">
              <a:buNone/>
            </a:pPr>
            <a:r>
              <a:rPr lang="de-DE" sz="1100" b="1" dirty="0"/>
              <a:t>	TU Ilmenau,</a:t>
            </a:r>
            <a:r>
              <a:rPr lang="de-DE" sz="1100" dirty="0"/>
              <a:t> Cyberangriffe</a:t>
            </a:r>
            <a:br>
              <a:rPr lang="de-DE" sz="1100" dirty="0"/>
            </a:br>
            <a:r>
              <a:rPr lang="de-DE" sz="1100" dirty="0"/>
              <a:t>	</a:t>
            </a:r>
            <a:r>
              <a:rPr lang="de-DE" sz="1100" b="1" dirty="0">
                <a:solidFill>
                  <a:srgbClr val="BE1E3C"/>
                </a:solidFill>
              </a:rPr>
              <a:t>Technische Universität Braunschweig, </a:t>
            </a:r>
            <a:r>
              <a:rPr lang="de-DE" sz="1100" dirty="0"/>
              <a:t>Unbefugter Datenzugriff</a:t>
            </a:r>
          </a:p>
          <a:p>
            <a:pPr marL="1587" lvl="1" indent="0" defTabSz="754063">
              <a:buNone/>
            </a:pPr>
            <a:r>
              <a:rPr lang="de-DE" sz="1100" b="1" dirty="0"/>
              <a:t>	Heinrich-Heine-Universität,</a:t>
            </a:r>
            <a:r>
              <a:rPr lang="de-DE" sz="1100" dirty="0"/>
              <a:t> Daten von Angehörigen im </a:t>
            </a:r>
            <a:r>
              <a:rPr lang="de-DE" sz="1100" dirty="0" err="1"/>
              <a:t>Darknet</a:t>
            </a:r>
            <a:endParaRPr lang="de-DE" sz="1100" dirty="0"/>
          </a:p>
          <a:p>
            <a:pPr marL="1587" lvl="1" indent="0" defTabSz="754063">
              <a:buNone/>
            </a:pPr>
            <a:r>
              <a:rPr lang="de-DE" sz="1100" b="1" dirty="0"/>
              <a:t>	FH Graubünden,</a:t>
            </a:r>
            <a:r>
              <a:rPr lang="de-DE" sz="1100" dirty="0"/>
              <a:t> Cyberangriff</a:t>
            </a:r>
          </a:p>
          <a:p>
            <a:pPr marL="1587" lvl="1" indent="0" defTabSz="754063">
              <a:buNone/>
            </a:pPr>
            <a:endParaRPr lang="de-DE" sz="1100" dirty="0"/>
          </a:p>
          <a:p>
            <a:pPr marL="1587" lvl="1" indent="0" defTabSz="754063">
              <a:buNone/>
            </a:pPr>
            <a:endParaRPr lang="de-DE" sz="1100" dirty="0"/>
          </a:p>
          <a:p>
            <a:pPr marL="1587" lvl="1" indent="0" defTabSz="754063">
              <a:buNone/>
            </a:pPr>
            <a:endParaRPr lang="de-DE" sz="1100" dirty="0"/>
          </a:p>
          <a:p>
            <a:pPr marL="1587" lvl="1" indent="0" defTabSz="754063">
              <a:buNone/>
            </a:pPr>
            <a:endParaRPr lang="de-DE" sz="1100" dirty="0"/>
          </a:p>
          <a:p>
            <a:pPr marL="1587" lvl="1" indent="0" defTabSz="754063">
              <a:buNone/>
            </a:pPr>
            <a:endParaRPr lang="de-DE" sz="1100" dirty="0"/>
          </a:p>
          <a:p>
            <a:pPr marL="1587" lvl="1" indent="0" defTabSz="754063">
              <a:buNone/>
            </a:pPr>
            <a:endParaRPr lang="de-DE" sz="1100" dirty="0"/>
          </a:p>
        </p:txBody>
      </p:sp>
      <p:sp>
        <p:nvSpPr>
          <p:cNvPr id="198" name="Rechteck 197"/>
          <p:cNvSpPr/>
          <p:nvPr/>
        </p:nvSpPr>
        <p:spPr>
          <a:xfrm>
            <a:off x="-526900" y="260648"/>
            <a:ext cx="7187132" cy="2000444"/>
          </a:xfrm>
          <a:prstGeom prst="rect">
            <a:avLst/>
          </a:prstGeom>
          <a:solidFill>
            <a:srgbClr val="FFFFFF"/>
          </a:solidFill>
          <a:ln w="19050">
            <a:noFill/>
          </a:ln>
          <a:effectLst>
            <a:softEdge rad="317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431800" y="857251"/>
            <a:ext cx="8375650" cy="614363"/>
          </a:xfrm>
          <a:solidFill>
            <a:srgbClr val="FFFFFF"/>
          </a:solidFill>
        </p:spPr>
        <p:txBody>
          <a:bodyPr/>
          <a:lstStyle/>
          <a:p>
            <a:r>
              <a:rPr lang="de-DE" dirty="0"/>
              <a:t>Angriffe auf Hochschulen sind eine reale Gefahr</a:t>
            </a:r>
          </a:p>
        </p:txBody>
      </p:sp>
      <p:sp>
        <p:nvSpPr>
          <p:cNvPr id="233" name="Rectangle 98"/>
          <p:cNvSpPr>
            <a:spLocks noChangeArrowheads="1"/>
          </p:cNvSpPr>
          <p:nvPr/>
        </p:nvSpPr>
        <p:spPr bwMode="auto">
          <a:xfrm>
            <a:off x="10332640" y="1783298"/>
            <a:ext cx="674688" cy="371475"/>
          </a:xfrm>
          <a:prstGeom prst="rect">
            <a:avLst/>
          </a:prstGeom>
          <a:solidFill>
            <a:srgbClr val="760054"/>
          </a:solidFill>
          <a:ln w="9525" algn="ctr">
            <a:noFill/>
            <a:miter lim="800000"/>
            <a:headEnd/>
            <a:tailEnd/>
          </a:ln>
          <a:effectLst/>
        </p:spPr>
        <p:txBody>
          <a:bodyPr wrap="none" anchor="ctr" anchorCtr="0"/>
          <a:lstStyle/>
          <a:p>
            <a:r>
              <a:rPr lang="pt-BR" sz="800" b="1" dirty="0">
                <a:solidFill>
                  <a:schemeClr val="bg1"/>
                </a:solidFill>
              </a:rPr>
              <a:t>R 118</a:t>
            </a:r>
          </a:p>
          <a:p>
            <a:r>
              <a:rPr lang="pt-BR" sz="800" b="1" dirty="0">
                <a:solidFill>
                  <a:schemeClr val="bg1"/>
                </a:solidFill>
              </a:rPr>
              <a:t>G 0</a:t>
            </a:r>
          </a:p>
          <a:p>
            <a:r>
              <a:rPr lang="pt-BR" sz="800" b="1" dirty="0">
                <a:solidFill>
                  <a:schemeClr val="bg1"/>
                </a:solidFill>
              </a:rPr>
              <a:t>B 84</a:t>
            </a:r>
            <a:endParaRPr lang="de-DE" sz="800" b="1" dirty="0">
              <a:solidFill>
                <a:schemeClr val="bg1"/>
              </a:solidFill>
            </a:endParaRPr>
          </a:p>
        </p:txBody>
      </p:sp>
      <p:sp>
        <p:nvSpPr>
          <p:cNvPr id="197" name="Textfeld 196"/>
          <p:cNvSpPr txBox="1"/>
          <p:nvPr/>
        </p:nvSpPr>
        <p:spPr>
          <a:xfrm>
            <a:off x="5774414" y="4647365"/>
            <a:ext cx="3135097" cy="461665"/>
          </a:xfrm>
          <a:prstGeom prst="rect">
            <a:avLst/>
          </a:prstGeom>
          <a:noFill/>
        </p:spPr>
        <p:txBody>
          <a:bodyPr wrap="square" rtlCol="0">
            <a:spAutoFit/>
          </a:bodyPr>
          <a:lstStyle/>
          <a:p>
            <a:pPr algn="r"/>
            <a:r>
              <a:rPr lang="de-DE" sz="800" dirty="0"/>
              <a:t>Angriffe auf Hochschulen von Januar 2021 bis Februar 2023</a:t>
            </a:r>
          </a:p>
          <a:p>
            <a:pPr algn="r"/>
            <a:r>
              <a:rPr lang="de-DE" sz="800" dirty="0"/>
              <a:t>Zusammenstellung aus Pressemitteilungen und medialer Berichterstattung</a:t>
            </a:r>
          </a:p>
        </p:txBody>
      </p:sp>
      <p:pic>
        <p:nvPicPr>
          <p:cNvPr id="187" name="Grafik 186"/>
          <p:cNvPicPr>
            <a:picLocks noChangeAspect="1"/>
          </p:cNvPicPr>
          <p:nvPr/>
        </p:nvPicPr>
        <p:blipFill rotWithShape="1">
          <a:blip r:embed="rId2"/>
          <a:srcRect l="28634" t="45368" r="24325" b="24578"/>
          <a:stretch/>
        </p:blipFill>
        <p:spPr>
          <a:xfrm>
            <a:off x="5730679" y="1764284"/>
            <a:ext cx="3079297" cy="2880320"/>
          </a:xfrm>
          <a:prstGeom prst="rect">
            <a:avLst/>
          </a:prstGeom>
        </p:spPr>
      </p:pic>
      <p:sp>
        <p:nvSpPr>
          <p:cNvPr id="200" name="Freihandform 199"/>
          <p:cNvSpPr/>
          <p:nvPr/>
        </p:nvSpPr>
        <p:spPr>
          <a:xfrm rot="18900000">
            <a:off x="7697947" y="2490117"/>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FCD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07" name="Freihandform 206"/>
          <p:cNvSpPr/>
          <p:nvPr/>
        </p:nvSpPr>
        <p:spPr>
          <a:xfrm rot="18900000">
            <a:off x="7305855" y="3272850"/>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FCD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09" name="Freihandform 208"/>
          <p:cNvSpPr/>
          <p:nvPr/>
        </p:nvSpPr>
        <p:spPr>
          <a:xfrm rot="18900000">
            <a:off x="6704959" y="269782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0" name="Freihandform 209"/>
          <p:cNvSpPr/>
          <p:nvPr/>
        </p:nvSpPr>
        <p:spPr>
          <a:xfrm rot="18900000">
            <a:off x="6504602" y="393540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2" name="Freihandform 211"/>
          <p:cNvSpPr/>
          <p:nvPr/>
        </p:nvSpPr>
        <p:spPr>
          <a:xfrm rot="18900000">
            <a:off x="7003553" y="3167069"/>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5" name="Freihandform 214"/>
          <p:cNvSpPr/>
          <p:nvPr/>
        </p:nvSpPr>
        <p:spPr>
          <a:xfrm rot="18900000">
            <a:off x="7722858" y="250523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6" name="Freihandform 215"/>
          <p:cNvSpPr/>
          <p:nvPr/>
        </p:nvSpPr>
        <p:spPr>
          <a:xfrm rot="18900000">
            <a:off x="8254760" y="361936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7" name="Freihandform 216"/>
          <p:cNvSpPr/>
          <p:nvPr/>
        </p:nvSpPr>
        <p:spPr>
          <a:xfrm rot="18900000">
            <a:off x="6724112" y="3600390"/>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8" name="Freihandform 217"/>
          <p:cNvSpPr/>
          <p:nvPr/>
        </p:nvSpPr>
        <p:spPr>
          <a:xfrm rot="18900000">
            <a:off x="7380157" y="381986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9" name="Freihandform 218"/>
          <p:cNvSpPr/>
          <p:nvPr/>
        </p:nvSpPr>
        <p:spPr>
          <a:xfrm rot="18900000">
            <a:off x="6750692" y="270550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0" name="Freihandform 219"/>
          <p:cNvSpPr/>
          <p:nvPr/>
        </p:nvSpPr>
        <p:spPr>
          <a:xfrm rot="18900000">
            <a:off x="6630484" y="280809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1" name="Freihandform 220"/>
          <p:cNvSpPr/>
          <p:nvPr/>
        </p:nvSpPr>
        <p:spPr>
          <a:xfrm rot="18900000">
            <a:off x="7238993" y="252340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BE1E3C"/>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2" name="Freihandform 221"/>
          <p:cNvSpPr/>
          <p:nvPr/>
        </p:nvSpPr>
        <p:spPr>
          <a:xfrm rot="18900000">
            <a:off x="7243154" y="328800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3" name="Freihandform 222"/>
          <p:cNvSpPr/>
          <p:nvPr/>
        </p:nvSpPr>
        <p:spPr>
          <a:xfrm rot="18900000">
            <a:off x="7550203" y="2863756"/>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4" name="Freihandform 223"/>
          <p:cNvSpPr/>
          <p:nvPr/>
        </p:nvSpPr>
        <p:spPr>
          <a:xfrm rot="18900000">
            <a:off x="6914610" y="334240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5" name="Freihandform 224"/>
          <p:cNvSpPr/>
          <p:nvPr/>
        </p:nvSpPr>
        <p:spPr>
          <a:xfrm rot="18900000">
            <a:off x="7264838" y="253605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BE1E3C"/>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7" name="Freihandform 226"/>
          <p:cNvSpPr/>
          <p:nvPr/>
        </p:nvSpPr>
        <p:spPr>
          <a:xfrm rot="18900000">
            <a:off x="7048677" y="3555027"/>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9" name="Freihandform 228"/>
          <p:cNvSpPr/>
          <p:nvPr/>
        </p:nvSpPr>
        <p:spPr>
          <a:xfrm rot="18900000">
            <a:off x="6560804" y="2904486"/>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1" name="Freihandform 230"/>
          <p:cNvSpPr/>
          <p:nvPr/>
        </p:nvSpPr>
        <p:spPr>
          <a:xfrm rot="18900000">
            <a:off x="7039342" y="232896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2" name="Freihandform 231"/>
          <p:cNvSpPr/>
          <p:nvPr/>
        </p:nvSpPr>
        <p:spPr>
          <a:xfrm rot="18900000">
            <a:off x="6935632" y="218786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5" name="Freihandform 234"/>
          <p:cNvSpPr/>
          <p:nvPr/>
        </p:nvSpPr>
        <p:spPr>
          <a:xfrm rot="18900000">
            <a:off x="7410133" y="382932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6" name="Freihandform 235"/>
          <p:cNvSpPr/>
          <p:nvPr/>
        </p:nvSpPr>
        <p:spPr>
          <a:xfrm rot="18900000">
            <a:off x="7679293" y="2913585"/>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7" name="Freihandform 236"/>
          <p:cNvSpPr/>
          <p:nvPr/>
        </p:nvSpPr>
        <p:spPr>
          <a:xfrm rot="18900000">
            <a:off x="6591677" y="2815775"/>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40" name="Freihandform 239"/>
          <p:cNvSpPr/>
          <p:nvPr/>
        </p:nvSpPr>
        <p:spPr>
          <a:xfrm rot="18900000">
            <a:off x="6830514" y="3883048"/>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41" name="Freihandform 240"/>
          <p:cNvSpPr/>
          <p:nvPr/>
        </p:nvSpPr>
        <p:spPr>
          <a:xfrm rot="18900000">
            <a:off x="8181711" y="387961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42" name="Freihandform 241"/>
          <p:cNvSpPr/>
          <p:nvPr/>
        </p:nvSpPr>
        <p:spPr>
          <a:xfrm rot="18900000">
            <a:off x="7221542" y="2955451"/>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43" name="Freihandform 242"/>
          <p:cNvSpPr/>
          <p:nvPr/>
        </p:nvSpPr>
        <p:spPr>
          <a:xfrm rot="18900000">
            <a:off x="7231624" y="2531935"/>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BE1E3C"/>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46" name="Freihandform 245"/>
          <p:cNvSpPr/>
          <p:nvPr/>
        </p:nvSpPr>
        <p:spPr>
          <a:xfrm rot="18900000">
            <a:off x="6993859" y="396949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51" name="Freihandform 250"/>
          <p:cNvSpPr/>
          <p:nvPr/>
        </p:nvSpPr>
        <p:spPr>
          <a:xfrm rot="18900000">
            <a:off x="8370807" y="511240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FCD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de-DE" dirty="0">
              <a:ln>
                <a:solidFill>
                  <a:srgbClr val="BE1E3C"/>
                </a:solidFill>
              </a:ln>
            </a:endParaRPr>
          </a:p>
        </p:txBody>
      </p:sp>
      <p:sp>
        <p:nvSpPr>
          <p:cNvPr id="252" name="Textfeld 251"/>
          <p:cNvSpPr txBox="1"/>
          <p:nvPr/>
        </p:nvSpPr>
        <p:spPr>
          <a:xfrm>
            <a:off x="8485870" y="5085308"/>
            <a:ext cx="420727" cy="215444"/>
          </a:xfrm>
          <a:prstGeom prst="rect">
            <a:avLst/>
          </a:prstGeom>
          <a:noFill/>
        </p:spPr>
        <p:txBody>
          <a:bodyPr wrap="square" rtlCol="0">
            <a:spAutoFit/>
          </a:bodyPr>
          <a:lstStyle/>
          <a:p>
            <a:pPr algn="r"/>
            <a:r>
              <a:rPr lang="de-DE" sz="800" dirty="0"/>
              <a:t>2021</a:t>
            </a:r>
          </a:p>
        </p:txBody>
      </p:sp>
      <p:sp>
        <p:nvSpPr>
          <p:cNvPr id="253" name="Freihandform 252"/>
          <p:cNvSpPr/>
          <p:nvPr/>
        </p:nvSpPr>
        <p:spPr>
          <a:xfrm rot="18900000">
            <a:off x="7829790" y="511567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de-DE" dirty="0">
              <a:ln>
                <a:solidFill>
                  <a:srgbClr val="BE1E3C"/>
                </a:solidFill>
              </a:ln>
            </a:endParaRPr>
          </a:p>
        </p:txBody>
      </p:sp>
      <p:sp>
        <p:nvSpPr>
          <p:cNvPr id="254" name="Textfeld 253"/>
          <p:cNvSpPr txBox="1"/>
          <p:nvPr/>
        </p:nvSpPr>
        <p:spPr>
          <a:xfrm>
            <a:off x="7939634" y="5099710"/>
            <a:ext cx="425946" cy="215444"/>
          </a:xfrm>
          <a:prstGeom prst="rect">
            <a:avLst/>
          </a:prstGeom>
          <a:noFill/>
        </p:spPr>
        <p:txBody>
          <a:bodyPr wrap="square" rtlCol="0">
            <a:spAutoFit/>
          </a:bodyPr>
          <a:lstStyle/>
          <a:p>
            <a:pPr algn="r"/>
            <a:r>
              <a:rPr lang="de-DE" sz="800" dirty="0"/>
              <a:t>2022</a:t>
            </a:r>
          </a:p>
        </p:txBody>
      </p:sp>
      <p:sp>
        <p:nvSpPr>
          <p:cNvPr id="257" name="Freihandform 256"/>
          <p:cNvSpPr/>
          <p:nvPr/>
        </p:nvSpPr>
        <p:spPr>
          <a:xfrm rot="18900000">
            <a:off x="7275645" y="5115672"/>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de-DE" dirty="0">
              <a:ln>
                <a:solidFill>
                  <a:srgbClr val="BE1E3C"/>
                </a:solidFill>
              </a:ln>
            </a:endParaRPr>
          </a:p>
        </p:txBody>
      </p:sp>
      <p:sp>
        <p:nvSpPr>
          <p:cNvPr id="258" name="Textfeld 257"/>
          <p:cNvSpPr txBox="1"/>
          <p:nvPr/>
        </p:nvSpPr>
        <p:spPr>
          <a:xfrm>
            <a:off x="7376202" y="5091892"/>
            <a:ext cx="435233" cy="215444"/>
          </a:xfrm>
          <a:prstGeom prst="rect">
            <a:avLst/>
          </a:prstGeom>
          <a:noFill/>
        </p:spPr>
        <p:txBody>
          <a:bodyPr wrap="square" rtlCol="0">
            <a:spAutoFit/>
          </a:bodyPr>
          <a:lstStyle/>
          <a:p>
            <a:pPr algn="r"/>
            <a:r>
              <a:rPr lang="de-DE" sz="800" dirty="0"/>
              <a:t>2023</a:t>
            </a:r>
          </a:p>
        </p:txBody>
      </p:sp>
      <p:sp>
        <p:nvSpPr>
          <p:cNvPr id="203" name="Freihandform 202"/>
          <p:cNvSpPr/>
          <p:nvPr/>
        </p:nvSpPr>
        <p:spPr>
          <a:xfrm rot="18900000">
            <a:off x="7044836" y="3671719"/>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FCD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8" name="Freihandform 237"/>
          <p:cNvSpPr/>
          <p:nvPr/>
        </p:nvSpPr>
        <p:spPr>
          <a:xfrm rot="18900000">
            <a:off x="7353894" y="2645009"/>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1" name="Freihandform 210"/>
          <p:cNvSpPr/>
          <p:nvPr/>
        </p:nvSpPr>
        <p:spPr>
          <a:xfrm rot="18900000">
            <a:off x="7407487" y="2753803"/>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02" name="Freihandform 201"/>
          <p:cNvSpPr/>
          <p:nvPr/>
        </p:nvSpPr>
        <p:spPr>
          <a:xfrm rot="18900000">
            <a:off x="7489405" y="2837347"/>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FCD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13" name="Freihandform 212"/>
          <p:cNvSpPr/>
          <p:nvPr/>
        </p:nvSpPr>
        <p:spPr>
          <a:xfrm rot="18900000">
            <a:off x="7513982" y="2849928"/>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0" name="Freihandform 229"/>
          <p:cNvSpPr/>
          <p:nvPr/>
        </p:nvSpPr>
        <p:spPr>
          <a:xfrm rot="18900000">
            <a:off x="7545017" y="3027309"/>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28" name="Freihandform 227"/>
          <p:cNvSpPr/>
          <p:nvPr/>
        </p:nvSpPr>
        <p:spPr>
          <a:xfrm rot="18900000">
            <a:off x="6508892" y="2884431"/>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FA6E00"/>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39" name="Freihandform 238"/>
          <p:cNvSpPr/>
          <p:nvPr/>
        </p:nvSpPr>
        <p:spPr>
          <a:xfrm rot="18900000">
            <a:off x="6534734" y="298875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
        <p:nvSpPr>
          <p:cNvPr id="245" name="Freihandform 244"/>
          <p:cNvSpPr/>
          <p:nvPr/>
        </p:nvSpPr>
        <p:spPr>
          <a:xfrm rot="18900000">
            <a:off x="6477856" y="2913584"/>
            <a:ext cx="187297" cy="185609"/>
          </a:xfrm>
          <a:custGeom>
            <a:avLst/>
            <a:gdLst>
              <a:gd name="connsiteX0" fmla="*/ 1095509 w 1495722"/>
              <a:gd name="connsiteY0" fmla="*/ 385718 h 1482241"/>
              <a:gd name="connsiteX1" fmla="*/ 688170 w 1495722"/>
              <a:gd name="connsiteY1" fmla="*/ 385718 h 1482241"/>
              <a:gd name="connsiteX2" fmla="*/ 688170 w 1495722"/>
              <a:gd name="connsiteY2" fmla="*/ 793057 h 1482241"/>
              <a:gd name="connsiteX3" fmla="*/ 1095509 w 1495722"/>
              <a:gd name="connsiteY3" fmla="*/ 793057 h 1482241"/>
              <a:gd name="connsiteX4" fmla="*/ 1095509 w 1495722"/>
              <a:gd name="connsiteY4" fmla="*/ 385718 h 1482241"/>
              <a:gd name="connsiteX5" fmla="*/ 1317137 w 1495722"/>
              <a:gd name="connsiteY5" fmla="*/ 177561 h 1482241"/>
              <a:gd name="connsiteX6" fmla="*/ 1357548 w 1495722"/>
              <a:gd name="connsiteY6" fmla="*/ 973440 h 1482241"/>
              <a:gd name="connsiteX7" fmla="*/ 404 w 1495722"/>
              <a:gd name="connsiteY7" fmla="*/ 1480823 h 1482241"/>
              <a:gd name="connsiteX8" fmla="*/ 516769 w 1495722"/>
              <a:gd name="connsiteY8" fmla="*/ 128170 h 1482241"/>
              <a:gd name="connsiteX9" fmla="*/ 1317137 w 1495722"/>
              <a:gd name="connsiteY9" fmla="*/ 177561 h 14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22" h="1482241">
                <a:moveTo>
                  <a:pt x="1095509" y="385718"/>
                </a:moveTo>
                <a:cubicBezTo>
                  <a:pt x="983025" y="273235"/>
                  <a:pt x="800654" y="273235"/>
                  <a:pt x="688170" y="385718"/>
                </a:cubicBezTo>
                <a:cubicBezTo>
                  <a:pt x="575687" y="498202"/>
                  <a:pt x="575687" y="680573"/>
                  <a:pt x="688170" y="793057"/>
                </a:cubicBezTo>
                <a:cubicBezTo>
                  <a:pt x="800654" y="905541"/>
                  <a:pt x="983025" y="905541"/>
                  <a:pt x="1095509" y="793057"/>
                </a:cubicBezTo>
                <a:cubicBezTo>
                  <a:pt x="1207993" y="680573"/>
                  <a:pt x="1207993" y="498202"/>
                  <a:pt x="1095509" y="385718"/>
                </a:cubicBezTo>
                <a:close/>
                <a:moveTo>
                  <a:pt x="1317137" y="177561"/>
                </a:moveTo>
                <a:cubicBezTo>
                  <a:pt x="1534908" y="400197"/>
                  <a:pt x="1559604" y="762027"/>
                  <a:pt x="1357548" y="973440"/>
                </a:cubicBezTo>
                <a:cubicBezTo>
                  <a:pt x="961296" y="1360338"/>
                  <a:pt x="23977" y="1498035"/>
                  <a:pt x="404" y="1480823"/>
                </a:cubicBezTo>
                <a:cubicBezTo>
                  <a:pt x="-7079" y="1465482"/>
                  <a:pt x="86466" y="563338"/>
                  <a:pt x="516769" y="128170"/>
                </a:cubicBezTo>
                <a:cubicBezTo>
                  <a:pt x="707226" y="-48442"/>
                  <a:pt x="1079534" y="-52184"/>
                  <a:pt x="1317137" y="177561"/>
                </a:cubicBezTo>
                <a:close/>
              </a:path>
            </a:pathLst>
          </a:custGeom>
          <a:solidFill>
            <a:srgbClr val="760054"/>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ln>
                <a:solidFill>
                  <a:srgbClr val="BE1E3C"/>
                </a:solidFill>
              </a:ln>
            </a:endParaRPr>
          </a:p>
        </p:txBody>
      </p:sp>
    </p:spTree>
    <p:extLst>
      <p:ext uri="{BB962C8B-B14F-4D97-AF65-F5344CB8AC3E}">
        <p14:creationId xmlns:p14="http://schemas.microsoft.com/office/powerpoint/2010/main" val="13421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88">
                                            <p:txEl>
                                              <p:pRg st="2" end="2"/>
                                            </p:txEl>
                                          </p:spTgt>
                                        </p:tgtEl>
                                        <p:attrNameLst>
                                          <p:attrName>style.visibility</p:attrName>
                                        </p:attrNameLst>
                                      </p:cBhvr>
                                      <p:to>
                                        <p:strVal val="visible"/>
                                      </p:to>
                                    </p:set>
                                    <p:anim calcmode="lin" valueType="num">
                                      <p:cBhvr>
                                        <p:cTn id="7" dur="28000" fill="hold"/>
                                        <p:tgtEl>
                                          <p:spTgt spid="188">
                                            <p:txEl>
                                              <p:pRg st="2" end="2"/>
                                            </p:txEl>
                                          </p:spTgt>
                                        </p:tgtEl>
                                        <p:attrNameLst>
                                          <p:attrName>ppt_x</p:attrName>
                                        </p:attrNameLst>
                                      </p:cBhvr>
                                      <p:tavLst>
                                        <p:tav tm="0">
                                          <p:val>
                                            <p:strVal val="#ppt_x"/>
                                          </p:val>
                                        </p:tav>
                                        <p:tav tm="100000">
                                          <p:val>
                                            <p:strVal val="#ppt_x"/>
                                          </p:val>
                                        </p:tav>
                                      </p:tavLst>
                                    </p:anim>
                                    <p:anim calcmode="lin" valueType="num">
                                      <p:cBhvr>
                                        <p:cTn id="8" dur="28000" fill="hold"/>
                                        <p:tgtEl>
                                          <p:spTgt spid="188">
                                            <p:txEl>
                                              <p:pRg st="2" end="2"/>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188">
                                            <p:txEl>
                                              <p:pRg st="4" end="4"/>
                                            </p:txEl>
                                          </p:spTgt>
                                        </p:tgtEl>
                                        <p:attrNameLst>
                                          <p:attrName>style.visibility</p:attrName>
                                        </p:attrNameLst>
                                      </p:cBhvr>
                                      <p:to>
                                        <p:strVal val="visible"/>
                                      </p:to>
                                    </p:set>
                                    <p:anim calcmode="lin" valueType="num">
                                      <p:cBhvr>
                                        <p:cTn id="11" dur="28000" fill="hold"/>
                                        <p:tgtEl>
                                          <p:spTgt spid="188">
                                            <p:txEl>
                                              <p:pRg st="4" end="4"/>
                                            </p:txEl>
                                          </p:spTgt>
                                        </p:tgtEl>
                                        <p:attrNameLst>
                                          <p:attrName>ppt_x</p:attrName>
                                        </p:attrNameLst>
                                      </p:cBhvr>
                                      <p:tavLst>
                                        <p:tav tm="0">
                                          <p:val>
                                            <p:strVal val="#ppt_x"/>
                                          </p:val>
                                        </p:tav>
                                        <p:tav tm="100000">
                                          <p:val>
                                            <p:strVal val="#ppt_x"/>
                                          </p:val>
                                        </p:tav>
                                      </p:tavLst>
                                    </p:anim>
                                    <p:anim calcmode="lin" valueType="num">
                                      <p:cBhvr>
                                        <p:cTn id="12" dur="28000" fill="hold"/>
                                        <p:tgtEl>
                                          <p:spTgt spid="188">
                                            <p:txEl>
                                              <p:pRg st="4" end="4"/>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188">
                                            <p:txEl>
                                              <p:pRg st="6" end="6"/>
                                            </p:txEl>
                                          </p:spTgt>
                                        </p:tgtEl>
                                        <p:attrNameLst>
                                          <p:attrName>style.visibility</p:attrName>
                                        </p:attrNameLst>
                                      </p:cBhvr>
                                      <p:to>
                                        <p:strVal val="visible"/>
                                      </p:to>
                                    </p:set>
                                    <p:anim calcmode="lin" valueType="num">
                                      <p:cBhvr>
                                        <p:cTn id="15" dur="28000" fill="hold"/>
                                        <p:tgtEl>
                                          <p:spTgt spid="188">
                                            <p:txEl>
                                              <p:pRg st="6" end="6"/>
                                            </p:txEl>
                                          </p:spTgt>
                                        </p:tgtEl>
                                        <p:attrNameLst>
                                          <p:attrName>ppt_x</p:attrName>
                                        </p:attrNameLst>
                                      </p:cBhvr>
                                      <p:tavLst>
                                        <p:tav tm="0">
                                          <p:val>
                                            <p:strVal val="#ppt_x"/>
                                          </p:val>
                                        </p:tav>
                                        <p:tav tm="100000">
                                          <p:val>
                                            <p:strVal val="#ppt_x"/>
                                          </p:val>
                                        </p:tav>
                                      </p:tavLst>
                                    </p:anim>
                                    <p:anim calcmode="lin" valueType="num">
                                      <p:cBhvr>
                                        <p:cTn id="16" dur="28000" fill="hold"/>
                                        <p:tgtEl>
                                          <p:spTgt spid="188">
                                            <p:txEl>
                                              <p:pRg st="6" end="6"/>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188">
                                            <p:txEl>
                                              <p:pRg st="8" end="8"/>
                                            </p:txEl>
                                          </p:spTgt>
                                        </p:tgtEl>
                                        <p:attrNameLst>
                                          <p:attrName>style.visibility</p:attrName>
                                        </p:attrNameLst>
                                      </p:cBhvr>
                                      <p:to>
                                        <p:strVal val="visible"/>
                                      </p:to>
                                    </p:set>
                                    <p:anim calcmode="lin" valueType="num">
                                      <p:cBhvr>
                                        <p:cTn id="19" dur="28000" fill="hold"/>
                                        <p:tgtEl>
                                          <p:spTgt spid="188">
                                            <p:txEl>
                                              <p:pRg st="8" end="8"/>
                                            </p:txEl>
                                          </p:spTgt>
                                        </p:tgtEl>
                                        <p:attrNameLst>
                                          <p:attrName>ppt_x</p:attrName>
                                        </p:attrNameLst>
                                      </p:cBhvr>
                                      <p:tavLst>
                                        <p:tav tm="0">
                                          <p:val>
                                            <p:strVal val="#ppt_x"/>
                                          </p:val>
                                        </p:tav>
                                        <p:tav tm="100000">
                                          <p:val>
                                            <p:strVal val="#ppt_x"/>
                                          </p:val>
                                        </p:tav>
                                      </p:tavLst>
                                    </p:anim>
                                    <p:anim calcmode="lin" valueType="num">
                                      <p:cBhvr>
                                        <p:cTn id="20" dur="28000" fill="hold"/>
                                        <p:tgtEl>
                                          <p:spTgt spid="188">
                                            <p:txEl>
                                              <p:pRg st="8" end="8"/>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188">
                                            <p:txEl>
                                              <p:pRg st="10" end="10"/>
                                            </p:txEl>
                                          </p:spTgt>
                                        </p:tgtEl>
                                        <p:attrNameLst>
                                          <p:attrName>style.visibility</p:attrName>
                                        </p:attrNameLst>
                                      </p:cBhvr>
                                      <p:to>
                                        <p:strVal val="visible"/>
                                      </p:to>
                                    </p:set>
                                    <p:anim calcmode="lin" valueType="num">
                                      <p:cBhvr>
                                        <p:cTn id="23" dur="28000" fill="hold"/>
                                        <p:tgtEl>
                                          <p:spTgt spid="188">
                                            <p:txEl>
                                              <p:pRg st="10" end="10"/>
                                            </p:txEl>
                                          </p:spTgt>
                                        </p:tgtEl>
                                        <p:attrNameLst>
                                          <p:attrName>ppt_x</p:attrName>
                                        </p:attrNameLst>
                                      </p:cBhvr>
                                      <p:tavLst>
                                        <p:tav tm="0">
                                          <p:val>
                                            <p:strVal val="#ppt_x"/>
                                          </p:val>
                                        </p:tav>
                                        <p:tav tm="100000">
                                          <p:val>
                                            <p:strVal val="#ppt_x"/>
                                          </p:val>
                                        </p:tav>
                                      </p:tavLst>
                                    </p:anim>
                                    <p:anim calcmode="lin" valueType="num">
                                      <p:cBhvr>
                                        <p:cTn id="24" dur="28000" fill="hold"/>
                                        <p:tgtEl>
                                          <p:spTgt spid="188">
                                            <p:txEl>
                                              <p:pRg st="10" end="10"/>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188">
                                            <p:txEl>
                                              <p:pRg st="12" end="12"/>
                                            </p:txEl>
                                          </p:spTgt>
                                        </p:tgtEl>
                                        <p:attrNameLst>
                                          <p:attrName>style.visibility</p:attrName>
                                        </p:attrNameLst>
                                      </p:cBhvr>
                                      <p:to>
                                        <p:strVal val="visible"/>
                                      </p:to>
                                    </p:set>
                                    <p:anim calcmode="lin" valueType="num">
                                      <p:cBhvr>
                                        <p:cTn id="27" dur="28000" fill="hold"/>
                                        <p:tgtEl>
                                          <p:spTgt spid="188">
                                            <p:txEl>
                                              <p:pRg st="12" end="12"/>
                                            </p:txEl>
                                          </p:spTgt>
                                        </p:tgtEl>
                                        <p:attrNameLst>
                                          <p:attrName>ppt_x</p:attrName>
                                        </p:attrNameLst>
                                      </p:cBhvr>
                                      <p:tavLst>
                                        <p:tav tm="0">
                                          <p:val>
                                            <p:strVal val="#ppt_x"/>
                                          </p:val>
                                        </p:tav>
                                        <p:tav tm="100000">
                                          <p:val>
                                            <p:strVal val="#ppt_x"/>
                                          </p:val>
                                        </p:tav>
                                      </p:tavLst>
                                    </p:anim>
                                    <p:anim calcmode="lin" valueType="num">
                                      <p:cBhvr>
                                        <p:cTn id="28" dur="28000" fill="hold"/>
                                        <p:tgtEl>
                                          <p:spTgt spid="188">
                                            <p:txEl>
                                              <p:pRg st="12" end="12"/>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188">
                                            <p:txEl>
                                              <p:pRg st="14" end="14"/>
                                            </p:txEl>
                                          </p:spTgt>
                                        </p:tgtEl>
                                        <p:attrNameLst>
                                          <p:attrName>style.visibility</p:attrName>
                                        </p:attrNameLst>
                                      </p:cBhvr>
                                      <p:to>
                                        <p:strVal val="visible"/>
                                      </p:to>
                                    </p:set>
                                    <p:anim calcmode="lin" valueType="num">
                                      <p:cBhvr>
                                        <p:cTn id="31" dur="28000" fill="hold"/>
                                        <p:tgtEl>
                                          <p:spTgt spid="188">
                                            <p:txEl>
                                              <p:pRg st="14" end="14"/>
                                            </p:txEl>
                                          </p:spTgt>
                                        </p:tgtEl>
                                        <p:attrNameLst>
                                          <p:attrName>ppt_x</p:attrName>
                                        </p:attrNameLst>
                                      </p:cBhvr>
                                      <p:tavLst>
                                        <p:tav tm="0">
                                          <p:val>
                                            <p:strVal val="#ppt_x"/>
                                          </p:val>
                                        </p:tav>
                                        <p:tav tm="100000">
                                          <p:val>
                                            <p:strVal val="#ppt_x"/>
                                          </p:val>
                                        </p:tav>
                                      </p:tavLst>
                                    </p:anim>
                                    <p:anim calcmode="lin" valueType="num">
                                      <p:cBhvr>
                                        <p:cTn id="32" dur="28000" fill="hold"/>
                                        <p:tgtEl>
                                          <p:spTgt spid="188">
                                            <p:txEl>
                                              <p:pRg st="14" end="14"/>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188">
                                            <p:txEl>
                                              <p:pRg st="15" end="15"/>
                                            </p:txEl>
                                          </p:spTgt>
                                        </p:tgtEl>
                                        <p:attrNameLst>
                                          <p:attrName>style.visibility</p:attrName>
                                        </p:attrNameLst>
                                      </p:cBhvr>
                                      <p:to>
                                        <p:strVal val="visible"/>
                                      </p:to>
                                    </p:set>
                                    <p:anim calcmode="lin" valueType="num">
                                      <p:cBhvr>
                                        <p:cTn id="35" dur="28000" fill="hold"/>
                                        <p:tgtEl>
                                          <p:spTgt spid="188">
                                            <p:txEl>
                                              <p:pRg st="15" end="15"/>
                                            </p:txEl>
                                          </p:spTgt>
                                        </p:tgtEl>
                                        <p:attrNameLst>
                                          <p:attrName>ppt_x</p:attrName>
                                        </p:attrNameLst>
                                      </p:cBhvr>
                                      <p:tavLst>
                                        <p:tav tm="0">
                                          <p:val>
                                            <p:strVal val="#ppt_x"/>
                                          </p:val>
                                        </p:tav>
                                        <p:tav tm="100000">
                                          <p:val>
                                            <p:strVal val="#ppt_x"/>
                                          </p:val>
                                        </p:tav>
                                      </p:tavLst>
                                    </p:anim>
                                    <p:anim calcmode="lin" valueType="num">
                                      <p:cBhvr>
                                        <p:cTn id="36" dur="28000" fill="hold"/>
                                        <p:tgtEl>
                                          <p:spTgt spid="188">
                                            <p:txEl>
                                              <p:pRg st="15" end="15"/>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188">
                                            <p:txEl>
                                              <p:pRg st="17" end="17"/>
                                            </p:txEl>
                                          </p:spTgt>
                                        </p:tgtEl>
                                        <p:attrNameLst>
                                          <p:attrName>style.visibility</p:attrName>
                                        </p:attrNameLst>
                                      </p:cBhvr>
                                      <p:to>
                                        <p:strVal val="visible"/>
                                      </p:to>
                                    </p:set>
                                    <p:anim calcmode="lin" valueType="num">
                                      <p:cBhvr>
                                        <p:cTn id="39" dur="28000" fill="hold"/>
                                        <p:tgtEl>
                                          <p:spTgt spid="188">
                                            <p:txEl>
                                              <p:pRg st="17" end="17"/>
                                            </p:txEl>
                                          </p:spTgt>
                                        </p:tgtEl>
                                        <p:attrNameLst>
                                          <p:attrName>ppt_x</p:attrName>
                                        </p:attrNameLst>
                                      </p:cBhvr>
                                      <p:tavLst>
                                        <p:tav tm="0">
                                          <p:val>
                                            <p:strVal val="#ppt_x"/>
                                          </p:val>
                                        </p:tav>
                                        <p:tav tm="100000">
                                          <p:val>
                                            <p:strVal val="#ppt_x"/>
                                          </p:val>
                                        </p:tav>
                                      </p:tavLst>
                                    </p:anim>
                                    <p:anim calcmode="lin" valueType="num">
                                      <p:cBhvr>
                                        <p:cTn id="40" dur="28000" fill="hold"/>
                                        <p:tgtEl>
                                          <p:spTgt spid="188">
                                            <p:txEl>
                                              <p:pRg st="17" end="1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188">
                                            <p:txEl>
                                              <p:pRg st="18" end="18"/>
                                            </p:txEl>
                                          </p:spTgt>
                                        </p:tgtEl>
                                        <p:attrNameLst>
                                          <p:attrName>style.visibility</p:attrName>
                                        </p:attrNameLst>
                                      </p:cBhvr>
                                      <p:to>
                                        <p:strVal val="visible"/>
                                      </p:to>
                                    </p:set>
                                    <p:anim calcmode="lin" valueType="num">
                                      <p:cBhvr>
                                        <p:cTn id="43" dur="28000" fill="hold"/>
                                        <p:tgtEl>
                                          <p:spTgt spid="188">
                                            <p:txEl>
                                              <p:pRg st="18" end="18"/>
                                            </p:txEl>
                                          </p:spTgt>
                                        </p:tgtEl>
                                        <p:attrNameLst>
                                          <p:attrName>ppt_x</p:attrName>
                                        </p:attrNameLst>
                                      </p:cBhvr>
                                      <p:tavLst>
                                        <p:tav tm="0">
                                          <p:val>
                                            <p:strVal val="#ppt_x"/>
                                          </p:val>
                                        </p:tav>
                                        <p:tav tm="100000">
                                          <p:val>
                                            <p:strVal val="#ppt_x"/>
                                          </p:val>
                                        </p:tav>
                                      </p:tavLst>
                                    </p:anim>
                                    <p:anim calcmode="lin" valueType="num">
                                      <p:cBhvr>
                                        <p:cTn id="44" dur="28000" fill="hold"/>
                                        <p:tgtEl>
                                          <p:spTgt spid="188">
                                            <p:txEl>
                                              <p:pRg st="18" end="18"/>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188">
                                            <p:txEl>
                                              <p:pRg st="20" end="20"/>
                                            </p:txEl>
                                          </p:spTgt>
                                        </p:tgtEl>
                                        <p:attrNameLst>
                                          <p:attrName>style.visibility</p:attrName>
                                        </p:attrNameLst>
                                      </p:cBhvr>
                                      <p:to>
                                        <p:strVal val="visible"/>
                                      </p:to>
                                    </p:set>
                                    <p:anim calcmode="lin" valueType="num">
                                      <p:cBhvr>
                                        <p:cTn id="47" dur="28000" fill="hold"/>
                                        <p:tgtEl>
                                          <p:spTgt spid="188">
                                            <p:txEl>
                                              <p:pRg st="20" end="20"/>
                                            </p:txEl>
                                          </p:spTgt>
                                        </p:tgtEl>
                                        <p:attrNameLst>
                                          <p:attrName>ppt_x</p:attrName>
                                        </p:attrNameLst>
                                      </p:cBhvr>
                                      <p:tavLst>
                                        <p:tav tm="0">
                                          <p:val>
                                            <p:strVal val="#ppt_x"/>
                                          </p:val>
                                        </p:tav>
                                        <p:tav tm="100000">
                                          <p:val>
                                            <p:strVal val="#ppt_x"/>
                                          </p:val>
                                        </p:tav>
                                      </p:tavLst>
                                    </p:anim>
                                    <p:anim calcmode="lin" valueType="num">
                                      <p:cBhvr>
                                        <p:cTn id="48" dur="28000" fill="hold"/>
                                        <p:tgtEl>
                                          <p:spTgt spid="188">
                                            <p:txEl>
                                              <p:pRg st="20" end="2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188">
                                            <p:txEl>
                                              <p:pRg st="22" end="22"/>
                                            </p:txEl>
                                          </p:spTgt>
                                        </p:tgtEl>
                                        <p:attrNameLst>
                                          <p:attrName>style.visibility</p:attrName>
                                        </p:attrNameLst>
                                      </p:cBhvr>
                                      <p:to>
                                        <p:strVal val="visible"/>
                                      </p:to>
                                    </p:set>
                                    <p:anim calcmode="lin" valueType="num">
                                      <p:cBhvr>
                                        <p:cTn id="51" dur="28000" fill="hold"/>
                                        <p:tgtEl>
                                          <p:spTgt spid="188">
                                            <p:txEl>
                                              <p:pRg st="22" end="22"/>
                                            </p:txEl>
                                          </p:spTgt>
                                        </p:tgtEl>
                                        <p:attrNameLst>
                                          <p:attrName>ppt_x</p:attrName>
                                        </p:attrNameLst>
                                      </p:cBhvr>
                                      <p:tavLst>
                                        <p:tav tm="0">
                                          <p:val>
                                            <p:strVal val="#ppt_x"/>
                                          </p:val>
                                        </p:tav>
                                        <p:tav tm="100000">
                                          <p:val>
                                            <p:strVal val="#ppt_x"/>
                                          </p:val>
                                        </p:tav>
                                      </p:tavLst>
                                    </p:anim>
                                    <p:anim calcmode="lin" valueType="num">
                                      <p:cBhvr>
                                        <p:cTn id="52" dur="28000" fill="hold"/>
                                        <p:tgtEl>
                                          <p:spTgt spid="188">
                                            <p:txEl>
                                              <p:pRg st="22" end="22"/>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188">
                                            <p:txEl>
                                              <p:pRg st="23" end="23"/>
                                            </p:txEl>
                                          </p:spTgt>
                                        </p:tgtEl>
                                        <p:attrNameLst>
                                          <p:attrName>style.visibility</p:attrName>
                                        </p:attrNameLst>
                                      </p:cBhvr>
                                      <p:to>
                                        <p:strVal val="visible"/>
                                      </p:to>
                                    </p:set>
                                    <p:anim calcmode="lin" valueType="num">
                                      <p:cBhvr>
                                        <p:cTn id="55" dur="28000" fill="hold"/>
                                        <p:tgtEl>
                                          <p:spTgt spid="188">
                                            <p:txEl>
                                              <p:pRg st="23" end="23"/>
                                            </p:txEl>
                                          </p:spTgt>
                                        </p:tgtEl>
                                        <p:attrNameLst>
                                          <p:attrName>ppt_x</p:attrName>
                                        </p:attrNameLst>
                                      </p:cBhvr>
                                      <p:tavLst>
                                        <p:tav tm="0">
                                          <p:val>
                                            <p:strVal val="#ppt_x"/>
                                          </p:val>
                                        </p:tav>
                                        <p:tav tm="100000">
                                          <p:val>
                                            <p:strVal val="#ppt_x"/>
                                          </p:val>
                                        </p:tav>
                                      </p:tavLst>
                                    </p:anim>
                                    <p:anim calcmode="lin" valueType="num">
                                      <p:cBhvr>
                                        <p:cTn id="56" dur="28000" fill="hold"/>
                                        <p:tgtEl>
                                          <p:spTgt spid="188">
                                            <p:txEl>
                                              <p:pRg st="23" end="23"/>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188">
                                            <p:txEl>
                                              <p:pRg st="25" end="25"/>
                                            </p:txEl>
                                          </p:spTgt>
                                        </p:tgtEl>
                                        <p:attrNameLst>
                                          <p:attrName>style.visibility</p:attrName>
                                        </p:attrNameLst>
                                      </p:cBhvr>
                                      <p:to>
                                        <p:strVal val="visible"/>
                                      </p:to>
                                    </p:set>
                                    <p:anim calcmode="lin" valueType="num">
                                      <p:cBhvr>
                                        <p:cTn id="59" dur="28000" fill="hold"/>
                                        <p:tgtEl>
                                          <p:spTgt spid="188">
                                            <p:txEl>
                                              <p:pRg st="25" end="25"/>
                                            </p:txEl>
                                          </p:spTgt>
                                        </p:tgtEl>
                                        <p:attrNameLst>
                                          <p:attrName>ppt_x</p:attrName>
                                        </p:attrNameLst>
                                      </p:cBhvr>
                                      <p:tavLst>
                                        <p:tav tm="0">
                                          <p:val>
                                            <p:strVal val="#ppt_x"/>
                                          </p:val>
                                        </p:tav>
                                        <p:tav tm="100000">
                                          <p:val>
                                            <p:strVal val="#ppt_x"/>
                                          </p:val>
                                        </p:tav>
                                      </p:tavLst>
                                    </p:anim>
                                    <p:anim calcmode="lin" valueType="num">
                                      <p:cBhvr>
                                        <p:cTn id="60" dur="28000" fill="hold"/>
                                        <p:tgtEl>
                                          <p:spTgt spid="188">
                                            <p:txEl>
                                              <p:pRg st="25" end="25"/>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188">
                                            <p:txEl>
                                              <p:pRg st="27" end="27"/>
                                            </p:txEl>
                                          </p:spTgt>
                                        </p:tgtEl>
                                        <p:attrNameLst>
                                          <p:attrName>style.visibility</p:attrName>
                                        </p:attrNameLst>
                                      </p:cBhvr>
                                      <p:to>
                                        <p:strVal val="visible"/>
                                      </p:to>
                                    </p:set>
                                    <p:anim calcmode="lin" valueType="num">
                                      <p:cBhvr>
                                        <p:cTn id="63" dur="28000" fill="hold"/>
                                        <p:tgtEl>
                                          <p:spTgt spid="188">
                                            <p:txEl>
                                              <p:pRg st="27" end="27"/>
                                            </p:txEl>
                                          </p:spTgt>
                                        </p:tgtEl>
                                        <p:attrNameLst>
                                          <p:attrName>ppt_x</p:attrName>
                                        </p:attrNameLst>
                                      </p:cBhvr>
                                      <p:tavLst>
                                        <p:tav tm="0">
                                          <p:val>
                                            <p:strVal val="#ppt_x"/>
                                          </p:val>
                                        </p:tav>
                                        <p:tav tm="100000">
                                          <p:val>
                                            <p:strVal val="#ppt_x"/>
                                          </p:val>
                                        </p:tav>
                                      </p:tavLst>
                                    </p:anim>
                                    <p:anim calcmode="lin" valueType="num">
                                      <p:cBhvr>
                                        <p:cTn id="64" dur="28000" fill="hold"/>
                                        <p:tgtEl>
                                          <p:spTgt spid="188">
                                            <p:txEl>
                                              <p:pRg st="27" end="27"/>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188">
                                            <p:txEl>
                                              <p:pRg st="28" end="28"/>
                                            </p:txEl>
                                          </p:spTgt>
                                        </p:tgtEl>
                                        <p:attrNameLst>
                                          <p:attrName>style.visibility</p:attrName>
                                        </p:attrNameLst>
                                      </p:cBhvr>
                                      <p:to>
                                        <p:strVal val="visible"/>
                                      </p:to>
                                    </p:set>
                                    <p:anim calcmode="lin" valueType="num">
                                      <p:cBhvr>
                                        <p:cTn id="67" dur="28000" fill="hold"/>
                                        <p:tgtEl>
                                          <p:spTgt spid="188">
                                            <p:txEl>
                                              <p:pRg st="28" end="28"/>
                                            </p:txEl>
                                          </p:spTgt>
                                        </p:tgtEl>
                                        <p:attrNameLst>
                                          <p:attrName>ppt_x</p:attrName>
                                        </p:attrNameLst>
                                      </p:cBhvr>
                                      <p:tavLst>
                                        <p:tav tm="0">
                                          <p:val>
                                            <p:strVal val="#ppt_x"/>
                                          </p:val>
                                        </p:tav>
                                        <p:tav tm="100000">
                                          <p:val>
                                            <p:strVal val="#ppt_x"/>
                                          </p:val>
                                        </p:tav>
                                      </p:tavLst>
                                    </p:anim>
                                    <p:anim calcmode="lin" valueType="num">
                                      <p:cBhvr>
                                        <p:cTn id="68" dur="28000" fill="hold"/>
                                        <p:tgtEl>
                                          <p:spTgt spid="188">
                                            <p:txEl>
                                              <p:pRg st="28" end="28"/>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188">
                                            <p:txEl>
                                              <p:pRg st="30" end="30"/>
                                            </p:txEl>
                                          </p:spTgt>
                                        </p:tgtEl>
                                        <p:attrNameLst>
                                          <p:attrName>style.visibility</p:attrName>
                                        </p:attrNameLst>
                                      </p:cBhvr>
                                      <p:to>
                                        <p:strVal val="visible"/>
                                      </p:to>
                                    </p:set>
                                    <p:anim calcmode="lin" valueType="num">
                                      <p:cBhvr>
                                        <p:cTn id="71" dur="28000" fill="hold"/>
                                        <p:tgtEl>
                                          <p:spTgt spid="188">
                                            <p:txEl>
                                              <p:pRg st="30" end="30"/>
                                            </p:txEl>
                                          </p:spTgt>
                                        </p:tgtEl>
                                        <p:attrNameLst>
                                          <p:attrName>ppt_x</p:attrName>
                                        </p:attrNameLst>
                                      </p:cBhvr>
                                      <p:tavLst>
                                        <p:tav tm="0">
                                          <p:val>
                                            <p:strVal val="#ppt_x"/>
                                          </p:val>
                                        </p:tav>
                                        <p:tav tm="100000">
                                          <p:val>
                                            <p:strVal val="#ppt_x"/>
                                          </p:val>
                                        </p:tav>
                                      </p:tavLst>
                                    </p:anim>
                                    <p:anim calcmode="lin" valueType="num">
                                      <p:cBhvr>
                                        <p:cTn id="72" dur="28000" fill="hold"/>
                                        <p:tgtEl>
                                          <p:spTgt spid="188">
                                            <p:txEl>
                                              <p:pRg st="30" end="30"/>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188">
                                            <p:txEl>
                                              <p:pRg st="31" end="31"/>
                                            </p:txEl>
                                          </p:spTgt>
                                        </p:tgtEl>
                                        <p:attrNameLst>
                                          <p:attrName>style.visibility</p:attrName>
                                        </p:attrNameLst>
                                      </p:cBhvr>
                                      <p:to>
                                        <p:strVal val="visible"/>
                                      </p:to>
                                    </p:set>
                                    <p:anim calcmode="lin" valueType="num">
                                      <p:cBhvr>
                                        <p:cTn id="75" dur="28000" fill="hold"/>
                                        <p:tgtEl>
                                          <p:spTgt spid="188">
                                            <p:txEl>
                                              <p:pRg st="31" end="31"/>
                                            </p:txEl>
                                          </p:spTgt>
                                        </p:tgtEl>
                                        <p:attrNameLst>
                                          <p:attrName>ppt_x</p:attrName>
                                        </p:attrNameLst>
                                      </p:cBhvr>
                                      <p:tavLst>
                                        <p:tav tm="0">
                                          <p:val>
                                            <p:strVal val="#ppt_x"/>
                                          </p:val>
                                        </p:tav>
                                        <p:tav tm="100000">
                                          <p:val>
                                            <p:strVal val="#ppt_x"/>
                                          </p:val>
                                        </p:tav>
                                      </p:tavLst>
                                    </p:anim>
                                    <p:anim calcmode="lin" valueType="num">
                                      <p:cBhvr>
                                        <p:cTn id="76" dur="28000" fill="hold"/>
                                        <p:tgtEl>
                                          <p:spTgt spid="188">
                                            <p:txEl>
                                              <p:pRg st="31" end="31"/>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188">
                                            <p:txEl>
                                              <p:pRg st="33" end="33"/>
                                            </p:txEl>
                                          </p:spTgt>
                                        </p:tgtEl>
                                        <p:attrNameLst>
                                          <p:attrName>style.visibility</p:attrName>
                                        </p:attrNameLst>
                                      </p:cBhvr>
                                      <p:to>
                                        <p:strVal val="visible"/>
                                      </p:to>
                                    </p:set>
                                    <p:anim calcmode="lin" valueType="num">
                                      <p:cBhvr>
                                        <p:cTn id="79" dur="28000" fill="hold"/>
                                        <p:tgtEl>
                                          <p:spTgt spid="188">
                                            <p:txEl>
                                              <p:pRg st="33" end="33"/>
                                            </p:txEl>
                                          </p:spTgt>
                                        </p:tgtEl>
                                        <p:attrNameLst>
                                          <p:attrName>ppt_x</p:attrName>
                                        </p:attrNameLst>
                                      </p:cBhvr>
                                      <p:tavLst>
                                        <p:tav tm="0">
                                          <p:val>
                                            <p:strVal val="#ppt_x"/>
                                          </p:val>
                                        </p:tav>
                                        <p:tav tm="100000">
                                          <p:val>
                                            <p:strVal val="#ppt_x"/>
                                          </p:val>
                                        </p:tav>
                                      </p:tavLst>
                                    </p:anim>
                                    <p:anim calcmode="lin" valueType="num">
                                      <p:cBhvr>
                                        <p:cTn id="80" dur="28000" fill="hold"/>
                                        <p:tgtEl>
                                          <p:spTgt spid="188">
                                            <p:txEl>
                                              <p:pRg st="33" end="33"/>
                                            </p:txEl>
                                          </p:spTgt>
                                        </p:tgtEl>
                                        <p:attrNameLst>
                                          <p:attrName>ppt_y</p:attrName>
                                        </p:attrNameLst>
                                      </p:cBhvr>
                                      <p:tavLst>
                                        <p:tav tm="0">
                                          <p:val>
                                            <p:strVal val="#ppt_y+1"/>
                                          </p:val>
                                        </p:tav>
                                        <p:tav tm="100000">
                                          <p:val>
                                            <p:strVal val="#ppt_y-1"/>
                                          </p:val>
                                        </p:tav>
                                      </p:tavLst>
                                    </p:anim>
                                  </p:childTnLst>
                                </p:cTn>
                              </p:par>
                              <p:par>
                                <p:cTn id="81" presetID="28" presetClass="entr" presetSubtype="0" fill="hold" grpId="0" nodeType="withEffect">
                                  <p:stCondLst>
                                    <p:cond delay="0"/>
                                  </p:stCondLst>
                                  <p:childTnLst>
                                    <p:set>
                                      <p:cBhvr>
                                        <p:cTn id="82" dur="1" fill="hold">
                                          <p:stCondLst>
                                            <p:cond delay="0"/>
                                          </p:stCondLst>
                                        </p:cTn>
                                        <p:tgtEl>
                                          <p:spTgt spid="188">
                                            <p:txEl>
                                              <p:pRg st="34" end="34"/>
                                            </p:txEl>
                                          </p:spTgt>
                                        </p:tgtEl>
                                        <p:attrNameLst>
                                          <p:attrName>style.visibility</p:attrName>
                                        </p:attrNameLst>
                                      </p:cBhvr>
                                      <p:to>
                                        <p:strVal val="visible"/>
                                      </p:to>
                                    </p:set>
                                    <p:anim calcmode="lin" valueType="num">
                                      <p:cBhvr>
                                        <p:cTn id="83" dur="28000" fill="hold"/>
                                        <p:tgtEl>
                                          <p:spTgt spid="188">
                                            <p:txEl>
                                              <p:pRg st="34" end="34"/>
                                            </p:txEl>
                                          </p:spTgt>
                                        </p:tgtEl>
                                        <p:attrNameLst>
                                          <p:attrName>ppt_x</p:attrName>
                                        </p:attrNameLst>
                                      </p:cBhvr>
                                      <p:tavLst>
                                        <p:tav tm="0">
                                          <p:val>
                                            <p:strVal val="#ppt_x"/>
                                          </p:val>
                                        </p:tav>
                                        <p:tav tm="100000">
                                          <p:val>
                                            <p:strVal val="#ppt_x"/>
                                          </p:val>
                                        </p:tav>
                                      </p:tavLst>
                                    </p:anim>
                                    <p:anim calcmode="lin" valueType="num">
                                      <p:cBhvr>
                                        <p:cTn id="84" dur="28000" fill="hold"/>
                                        <p:tgtEl>
                                          <p:spTgt spid="188">
                                            <p:txEl>
                                              <p:pRg st="34" end="34"/>
                                            </p:txEl>
                                          </p:spTgt>
                                        </p:tgtEl>
                                        <p:attrNameLst>
                                          <p:attrName>ppt_y</p:attrName>
                                        </p:attrNameLst>
                                      </p:cBhvr>
                                      <p:tavLst>
                                        <p:tav tm="0">
                                          <p:val>
                                            <p:strVal val="#ppt_y+1"/>
                                          </p:val>
                                        </p:tav>
                                        <p:tav tm="100000">
                                          <p:val>
                                            <p:strVal val="#ppt_y-1"/>
                                          </p:val>
                                        </p:tav>
                                      </p:tavLst>
                                    </p:anim>
                                  </p:childTnLst>
                                </p:cTn>
                              </p:par>
                              <p:par>
                                <p:cTn id="85" presetID="28" presetClass="entr" presetSubtype="0" fill="hold" grpId="0" nodeType="withEffect">
                                  <p:stCondLst>
                                    <p:cond delay="0"/>
                                  </p:stCondLst>
                                  <p:childTnLst>
                                    <p:set>
                                      <p:cBhvr>
                                        <p:cTn id="86" dur="1" fill="hold">
                                          <p:stCondLst>
                                            <p:cond delay="0"/>
                                          </p:stCondLst>
                                        </p:cTn>
                                        <p:tgtEl>
                                          <p:spTgt spid="188">
                                            <p:txEl>
                                              <p:pRg st="35" end="35"/>
                                            </p:txEl>
                                          </p:spTgt>
                                        </p:tgtEl>
                                        <p:attrNameLst>
                                          <p:attrName>style.visibility</p:attrName>
                                        </p:attrNameLst>
                                      </p:cBhvr>
                                      <p:to>
                                        <p:strVal val="visible"/>
                                      </p:to>
                                    </p:set>
                                    <p:anim calcmode="lin" valueType="num">
                                      <p:cBhvr>
                                        <p:cTn id="87" dur="28000" fill="hold"/>
                                        <p:tgtEl>
                                          <p:spTgt spid="188">
                                            <p:txEl>
                                              <p:pRg st="35" end="35"/>
                                            </p:txEl>
                                          </p:spTgt>
                                        </p:tgtEl>
                                        <p:attrNameLst>
                                          <p:attrName>ppt_x</p:attrName>
                                        </p:attrNameLst>
                                      </p:cBhvr>
                                      <p:tavLst>
                                        <p:tav tm="0">
                                          <p:val>
                                            <p:strVal val="#ppt_x"/>
                                          </p:val>
                                        </p:tav>
                                        <p:tav tm="100000">
                                          <p:val>
                                            <p:strVal val="#ppt_x"/>
                                          </p:val>
                                        </p:tav>
                                      </p:tavLst>
                                    </p:anim>
                                    <p:anim calcmode="lin" valueType="num">
                                      <p:cBhvr>
                                        <p:cTn id="88" dur="28000" fill="hold"/>
                                        <p:tgtEl>
                                          <p:spTgt spid="188">
                                            <p:txEl>
                                              <p:pRg st="35" end="35"/>
                                            </p:txEl>
                                          </p:spTgt>
                                        </p:tgtEl>
                                        <p:attrNameLst>
                                          <p:attrName>ppt_y</p:attrName>
                                        </p:attrNameLst>
                                      </p:cBhvr>
                                      <p:tavLst>
                                        <p:tav tm="0">
                                          <p:val>
                                            <p:strVal val="#ppt_y+1"/>
                                          </p:val>
                                        </p:tav>
                                        <p:tav tm="100000">
                                          <p:val>
                                            <p:strVal val="#ppt_y-1"/>
                                          </p:val>
                                        </p:tav>
                                      </p:tavLst>
                                    </p:anim>
                                  </p:childTnLst>
                                </p:cTn>
                              </p:par>
                              <p:par>
                                <p:cTn id="89" presetID="28" presetClass="entr" presetSubtype="0" fill="hold" grpId="0" nodeType="withEffect">
                                  <p:stCondLst>
                                    <p:cond delay="0"/>
                                  </p:stCondLst>
                                  <p:childTnLst>
                                    <p:set>
                                      <p:cBhvr>
                                        <p:cTn id="90" dur="1" fill="hold">
                                          <p:stCondLst>
                                            <p:cond delay="0"/>
                                          </p:stCondLst>
                                        </p:cTn>
                                        <p:tgtEl>
                                          <p:spTgt spid="188">
                                            <p:txEl>
                                              <p:pRg st="36" end="36"/>
                                            </p:txEl>
                                          </p:spTgt>
                                        </p:tgtEl>
                                        <p:attrNameLst>
                                          <p:attrName>style.visibility</p:attrName>
                                        </p:attrNameLst>
                                      </p:cBhvr>
                                      <p:to>
                                        <p:strVal val="visible"/>
                                      </p:to>
                                    </p:set>
                                    <p:anim calcmode="lin" valueType="num">
                                      <p:cBhvr>
                                        <p:cTn id="91" dur="28000" fill="hold"/>
                                        <p:tgtEl>
                                          <p:spTgt spid="188">
                                            <p:txEl>
                                              <p:pRg st="36" end="36"/>
                                            </p:txEl>
                                          </p:spTgt>
                                        </p:tgtEl>
                                        <p:attrNameLst>
                                          <p:attrName>ppt_x</p:attrName>
                                        </p:attrNameLst>
                                      </p:cBhvr>
                                      <p:tavLst>
                                        <p:tav tm="0">
                                          <p:val>
                                            <p:strVal val="#ppt_x"/>
                                          </p:val>
                                        </p:tav>
                                        <p:tav tm="100000">
                                          <p:val>
                                            <p:strVal val="#ppt_x"/>
                                          </p:val>
                                        </p:tav>
                                      </p:tavLst>
                                    </p:anim>
                                    <p:anim calcmode="lin" valueType="num">
                                      <p:cBhvr>
                                        <p:cTn id="92" dur="28000" fill="hold"/>
                                        <p:tgtEl>
                                          <p:spTgt spid="188">
                                            <p:txEl>
                                              <p:pRg st="36" end="36"/>
                                            </p:txEl>
                                          </p:spTgt>
                                        </p:tgtEl>
                                        <p:attrNameLst>
                                          <p:attrName>ppt_y</p:attrName>
                                        </p:attrNameLst>
                                      </p:cBhvr>
                                      <p:tavLst>
                                        <p:tav tm="0">
                                          <p:val>
                                            <p:strVal val="#ppt_y+1"/>
                                          </p:val>
                                        </p:tav>
                                        <p:tav tm="100000">
                                          <p:val>
                                            <p:strVal val="#ppt_y-1"/>
                                          </p:val>
                                        </p:tav>
                                      </p:tavLst>
                                    </p:anim>
                                  </p:childTnLst>
                                </p:cTn>
                              </p:par>
                              <p:par>
                                <p:cTn id="93" presetID="28" presetClass="entr" presetSubtype="0" fill="hold" grpId="0" nodeType="withEffect">
                                  <p:stCondLst>
                                    <p:cond delay="0"/>
                                  </p:stCondLst>
                                  <p:childTnLst>
                                    <p:set>
                                      <p:cBhvr>
                                        <p:cTn id="94" dur="1" fill="hold">
                                          <p:stCondLst>
                                            <p:cond delay="0"/>
                                          </p:stCondLst>
                                        </p:cTn>
                                        <p:tgtEl>
                                          <p:spTgt spid="188">
                                            <p:txEl>
                                              <p:pRg st="38" end="38"/>
                                            </p:txEl>
                                          </p:spTgt>
                                        </p:tgtEl>
                                        <p:attrNameLst>
                                          <p:attrName>style.visibility</p:attrName>
                                        </p:attrNameLst>
                                      </p:cBhvr>
                                      <p:to>
                                        <p:strVal val="visible"/>
                                      </p:to>
                                    </p:set>
                                    <p:anim calcmode="lin" valueType="num">
                                      <p:cBhvr>
                                        <p:cTn id="95" dur="28000" fill="hold"/>
                                        <p:tgtEl>
                                          <p:spTgt spid="188">
                                            <p:txEl>
                                              <p:pRg st="38" end="38"/>
                                            </p:txEl>
                                          </p:spTgt>
                                        </p:tgtEl>
                                        <p:attrNameLst>
                                          <p:attrName>ppt_x</p:attrName>
                                        </p:attrNameLst>
                                      </p:cBhvr>
                                      <p:tavLst>
                                        <p:tav tm="0">
                                          <p:val>
                                            <p:strVal val="#ppt_x"/>
                                          </p:val>
                                        </p:tav>
                                        <p:tav tm="100000">
                                          <p:val>
                                            <p:strVal val="#ppt_x"/>
                                          </p:val>
                                        </p:tav>
                                      </p:tavLst>
                                    </p:anim>
                                    <p:anim calcmode="lin" valueType="num">
                                      <p:cBhvr>
                                        <p:cTn id="96" dur="28000" fill="hold"/>
                                        <p:tgtEl>
                                          <p:spTgt spid="188">
                                            <p:txEl>
                                              <p:pRg st="38" end="38"/>
                                            </p:txEl>
                                          </p:spTgt>
                                        </p:tgtEl>
                                        <p:attrNameLst>
                                          <p:attrName>ppt_y</p:attrName>
                                        </p:attrNameLst>
                                      </p:cBhvr>
                                      <p:tavLst>
                                        <p:tav tm="0">
                                          <p:val>
                                            <p:strVal val="#ppt_y+1"/>
                                          </p:val>
                                        </p:tav>
                                        <p:tav tm="100000">
                                          <p:val>
                                            <p:strVal val="#ppt_y-1"/>
                                          </p:val>
                                        </p:tav>
                                      </p:tavLst>
                                    </p:anim>
                                  </p:childTnLst>
                                </p:cTn>
                              </p:par>
                              <p:par>
                                <p:cTn id="97" presetID="28" presetClass="entr" presetSubtype="0" fill="hold" grpId="0" nodeType="withEffect">
                                  <p:stCondLst>
                                    <p:cond delay="0"/>
                                  </p:stCondLst>
                                  <p:childTnLst>
                                    <p:set>
                                      <p:cBhvr>
                                        <p:cTn id="98" dur="1" fill="hold">
                                          <p:stCondLst>
                                            <p:cond delay="0"/>
                                          </p:stCondLst>
                                        </p:cTn>
                                        <p:tgtEl>
                                          <p:spTgt spid="188">
                                            <p:txEl>
                                              <p:pRg st="39" end="39"/>
                                            </p:txEl>
                                          </p:spTgt>
                                        </p:tgtEl>
                                        <p:attrNameLst>
                                          <p:attrName>style.visibility</p:attrName>
                                        </p:attrNameLst>
                                      </p:cBhvr>
                                      <p:to>
                                        <p:strVal val="visible"/>
                                      </p:to>
                                    </p:set>
                                    <p:anim calcmode="lin" valueType="num">
                                      <p:cBhvr>
                                        <p:cTn id="99" dur="28000" fill="hold"/>
                                        <p:tgtEl>
                                          <p:spTgt spid="188">
                                            <p:txEl>
                                              <p:pRg st="39" end="39"/>
                                            </p:txEl>
                                          </p:spTgt>
                                        </p:tgtEl>
                                        <p:attrNameLst>
                                          <p:attrName>ppt_x</p:attrName>
                                        </p:attrNameLst>
                                      </p:cBhvr>
                                      <p:tavLst>
                                        <p:tav tm="0">
                                          <p:val>
                                            <p:strVal val="#ppt_x"/>
                                          </p:val>
                                        </p:tav>
                                        <p:tav tm="100000">
                                          <p:val>
                                            <p:strVal val="#ppt_x"/>
                                          </p:val>
                                        </p:tav>
                                      </p:tavLst>
                                    </p:anim>
                                    <p:anim calcmode="lin" valueType="num">
                                      <p:cBhvr>
                                        <p:cTn id="100" dur="28000" fill="hold"/>
                                        <p:tgtEl>
                                          <p:spTgt spid="188">
                                            <p:txEl>
                                              <p:pRg st="39" end="39"/>
                                            </p:txEl>
                                          </p:spTgt>
                                        </p:tgtEl>
                                        <p:attrNameLst>
                                          <p:attrName>ppt_y</p:attrName>
                                        </p:attrNameLst>
                                      </p:cBhvr>
                                      <p:tavLst>
                                        <p:tav tm="0">
                                          <p:val>
                                            <p:strVal val="#ppt_y+1"/>
                                          </p:val>
                                        </p:tav>
                                        <p:tav tm="100000">
                                          <p:val>
                                            <p:strVal val="#ppt_y-1"/>
                                          </p:val>
                                        </p:tav>
                                      </p:tavLst>
                                    </p:anim>
                                  </p:childTnLst>
                                </p:cTn>
                              </p:par>
                              <p:par>
                                <p:cTn id="101" presetID="28" presetClass="entr" presetSubtype="0" fill="hold" grpId="0" nodeType="withEffect">
                                  <p:stCondLst>
                                    <p:cond delay="0"/>
                                  </p:stCondLst>
                                  <p:childTnLst>
                                    <p:set>
                                      <p:cBhvr>
                                        <p:cTn id="102" dur="1" fill="hold">
                                          <p:stCondLst>
                                            <p:cond delay="0"/>
                                          </p:stCondLst>
                                        </p:cTn>
                                        <p:tgtEl>
                                          <p:spTgt spid="188">
                                            <p:txEl>
                                              <p:pRg st="41" end="41"/>
                                            </p:txEl>
                                          </p:spTgt>
                                        </p:tgtEl>
                                        <p:attrNameLst>
                                          <p:attrName>style.visibility</p:attrName>
                                        </p:attrNameLst>
                                      </p:cBhvr>
                                      <p:to>
                                        <p:strVal val="visible"/>
                                      </p:to>
                                    </p:set>
                                    <p:anim calcmode="lin" valueType="num">
                                      <p:cBhvr>
                                        <p:cTn id="103" dur="28000" fill="hold"/>
                                        <p:tgtEl>
                                          <p:spTgt spid="188">
                                            <p:txEl>
                                              <p:pRg st="41" end="41"/>
                                            </p:txEl>
                                          </p:spTgt>
                                        </p:tgtEl>
                                        <p:attrNameLst>
                                          <p:attrName>ppt_x</p:attrName>
                                        </p:attrNameLst>
                                      </p:cBhvr>
                                      <p:tavLst>
                                        <p:tav tm="0">
                                          <p:val>
                                            <p:strVal val="#ppt_x"/>
                                          </p:val>
                                        </p:tav>
                                        <p:tav tm="100000">
                                          <p:val>
                                            <p:strVal val="#ppt_x"/>
                                          </p:val>
                                        </p:tav>
                                      </p:tavLst>
                                    </p:anim>
                                    <p:anim calcmode="lin" valueType="num">
                                      <p:cBhvr>
                                        <p:cTn id="104" dur="28000" fill="hold"/>
                                        <p:tgtEl>
                                          <p:spTgt spid="188">
                                            <p:txEl>
                                              <p:pRg st="41" end="41"/>
                                            </p:txEl>
                                          </p:spTgt>
                                        </p:tgtEl>
                                        <p:attrNameLst>
                                          <p:attrName>ppt_y</p:attrName>
                                        </p:attrNameLst>
                                      </p:cBhvr>
                                      <p:tavLst>
                                        <p:tav tm="0">
                                          <p:val>
                                            <p:strVal val="#ppt_y+1"/>
                                          </p:val>
                                        </p:tav>
                                        <p:tav tm="100000">
                                          <p:val>
                                            <p:strVal val="#ppt_y-1"/>
                                          </p:val>
                                        </p:tav>
                                      </p:tavLst>
                                    </p:anim>
                                  </p:childTnLst>
                                </p:cTn>
                              </p:par>
                              <p:par>
                                <p:cTn id="105" presetID="28" presetClass="entr" presetSubtype="0" fill="hold" grpId="0" nodeType="withEffect">
                                  <p:stCondLst>
                                    <p:cond delay="0"/>
                                  </p:stCondLst>
                                  <p:childTnLst>
                                    <p:set>
                                      <p:cBhvr>
                                        <p:cTn id="106" dur="1" fill="hold">
                                          <p:stCondLst>
                                            <p:cond delay="0"/>
                                          </p:stCondLst>
                                        </p:cTn>
                                        <p:tgtEl>
                                          <p:spTgt spid="188">
                                            <p:txEl>
                                              <p:pRg st="42" end="42"/>
                                            </p:txEl>
                                          </p:spTgt>
                                        </p:tgtEl>
                                        <p:attrNameLst>
                                          <p:attrName>style.visibility</p:attrName>
                                        </p:attrNameLst>
                                      </p:cBhvr>
                                      <p:to>
                                        <p:strVal val="visible"/>
                                      </p:to>
                                    </p:set>
                                    <p:anim calcmode="lin" valueType="num">
                                      <p:cBhvr>
                                        <p:cTn id="107" dur="28000" fill="hold"/>
                                        <p:tgtEl>
                                          <p:spTgt spid="188">
                                            <p:txEl>
                                              <p:pRg st="42" end="42"/>
                                            </p:txEl>
                                          </p:spTgt>
                                        </p:tgtEl>
                                        <p:attrNameLst>
                                          <p:attrName>ppt_x</p:attrName>
                                        </p:attrNameLst>
                                      </p:cBhvr>
                                      <p:tavLst>
                                        <p:tav tm="0">
                                          <p:val>
                                            <p:strVal val="#ppt_x"/>
                                          </p:val>
                                        </p:tav>
                                        <p:tav tm="100000">
                                          <p:val>
                                            <p:strVal val="#ppt_x"/>
                                          </p:val>
                                        </p:tav>
                                      </p:tavLst>
                                    </p:anim>
                                    <p:anim calcmode="lin" valueType="num">
                                      <p:cBhvr>
                                        <p:cTn id="108" dur="28000" fill="hold"/>
                                        <p:tgtEl>
                                          <p:spTgt spid="188">
                                            <p:txEl>
                                              <p:pRg st="42" end="42"/>
                                            </p:txEl>
                                          </p:spTgt>
                                        </p:tgtEl>
                                        <p:attrNameLst>
                                          <p:attrName>ppt_y</p:attrName>
                                        </p:attrNameLst>
                                      </p:cBhvr>
                                      <p:tavLst>
                                        <p:tav tm="0">
                                          <p:val>
                                            <p:strVal val="#ppt_y+1"/>
                                          </p:val>
                                        </p:tav>
                                        <p:tav tm="100000">
                                          <p:val>
                                            <p:strVal val="#ppt_y-1"/>
                                          </p:val>
                                        </p:tav>
                                      </p:tavLst>
                                    </p:anim>
                                  </p:childTnLst>
                                </p:cTn>
                              </p:par>
                              <p:par>
                                <p:cTn id="109" presetID="28" presetClass="entr" presetSubtype="0" fill="hold" grpId="0" nodeType="withEffect">
                                  <p:stCondLst>
                                    <p:cond delay="0"/>
                                  </p:stCondLst>
                                  <p:childTnLst>
                                    <p:set>
                                      <p:cBhvr>
                                        <p:cTn id="110" dur="1" fill="hold">
                                          <p:stCondLst>
                                            <p:cond delay="0"/>
                                          </p:stCondLst>
                                        </p:cTn>
                                        <p:tgtEl>
                                          <p:spTgt spid="188">
                                            <p:txEl>
                                              <p:pRg st="43" end="43"/>
                                            </p:txEl>
                                          </p:spTgt>
                                        </p:tgtEl>
                                        <p:attrNameLst>
                                          <p:attrName>style.visibility</p:attrName>
                                        </p:attrNameLst>
                                      </p:cBhvr>
                                      <p:to>
                                        <p:strVal val="visible"/>
                                      </p:to>
                                    </p:set>
                                    <p:anim calcmode="lin" valueType="num">
                                      <p:cBhvr>
                                        <p:cTn id="111" dur="28000" fill="hold"/>
                                        <p:tgtEl>
                                          <p:spTgt spid="188">
                                            <p:txEl>
                                              <p:pRg st="43" end="43"/>
                                            </p:txEl>
                                          </p:spTgt>
                                        </p:tgtEl>
                                        <p:attrNameLst>
                                          <p:attrName>ppt_x</p:attrName>
                                        </p:attrNameLst>
                                      </p:cBhvr>
                                      <p:tavLst>
                                        <p:tav tm="0">
                                          <p:val>
                                            <p:strVal val="#ppt_x"/>
                                          </p:val>
                                        </p:tav>
                                        <p:tav tm="100000">
                                          <p:val>
                                            <p:strVal val="#ppt_x"/>
                                          </p:val>
                                        </p:tav>
                                      </p:tavLst>
                                    </p:anim>
                                    <p:anim calcmode="lin" valueType="num">
                                      <p:cBhvr>
                                        <p:cTn id="112" dur="28000" fill="hold"/>
                                        <p:tgtEl>
                                          <p:spTgt spid="188">
                                            <p:txEl>
                                              <p:pRg st="43" end="43"/>
                                            </p:txEl>
                                          </p:spTgt>
                                        </p:tgtEl>
                                        <p:attrNameLst>
                                          <p:attrName>ppt_y</p:attrName>
                                        </p:attrNameLst>
                                      </p:cBhvr>
                                      <p:tavLst>
                                        <p:tav tm="0">
                                          <p:val>
                                            <p:strVal val="#ppt_y+1"/>
                                          </p:val>
                                        </p:tav>
                                        <p:tav tm="100000">
                                          <p:val>
                                            <p:strVal val="#ppt_y-1"/>
                                          </p:val>
                                        </p:tav>
                                      </p:tavLst>
                                    </p:anim>
                                  </p:childTnLst>
                                </p:cTn>
                              </p:par>
                              <p:par>
                                <p:cTn id="113" presetID="28" presetClass="entr" presetSubtype="0" fill="hold" grpId="0" nodeType="withEffect">
                                  <p:stCondLst>
                                    <p:cond delay="0"/>
                                  </p:stCondLst>
                                  <p:childTnLst>
                                    <p:set>
                                      <p:cBhvr>
                                        <p:cTn id="114" dur="1" fill="hold">
                                          <p:stCondLst>
                                            <p:cond delay="0"/>
                                          </p:stCondLst>
                                        </p:cTn>
                                        <p:tgtEl>
                                          <p:spTgt spid="188">
                                            <p:txEl>
                                              <p:pRg st="45" end="45"/>
                                            </p:txEl>
                                          </p:spTgt>
                                        </p:tgtEl>
                                        <p:attrNameLst>
                                          <p:attrName>style.visibility</p:attrName>
                                        </p:attrNameLst>
                                      </p:cBhvr>
                                      <p:to>
                                        <p:strVal val="visible"/>
                                      </p:to>
                                    </p:set>
                                    <p:anim calcmode="lin" valueType="num">
                                      <p:cBhvr>
                                        <p:cTn id="115" dur="28000" fill="hold"/>
                                        <p:tgtEl>
                                          <p:spTgt spid="188">
                                            <p:txEl>
                                              <p:pRg st="45" end="45"/>
                                            </p:txEl>
                                          </p:spTgt>
                                        </p:tgtEl>
                                        <p:attrNameLst>
                                          <p:attrName>ppt_x</p:attrName>
                                        </p:attrNameLst>
                                      </p:cBhvr>
                                      <p:tavLst>
                                        <p:tav tm="0">
                                          <p:val>
                                            <p:strVal val="#ppt_x"/>
                                          </p:val>
                                        </p:tav>
                                        <p:tav tm="100000">
                                          <p:val>
                                            <p:strVal val="#ppt_x"/>
                                          </p:val>
                                        </p:tav>
                                      </p:tavLst>
                                    </p:anim>
                                    <p:anim calcmode="lin" valueType="num">
                                      <p:cBhvr>
                                        <p:cTn id="116" dur="28000" fill="hold"/>
                                        <p:tgtEl>
                                          <p:spTgt spid="188">
                                            <p:txEl>
                                              <p:pRg st="45" end="45"/>
                                            </p:txEl>
                                          </p:spTgt>
                                        </p:tgtEl>
                                        <p:attrNameLst>
                                          <p:attrName>ppt_y</p:attrName>
                                        </p:attrNameLst>
                                      </p:cBhvr>
                                      <p:tavLst>
                                        <p:tav tm="0">
                                          <p:val>
                                            <p:strVal val="#ppt_y+1"/>
                                          </p:val>
                                        </p:tav>
                                        <p:tav tm="100000">
                                          <p:val>
                                            <p:strVal val="#ppt_y-1"/>
                                          </p:val>
                                        </p:tav>
                                      </p:tavLst>
                                    </p:anim>
                                  </p:childTnLst>
                                </p:cTn>
                              </p:par>
                              <p:par>
                                <p:cTn id="117" presetID="28" presetClass="entr" presetSubtype="0" fill="hold" grpId="0" nodeType="withEffect">
                                  <p:stCondLst>
                                    <p:cond delay="0"/>
                                  </p:stCondLst>
                                  <p:childTnLst>
                                    <p:set>
                                      <p:cBhvr>
                                        <p:cTn id="118" dur="1" fill="hold">
                                          <p:stCondLst>
                                            <p:cond delay="0"/>
                                          </p:stCondLst>
                                        </p:cTn>
                                        <p:tgtEl>
                                          <p:spTgt spid="188">
                                            <p:txEl>
                                              <p:pRg st="47" end="47"/>
                                            </p:txEl>
                                          </p:spTgt>
                                        </p:tgtEl>
                                        <p:attrNameLst>
                                          <p:attrName>style.visibility</p:attrName>
                                        </p:attrNameLst>
                                      </p:cBhvr>
                                      <p:to>
                                        <p:strVal val="visible"/>
                                      </p:to>
                                    </p:set>
                                    <p:anim calcmode="lin" valueType="num">
                                      <p:cBhvr>
                                        <p:cTn id="119" dur="28000" fill="hold"/>
                                        <p:tgtEl>
                                          <p:spTgt spid="188">
                                            <p:txEl>
                                              <p:pRg st="47" end="47"/>
                                            </p:txEl>
                                          </p:spTgt>
                                        </p:tgtEl>
                                        <p:attrNameLst>
                                          <p:attrName>ppt_x</p:attrName>
                                        </p:attrNameLst>
                                      </p:cBhvr>
                                      <p:tavLst>
                                        <p:tav tm="0">
                                          <p:val>
                                            <p:strVal val="#ppt_x"/>
                                          </p:val>
                                        </p:tav>
                                        <p:tav tm="100000">
                                          <p:val>
                                            <p:strVal val="#ppt_x"/>
                                          </p:val>
                                        </p:tav>
                                      </p:tavLst>
                                    </p:anim>
                                    <p:anim calcmode="lin" valueType="num">
                                      <p:cBhvr>
                                        <p:cTn id="120" dur="28000" fill="hold"/>
                                        <p:tgtEl>
                                          <p:spTgt spid="188">
                                            <p:txEl>
                                              <p:pRg st="47" end="47"/>
                                            </p:txEl>
                                          </p:spTgt>
                                        </p:tgtEl>
                                        <p:attrNameLst>
                                          <p:attrName>ppt_y</p:attrName>
                                        </p:attrNameLst>
                                      </p:cBhvr>
                                      <p:tavLst>
                                        <p:tav tm="0">
                                          <p:val>
                                            <p:strVal val="#ppt_y+1"/>
                                          </p:val>
                                        </p:tav>
                                        <p:tav tm="100000">
                                          <p:val>
                                            <p:strVal val="#ppt_y-1"/>
                                          </p:val>
                                        </p:tav>
                                      </p:tavLst>
                                    </p:anim>
                                  </p:childTnLst>
                                </p:cTn>
                              </p:par>
                              <p:par>
                                <p:cTn id="121" presetID="28" presetClass="entr" presetSubtype="0" fill="hold" grpId="0" nodeType="withEffect">
                                  <p:stCondLst>
                                    <p:cond delay="0"/>
                                  </p:stCondLst>
                                  <p:childTnLst>
                                    <p:set>
                                      <p:cBhvr>
                                        <p:cTn id="122" dur="1" fill="hold">
                                          <p:stCondLst>
                                            <p:cond delay="0"/>
                                          </p:stCondLst>
                                        </p:cTn>
                                        <p:tgtEl>
                                          <p:spTgt spid="188">
                                            <p:txEl>
                                              <p:pRg st="48" end="48"/>
                                            </p:txEl>
                                          </p:spTgt>
                                        </p:tgtEl>
                                        <p:attrNameLst>
                                          <p:attrName>style.visibility</p:attrName>
                                        </p:attrNameLst>
                                      </p:cBhvr>
                                      <p:to>
                                        <p:strVal val="visible"/>
                                      </p:to>
                                    </p:set>
                                    <p:anim calcmode="lin" valueType="num">
                                      <p:cBhvr>
                                        <p:cTn id="123" dur="28000" fill="hold"/>
                                        <p:tgtEl>
                                          <p:spTgt spid="188">
                                            <p:txEl>
                                              <p:pRg st="48" end="48"/>
                                            </p:txEl>
                                          </p:spTgt>
                                        </p:tgtEl>
                                        <p:attrNameLst>
                                          <p:attrName>ppt_x</p:attrName>
                                        </p:attrNameLst>
                                      </p:cBhvr>
                                      <p:tavLst>
                                        <p:tav tm="0">
                                          <p:val>
                                            <p:strVal val="#ppt_x"/>
                                          </p:val>
                                        </p:tav>
                                        <p:tav tm="100000">
                                          <p:val>
                                            <p:strVal val="#ppt_x"/>
                                          </p:val>
                                        </p:tav>
                                      </p:tavLst>
                                    </p:anim>
                                    <p:anim calcmode="lin" valueType="num">
                                      <p:cBhvr>
                                        <p:cTn id="124" dur="28000" fill="hold"/>
                                        <p:tgtEl>
                                          <p:spTgt spid="188">
                                            <p:txEl>
                                              <p:pRg st="48" end="48"/>
                                            </p:txEl>
                                          </p:spTgt>
                                        </p:tgtEl>
                                        <p:attrNameLst>
                                          <p:attrName>ppt_y</p:attrName>
                                        </p:attrNameLst>
                                      </p:cBhvr>
                                      <p:tavLst>
                                        <p:tav tm="0">
                                          <p:val>
                                            <p:strVal val="#ppt_y+1"/>
                                          </p:val>
                                        </p:tav>
                                        <p:tav tm="100000">
                                          <p:val>
                                            <p:strVal val="#ppt_y-1"/>
                                          </p:val>
                                        </p:tav>
                                      </p:tavLst>
                                    </p:anim>
                                  </p:childTnLst>
                                </p:cTn>
                              </p:par>
                              <p:par>
                                <p:cTn id="125" presetID="28" presetClass="entr" presetSubtype="0" fill="hold" grpId="0" nodeType="withEffect">
                                  <p:stCondLst>
                                    <p:cond delay="0"/>
                                  </p:stCondLst>
                                  <p:childTnLst>
                                    <p:set>
                                      <p:cBhvr>
                                        <p:cTn id="126" dur="1" fill="hold">
                                          <p:stCondLst>
                                            <p:cond delay="0"/>
                                          </p:stCondLst>
                                        </p:cTn>
                                        <p:tgtEl>
                                          <p:spTgt spid="188">
                                            <p:txEl>
                                              <p:pRg st="49" end="49"/>
                                            </p:txEl>
                                          </p:spTgt>
                                        </p:tgtEl>
                                        <p:attrNameLst>
                                          <p:attrName>style.visibility</p:attrName>
                                        </p:attrNameLst>
                                      </p:cBhvr>
                                      <p:to>
                                        <p:strVal val="visible"/>
                                      </p:to>
                                    </p:set>
                                    <p:anim calcmode="lin" valueType="num">
                                      <p:cBhvr>
                                        <p:cTn id="127" dur="28000" fill="hold"/>
                                        <p:tgtEl>
                                          <p:spTgt spid="188">
                                            <p:txEl>
                                              <p:pRg st="49" end="49"/>
                                            </p:txEl>
                                          </p:spTgt>
                                        </p:tgtEl>
                                        <p:attrNameLst>
                                          <p:attrName>ppt_x</p:attrName>
                                        </p:attrNameLst>
                                      </p:cBhvr>
                                      <p:tavLst>
                                        <p:tav tm="0">
                                          <p:val>
                                            <p:strVal val="#ppt_x"/>
                                          </p:val>
                                        </p:tav>
                                        <p:tav tm="100000">
                                          <p:val>
                                            <p:strVal val="#ppt_x"/>
                                          </p:val>
                                        </p:tav>
                                      </p:tavLst>
                                    </p:anim>
                                    <p:anim calcmode="lin" valueType="num">
                                      <p:cBhvr>
                                        <p:cTn id="128" dur="28000" fill="hold"/>
                                        <p:tgtEl>
                                          <p:spTgt spid="188">
                                            <p:txEl>
                                              <p:pRg st="49" end="49"/>
                                            </p:txEl>
                                          </p:spTgt>
                                        </p:tgtEl>
                                        <p:attrNameLst>
                                          <p:attrName>ppt_y</p:attrName>
                                        </p:attrNameLst>
                                      </p:cBhvr>
                                      <p:tavLst>
                                        <p:tav tm="0">
                                          <p:val>
                                            <p:strVal val="#ppt_y+1"/>
                                          </p:val>
                                        </p:tav>
                                        <p:tav tm="100000">
                                          <p:val>
                                            <p:strVal val="#ppt_y-1"/>
                                          </p:val>
                                        </p:tav>
                                      </p:tavLst>
                                    </p:anim>
                                  </p:childTnLst>
                                </p:cTn>
                              </p:par>
                              <p:par>
                                <p:cTn id="129" presetID="28" presetClass="entr" presetSubtype="0" fill="hold" grpId="0" nodeType="withEffect">
                                  <p:stCondLst>
                                    <p:cond delay="0"/>
                                  </p:stCondLst>
                                  <p:childTnLst>
                                    <p:set>
                                      <p:cBhvr>
                                        <p:cTn id="130" dur="1" fill="hold">
                                          <p:stCondLst>
                                            <p:cond delay="0"/>
                                          </p:stCondLst>
                                        </p:cTn>
                                        <p:tgtEl>
                                          <p:spTgt spid="188">
                                            <p:txEl>
                                              <p:pRg st="50" end="50"/>
                                            </p:txEl>
                                          </p:spTgt>
                                        </p:tgtEl>
                                        <p:attrNameLst>
                                          <p:attrName>style.visibility</p:attrName>
                                        </p:attrNameLst>
                                      </p:cBhvr>
                                      <p:to>
                                        <p:strVal val="visible"/>
                                      </p:to>
                                    </p:set>
                                    <p:anim calcmode="lin" valueType="num">
                                      <p:cBhvr>
                                        <p:cTn id="131" dur="28000" fill="hold"/>
                                        <p:tgtEl>
                                          <p:spTgt spid="188">
                                            <p:txEl>
                                              <p:pRg st="50" end="50"/>
                                            </p:txEl>
                                          </p:spTgt>
                                        </p:tgtEl>
                                        <p:attrNameLst>
                                          <p:attrName>ppt_x</p:attrName>
                                        </p:attrNameLst>
                                      </p:cBhvr>
                                      <p:tavLst>
                                        <p:tav tm="0">
                                          <p:val>
                                            <p:strVal val="#ppt_x"/>
                                          </p:val>
                                        </p:tav>
                                        <p:tav tm="100000">
                                          <p:val>
                                            <p:strVal val="#ppt_x"/>
                                          </p:val>
                                        </p:tav>
                                      </p:tavLst>
                                    </p:anim>
                                    <p:anim calcmode="lin" valueType="num">
                                      <p:cBhvr>
                                        <p:cTn id="132" dur="28000" fill="hold"/>
                                        <p:tgtEl>
                                          <p:spTgt spid="188">
                                            <p:txEl>
                                              <p:pRg st="50" end="50"/>
                                            </p:txEl>
                                          </p:spTgt>
                                        </p:tgtEl>
                                        <p:attrNameLst>
                                          <p:attrName>ppt_y</p:attrName>
                                        </p:attrNameLst>
                                      </p:cBhvr>
                                      <p:tavLst>
                                        <p:tav tm="0">
                                          <p:val>
                                            <p:strVal val="#ppt_y+1"/>
                                          </p:val>
                                        </p:tav>
                                        <p:tav tm="100000">
                                          <p:val>
                                            <p:strVal val="#ppt_y-1"/>
                                          </p:val>
                                        </p:tav>
                                      </p:tavLst>
                                    </p:anim>
                                  </p:childTnLst>
                                </p:cTn>
                              </p:par>
                              <p:par>
                                <p:cTn id="133" presetID="28" presetClass="entr" presetSubtype="0" fill="hold" grpId="0" nodeType="withEffect">
                                  <p:stCondLst>
                                    <p:cond delay="0"/>
                                  </p:stCondLst>
                                  <p:childTnLst>
                                    <p:set>
                                      <p:cBhvr>
                                        <p:cTn id="134" dur="1" fill="hold">
                                          <p:stCondLst>
                                            <p:cond delay="0"/>
                                          </p:stCondLst>
                                        </p:cTn>
                                        <p:tgtEl>
                                          <p:spTgt spid="188">
                                            <p:txEl>
                                              <p:pRg st="51" end="51"/>
                                            </p:txEl>
                                          </p:spTgt>
                                        </p:tgtEl>
                                        <p:attrNameLst>
                                          <p:attrName>style.visibility</p:attrName>
                                        </p:attrNameLst>
                                      </p:cBhvr>
                                      <p:to>
                                        <p:strVal val="visible"/>
                                      </p:to>
                                    </p:set>
                                    <p:anim calcmode="lin" valueType="num">
                                      <p:cBhvr>
                                        <p:cTn id="135" dur="28000" fill="hold"/>
                                        <p:tgtEl>
                                          <p:spTgt spid="188">
                                            <p:txEl>
                                              <p:pRg st="51" end="51"/>
                                            </p:txEl>
                                          </p:spTgt>
                                        </p:tgtEl>
                                        <p:attrNameLst>
                                          <p:attrName>ppt_x</p:attrName>
                                        </p:attrNameLst>
                                      </p:cBhvr>
                                      <p:tavLst>
                                        <p:tav tm="0">
                                          <p:val>
                                            <p:strVal val="#ppt_x"/>
                                          </p:val>
                                        </p:tav>
                                        <p:tav tm="100000">
                                          <p:val>
                                            <p:strVal val="#ppt_x"/>
                                          </p:val>
                                        </p:tav>
                                      </p:tavLst>
                                    </p:anim>
                                    <p:anim calcmode="lin" valueType="num">
                                      <p:cBhvr>
                                        <p:cTn id="136" dur="28000" fill="hold"/>
                                        <p:tgtEl>
                                          <p:spTgt spid="188">
                                            <p:txEl>
                                              <p:pRg st="51" end="51"/>
                                            </p:txEl>
                                          </p:spTgt>
                                        </p:tgtEl>
                                        <p:attrNameLst>
                                          <p:attrName>ppt_y</p:attrName>
                                        </p:attrNameLst>
                                      </p:cBhvr>
                                      <p:tavLst>
                                        <p:tav tm="0">
                                          <p:val>
                                            <p:strVal val="#ppt_y+1"/>
                                          </p:val>
                                        </p:tav>
                                        <p:tav tm="100000">
                                          <p:val>
                                            <p:strVal val="#ppt_y-1"/>
                                          </p:val>
                                        </p:tav>
                                      </p:tavLst>
                                    </p:anim>
                                  </p:childTnLst>
                                </p:cTn>
                              </p:par>
                              <p:par>
                                <p:cTn id="137" presetID="28" presetClass="entr" presetSubtype="0" fill="hold" grpId="0" nodeType="withEffect">
                                  <p:stCondLst>
                                    <p:cond delay="0"/>
                                  </p:stCondLst>
                                  <p:childTnLst>
                                    <p:set>
                                      <p:cBhvr>
                                        <p:cTn id="138" dur="1" fill="hold">
                                          <p:stCondLst>
                                            <p:cond delay="0"/>
                                          </p:stCondLst>
                                        </p:cTn>
                                        <p:tgtEl>
                                          <p:spTgt spid="188">
                                            <p:txEl>
                                              <p:pRg st="53" end="53"/>
                                            </p:txEl>
                                          </p:spTgt>
                                        </p:tgtEl>
                                        <p:attrNameLst>
                                          <p:attrName>style.visibility</p:attrName>
                                        </p:attrNameLst>
                                      </p:cBhvr>
                                      <p:to>
                                        <p:strVal val="visible"/>
                                      </p:to>
                                    </p:set>
                                    <p:anim calcmode="lin" valueType="num">
                                      <p:cBhvr>
                                        <p:cTn id="139" dur="28000" fill="hold"/>
                                        <p:tgtEl>
                                          <p:spTgt spid="188">
                                            <p:txEl>
                                              <p:pRg st="53" end="53"/>
                                            </p:txEl>
                                          </p:spTgt>
                                        </p:tgtEl>
                                        <p:attrNameLst>
                                          <p:attrName>ppt_x</p:attrName>
                                        </p:attrNameLst>
                                      </p:cBhvr>
                                      <p:tavLst>
                                        <p:tav tm="0">
                                          <p:val>
                                            <p:strVal val="#ppt_x"/>
                                          </p:val>
                                        </p:tav>
                                        <p:tav tm="100000">
                                          <p:val>
                                            <p:strVal val="#ppt_x"/>
                                          </p:val>
                                        </p:tav>
                                      </p:tavLst>
                                    </p:anim>
                                    <p:anim calcmode="lin" valueType="num">
                                      <p:cBhvr>
                                        <p:cTn id="140" dur="28000" fill="hold"/>
                                        <p:tgtEl>
                                          <p:spTgt spid="188">
                                            <p:txEl>
                                              <p:pRg st="53" end="53"/>
                                            </p:txEl>
                                          </p:spTgt>
                                        </p:tgtEl>
                                        <p:attrNameLst>
                                          <p:attrName>ppt_y</p:attrName>
                                        </p:attrNameLst>
                                      </p:cBhvr>
                                      <p:tavLst>
                                        <p:tav tm="0">
                                          <p:val>
                                            <p:strVal val="#ppt_y+1"/>
                                          </p:val>
                                        </p:tav>
                                        <p:tav tm="100000">
                                          <p:val>
                                            <p:strVal val="#ppt_y-1"/>
                                          </p:val>
                                        </p:tav>
                                      </p:tavLst>
                                    </p:anim>
                                  </p:childTnLst>
                                </p:cTn>
                              </p:par>
                              <p:par>
                                <p:cTn id="141" presetID="28" presetClass="entr" presetSubtype="0" fill="hold" grpId="0" nodeType="withEffect">
                                  <p:stCondLst>
                                    <p:cond delay="0"/>
                                  </p:stCondLst>
                                  <p:childTnLst>
                                    <p:set>
                                      <p:cBhvr>
                                        <p:cTn id="142" dur="1" fill="hold">
                                          <p:stCondLst>
                                            <p:cond delay="0"/>
                                          </p:stCondLst>
                                        </p:cTn>
                                        <p:tgtEl>
                                          <p:spTgt spid="188">
                                            <p:txEl>
                                              <p:pRg st="54" end="54"/>
                                            </p:txEl>
                                          </p:spTgt>
                                        </p:tgtEl>
                                        <p:attrNameLst>
                                          <p:attrName>style.visibility</p:attrName>
                                        </p:attrNameLst>
                                      </p:cBhvr>
                                      <p:to>
                                        <p:strVal val="visible"/>
                                      </p:to>
                                    </p:set>
                                    <p:anim calcmode="lin" valueType="num">
                                      <p:cBhvr>
                                        <p:cTn id="143" dur="28000" fill="hold"/>
                                        <p:tgtEl>
                                          <p:spTgt spid="188">
                                            <p:txEl>
                                              <p:pRg st="54" end="54"/>
                                            </p:txEl>
                                          </p:spTgt>
                                        </p:tgtEl>
                                        <p:attrNameLst>
                                          <p:attrName>ppt_x</p:attrName>
                                        </p:attrNameLst>
                                      </p:cBhvr>
                                      <p:tavLst>
                                        <p:tav tm="0">
                                          <p:val>
                                            <p:strVal val="#ppt_x"/>
                                          </p:val>
                                        </p:tav>
                                        <p:tav tm="100000">
                                          <p:val>
                                            <p:strVal val="#ppt_x"/>
                                          </p:val>
                                        </p:tav>
                                      </p:tavLst>
                                    </p:anim>
                                    <p:anim calcmode="lin" valueType="num">
                                      <p:cBhvr>
                                        <p:cTn id="144" dur="28000" fill="hold"/>
                                        <p:tgtEl>
                                          <p:spTgt spid="188">
                                            <p:txEl>
                                              <p:pRg st="54" end="54"/>
                                            </p:txEl>
                                          </p:spTgt>
                                        </p:tgtEl>
                                        <p:attrNameLst>
                                          <p:attrName>ppt_y</p:attrName>
                                        </p:attrNameLst>
                                      </p:cBhvr>
                                      <p:tavLst>
                                        <p:tav tm="0">
                                          <p:val>
                                            <p:strVal val="#ppt_y+1"/>
                                          </p:val>
                                        </p:tav>
                                        <p:tav tm="100000">
                                          <p:val>
                                            <p:strVal val="#ppt_y-1"/>
                                          </p:val>
                                        </p:tav>
                                      </p:tavLst>
                                    </p:anim>
                                  </p:childTnLst>
                                </p:cTn>
                              </p:par>
                              <p:par>
                                <p:cTn id="145" presetID="28" presetClass="entr" presetSubtype="0" fill="hold" grpId="0" nodeType="withEffect">
                                  <p:stCondLst>
                                    <p:cond delay="0"/>
                                  </p:stCondLst>
                                  <p:childTnLst>
                                    <p:set>
                                      <p:cBhvr>
                                        <p:cTn id="146" dur="1" fill="hold">
                                          <p:stCondLst>
                                            <p:cond delay="0"/>
                                          </p:stCondLst>
                                        </p:cTn>
                                        <p:tgtEl>
                                          <p:spTgt spid="188">
                                            <p:txEl>
                                              <p:pRg st="55" end="55"/>
                                            </p:txEl>
                                          </p:spTgt>
                                        </p:tgtEl>
                                        <p:attrNameLst>
                                          <p:attrName>style.visibility</p:attrName>
                                        </p:attrNameLst>
                                      </p:cBhvr>
                                      <p:to>
                                        <p:strVal val="visible"/>
                                      </p:to>
                                    </p:set>
                                    <p:anim calcmode="lin" valueType="num">
                                      <p:cBhvr>
                                        <p:cTn id="147" dur="28000" fill="hold"/>
                                        <p:tgtEl>
                                          <p:spTgt spid="188">
                                            <p:txEl>
                                              <p:pRg st="55" end="55"/>
                                            </p:txEl>
                                          </p:spTgt>
                                        </p:tgtEl>
                                        <p:attrNameLst>
                                          <p:attrName>ppt_x</p:attrName>
                                        </p:attrNameLst>
                                      </p:cBhvr>
                                      <p:tavLst>
                                        <p:tav tm="0">
                                          <p:val>
                                            <p:strVal val="#ppt_x"/>
                                          </p:val>
                                        </p:tav>
                                        <p:tav tm="100000">
                                          <p:val>
                                            <p:strVal val="#ppt_x"/>
                                          </p:val>
                                        </p:tav>
                                      </p:tavLst>
                                    </p:anim>
                                    <p:anim calcmode="lin" valueType="num">
                                      <p:cBhvr>
                                        <p:cTn id="148" dur="28000" fill="hold"/>
                                        <p:tgtEl>
                                          <p:spTgt spid="188">
                                            <p:txEl>
                                              <p:pRg st="55" end="55"/>
                                            </p:txEl>
                                          </p:spTgt>
                                        </p:tgtEl>
                                        <p:attrNameLst>
                                          <p:attrName>ppt_y</p:attrName>
                                        </p:attrNameLst>
                                      </p:cBhvr>
                                      <p:tavLst>
                                        <p:tav tm="0">
                                          <p:val>
                                            <p:strVal val="#ppt_y+1"/>
                                          </p:val>
                                        </p:tav>
                                        <p:tav tm="100000">
                                          <p:val>
                                            <p:strVal val="#ppt_y-1"/>
                                          </p:val>
                                        </p:tav>
                                      </p:tavLst>
                                    </p:anim>
                                  </p:childTnLst>
                                </p:cTn>
                              </p:par>
                              <p:par>
                                <p:cTn id="149" presetID="28" presetClass="entr" presetSubtype="0" fill="hold" grpId="0" nodeType="withEffect">
                                  <p:stCondLst>
                                    <p:cond delay="0"/>
                                  </p:stCondLst>
                                  <p:childTnLst>
                                    <p:set>
                                      <p:cBhvr>
                                        <p:cTn id="150" dur="1" fill="hold">
                                          <p:stCondLst>
                                            <p:cond delay="0"/>
                                          </p:stCondLst>
                                        </p:cTn>
                                        <p:tgtEl>
                                          <p:spTgt spid="188">
                                            <p:txEl>
                                              <p:pRg st="56" end="56"/>
                                            </p:txEl>
                                          </p:spTgt>
                                        </p:tgtEl>
                                        <p:attrNameLst>
                                          <p:attrName>style.visibility</p:attrName>
                                        </p:attrNameLst>
                                      </p:cBhvr>
                                      <p:to>
                                        <p:strVal val="visible"/>
                                      </p:to>
                                    </p:set>
                                    <p:anim calcmode="lin" valueType="num">
                                      <p:cBhvr>
                                        <p:cTn id="151" dur="28000" fill="hold"/>
                                        <p:tgtEl>
                                          <p:spTgt spid="188">
                                            <p:txEl>
                                              <p:pRg st="56" end="56"/>
                                            </p:txEl>
                                          </p:spTgt>
                                        </p:tgtEl>
                                        <p:attrNameLst>
                                          <p:attrName>ppt_x</p:attrName>
                                        </p:attrNameLst>
                                      </p:cBhvr>
                                      <p:tavLst>
                                        <p:tav tm="0">
                                          <p:val>
                                            <p:strVal val="#ppt_x"/>
                                          </p:val>
                                        </p:tav>
                                        <p:tav tm="100000">
                                          <p:val>
                                            <p:strVal val="#ppt_x"/>
                                          </p:val>
                                        </p:tav>
                                      </p:tavLst>
                                    </p:anim>
                                    <p:anim calcmode="lin" valueType="num">
                                      <p:cBhvr>
                                        <p:cTn id="152" dur="28000" fill="hold"/>
                                        <p:tgtEl>
                                          <p:spTgt spid="188">
                                            <p:txEl>
                                              <p:pRg st="56" end="56"/>
                                            </p:txEl>
                                          </p:spTgt>
                                        </p:tgtEl>
                                        <p:attrNameLst>
                                          <p:attrName>ppt_y</p:attrName>
                                        </p:attrNameLst>
                                      </p:cBhvr>
                                      <p:tavLst>
                                        <p:tav tm="0">
                                          <p:val>
                                            <p:strVal val="#ppt_y+1"/>
                                          </p:val>
                                        </p:tav>
                                        <p:tav tm="100000">
                                          <p:val>
                                            <p:strVal val="#ppt_y-1"/>
                                          </p:val>
                                        </p:tav>
                                      </p:tavLst>
                                    </p:anim>
                                  </p:childTnLst>
                                </p:cTn>
                              </p:par>
                              <p:par>
                                <p:cTn id="153" presetID="28" presetClass="entr" presetSubtype="0" fill="hold" grpId="0" nodeType="withEffect">
                                  <p:stCondLst>
                                    <p:cond delay="0"/>
                                  </p:stCondLst>
                                  <p:childTnLst>
                                    <p:set>
                                      <p:cBhvr>
                                        <p:cTn id="154" dur="1" fill="hold">
                                          <p:stCondLst>
                                            <p:cond delay="0"/>
                                          </p:stCondLst>
                                        </p:cTn>
                                        <p:tgtEl>
                                          <p:spTgt spid="188">
                                            <p:txEl>
                                              <p:pRg st="57" end="57"/>
                                            </p:txEl>
                                          </p:spTgt>
                                        </p:tgtEl>
                                        <p:attrNameLst>
                                          <p:attrName>style.visibility</p:attrName>
                                        </p:attrNameLst>
                                      </p:cBhvr>
                                      <p:to>
                                        <p:strVal val="visible"/>
                                      </p:to>
                                    </p:set>
                                    <p:anim calcmode="lin" valueType="num">
                                      <p:cBhvr>
                                        <p:cTn id="155" dur="28000" fill="hold"/>
                                        <p:tgtEl>
                                          <p:spTgt spid="188">
                                            <p:txEl>
                                              <p:pRg st="57" end="57"/>
                                            </p:txEl>
                                          </p:spTgt>
                                        </p:tgtEl>
                                        <p:attrNameLst>
                                          <p:attrName>ppt_x</p:attrName>
                                        </p:attrNameLst>
                                      </p:cBhvr>
                                      <p:tavLst>
                                        <p:tav tm="0">
                                          <p:val>
                                            <p:strVal val="#ppt_x"/>
                                          </p:val>
                                        </p:tav>
                                        <p:tav tm="100000">
                                          <p:val>
                                            <p:strVal val="#ppt_x"/>
                                          </p:val>
                                        </p:tav>
                                      </p:tavLst>
                                    </p:anim>
                                    <p:anim calcmode="lin" valueType="num">
                                      <p:cBhvr>
                                        <p:cTn id="156" dur="28000" fill="hold"/>
                                        <p:tgtEl>
                                          <p:spTgt spid="188">
                                            <p:txEl>
                                              <p:pRg st="57" end="57"/>
                                            </p:txEl>
                                          </p:spTgt>
                                        </p:tgtEl>
                                        <p:attrNameLst>
                                          <p:attrName>ppt_y</p:attrName>
                                        </p:attrNameLst>
                                      </p:cBhvr>
                                      <p:tavLst>
                                        <p:tav tm="0">
                                          <p:val>
                                            <p:strVal val="#ppt_y+1"/>
                                          </p:val>
                                        </p:tav>
                                        <p:tav tm="100000">
                                          <p:val>
                                            <p:strVal val="#ppt_y-1"/>
                                          </p:val>
                                        </p:tav>
                                      </p:tavLst>
                                    </p:anim>
                                  </p:childTnLst>
                                </p:cTn>
                              </p:par>
                              <p:par>
                                <p:cTn id="157" presetID="28" presetClass="entr" presetSubtype="0" fill="hold" grpId="0" nodeType="withEffect">
                                  <p:stCondLst>
                                    <p:cond delay="0"/>
                                  </p:stCondLst>
                                  <p:childTnLst>
                                    <p:set>
                                      <p:cBhvr>
                                        <p:cTn id="158" dur="1" fill="hold">
                                          <p:stCondLst>
                                            <p:cond delay="0"/>
                                          </p:stCondLst>
                                        </p:cTn>
                                        <p:tgtEl>
                                          <p:spTgt spid="188">
                                            <p:txEl>
                                              <p:pRg st="58" end="58"/>
                                            </p:txEl>
                                          </p:spTgt>
                                        </p:tgtEl>
                                        <p:attrNameLst>
                                          <p:attrName>style.visibility</p:attrName>
                                        </p:attrNameLst>
                                      </p:cBhvr>
                                      <p:to>
                                        <p:strVal val="visible"/>
                                      </p:to>
                                    </p:set>
                                    <p:anim calcmode="lin" valueType="num">
                                      <p:cBhvr>
                                        <p:cTn id="159" dur="28000" fill="hold"/>
                                        <p:tgtEl>
                                          <p:spTgt spid="188">
                                            <p:txEl>
                                              <p:pRg st="58" end="58"/>
                                            </p:txEl>
                                          </p:spTgt>
                                        </p:tgtEl>
                                        <p:attrNameLst>
                                          <p:attrName>ppt_x</p:attrName>
                                        </p:attrNameLst>
                                      </p:cBhvr>
                                      <p:tavLst>
                                        <p:tav tm="0">
                                          <p:val>
                                            <p:strVal val="#ppt_x"/>
                                          </p:val>
                                        </p:tav>
                                        <p:tav tm="100000">
                                          <p:val>
                                            <p:strVal val="#ppt_x"/>
                                          </p:val>
                                        </p:tav>
                                      </p:tavLst>
                                    </p:anim>
                                    <p:anim calcmode="lin" valueType="num">
                                      <p:cBhvr>
                                        <p:cTn id="160" dur="28000" fill="hold"/>
                                        <p:tgtEl>
                                          <p:spTgt spid="188">
                                            <p:txEl>
                                              <p:pRg st="58" end="58"/>
                                            </p:txEl>
                                          </p:spTgt>
                                        </p:tgtEl>
                                        <p:attrNameLst>
                                          <p:attrName>ppt_y</p:attrName>
                                        </p:attrNameLst>
                                      </p:cBhvr>
                                      <p:tavLst>
                                        <p:tav tm="0">
                                          <p:val>
                                            <p:strVal val="#ppt_y+1"/>
                                          </p:val>
                                        </p:tav>
                                        <p:tav tm="100000">
                                          <p:val>
                                            <p:strVal val="#ppt_y-1"/>
                                          </p:val>
                                        </p:tav>
                                      </p:tavLst>
                                    </p:anim>
                                  </p:childTnLst>
                                </p:cTn>
                              </p:par>
                              <p:par>
                                <p:cTn id="161" presetID="10" presetClass="entr" presetSubtype="0" fill="hold" grpId="1" nodeType="withEffect">
                                  <p:stCondLst>
                                    <p:cond delay="0"/>
                                  </p:stCondLst>
                                  <p:childTnLst>
                                    <p:set>
                                      <p:cBhvr>
                                        <p:cTn id="162" dur="1" fill="hold">
                                          <p:stCondLst>
                                            <p:cond delay="0"/>
                                          </p:stCondLst>
                                        </p:cTn>
                                        <p:tgtEl>
                                          <p:spTgt spid="188">
                                            <p:txEl>
                                              <p:pRg st="2" end="2"/>
                                            </p:txEl>
                                          </p:spTgt>
                                        </p:tgtEl>
                                        <p:attrNameLst>
                                          <p:attrName>style.visibility</p:attrName>
                                        </p:attrNameLst>
                                      </p:cBhvr>
                                      <p:to>
                                        <p:strVal val="visible"/>
                                      </p:to>
                                    </p:set>
                                    <p:animEffect transition="in" filter="fade">
                                      <p:cBhvr>
                                        <p:cTn id="163" dur="500"/>
                                        <p:tgtEl>
                                          <p:spTgt spid="188">
                                            <p:txEl>
                                              <p:pRg st="2" end="2"/>
                                            </p:txEl>
                                          </p:spTgt>
                                        </p:tgtEl>
                                      </p:cBhvr>
                                    </p:animEffect>
                                  </p:childTnLst>
                                </p:cTn>
                              </p:par>
                              <p:par>
                                <p:cTn id="164" presetID="10" presetClass="entr" presetSubtype="0" fill="hold" grpId="1" nodeType="withEffect">
                                  <p:stCondLst>
                                    <p:cond delay="0"/>
                                  </p:stCondLst>
                                  <p:childTnLst>
                                    <p:set>
                                      <p:cBhvr>
                                        <p:cTn id="165" dur="1" fill="hold">
                                          <p:stCondLst>
                                            <p:cond delay="0"/>
                                          </p:stCondLst>
                                        </p:cTn>
                                        <p:tgtEl>
                                          <p:spTgt spid="188">
                                            <p:txEl>
                                              <p:pRg st="4" end="4"/>
                                            </p:txEl>
                                          </p:spTgt>
                                        </p:tgtEl>
                                        <p:attrNameLst>
                                          <p:attrName>style.visibility</p:attrName>
                                        </p:attrNameLst>
                                      </p:cBhvr>
                                      <p:to>
                                        <p:strVal val="visible"/>
                                      </p:to>
                                    </p:set>
                                    <p:animEffect transition="in" filter="fade">
                                      <p:cBhvr>
                                        <p:cTn id="166" dur="500"/>
                                        <p:tgtEl>
                                          <p:spTgt spid="188">
                                            <p:txEl>
                                              <p:pRg st="4" end="4"/>
                                            </p:txEl>
                                          </p:spTgt>
                                        </p:tgtEl>
                                      </p:cBhvr>
                                    </p:animEffect>
                                  </p:childTnLst>
                                </p:cTn>
                              </p:par>
                              <p:par>
                                <p:cTn id="167" presetID="10" presetClass="entr" presetSubtype="0" fill="hold" grpId="1" nodeType="withEffect">
                                  <p:stCondLst>
                                    <p:cond delay="0"/>
                                  </p:stCondLst>
                                  <p:childTnLst>
                                    <p:set>
                                      <p:cBhvr>
                                        <p:cTn id="168" dur="1" fill="hold">
                                          <p:stCondLst>
                                            <p:cond delay="0"/>
                                          </p:stCondLst>
                                        </p:cTn>
                                        <p:tgtEl>
                                          <p:spTgt spid="188">
                                            <p:txEl>
                                              <p:pRg st="6" end="6"/>
                                            </p:txEl>
                                          </p:spTgt>
                                        </p:tgtEl>
                                        <p:attrNameLst>
                                          <p:attrName>style.visibility</p:attrName>
                                        </p:attrNameLst>
                                      </p:cBhvr>
                                      <p:to>
                                        <p:strVal val="visible"/>
                                      </p:to>
                                    </p:set>
                                    <p:animEffect transition="in" filter="fade">
                                      <p:cBhvr>
                                        <p:cTn id="169" dur="500"/>
                                        <p:tgtEl>
                                          <p:spTgt spid="188">
                                            <p:txEl>
                                              <p:pRg st="6" end="6"/>
                                            </p:txEl>
                                          </p:spTgt>
                                        </p:tgtEl>
                                      </p:cBhvr>
                                    </p:animEffect>
                                  </p:childTnLst>
                                </p:cTn>
                              </p:par>
                              <p:par>
                                <p:cTn id="170" presetID="10" presetClass="entr" presetSubtype="0" fill="hold" grpId="1" nodeType="withEffect">
                                  <p:stCondLst>
                                    <p:cond delay="0"/>
                                  </p:stCondLst>
                                  <p:childTnLst>
                                    <p:set>
                                      <p:cBhvr>
                                        <p:cTn id="171" dur="1" fill="hold">
                                          <p:stCondLst>
                                            <p:cond delay="0"/>
                                          </p:stCondLst>
                                        </p:cTn>
                                        <p:tgtEl>
                                          <p:spTgt spid="188">
                                            <p:txEl>
                                              <p:pRg st="8" end="8"/>
                                            </p:txEl>
                                          </p:spTgt>
                                        </p:tgtEl>
                                        <p:attrNameLst>
                                          <p:attrName>style.visibility</p:attrName>
                                        </p:attrNameLst>
                                      </p:cBhvr>
                                      <p:to>
                                        <p:strVal val="visible"/>
                                      </p:to>
                                    </p:set>
                                    <p:animEffect transition="in" filter="fade">
                                      <p:cBhvr>
                                        <p:cTn id="172" dur="500"/>
                                        <p:tgtEl>
                                          <p:spTgt spid="188">
                                            <p:txEl>
                                              <p:pRg st="8" end="8"/>
                                            </p:txEl>
                                          </p:spTgt>
                                        </p:tgtEl>
                                      </p:cBhvr>
                                    </p:animEffect>
                                  </p:childTnLst>
                                </p:cTn>
                              </p:par>
                              <p:par>
                                <p:cTn id="173" presetID="10" presetClass="entr" presetSubtype="0" fill="hold" grpId="1" nodeType="withEffect">
                                  <p:stCondLst>
                                    <p:cond delay="0"/>
                                  </p:stCondLst>
                                  <p:childTnLst>
                                    <p:set>
                                      <p:cBhvr>
                                        <p:cTn id="174" dur="1" fill="hold">
                                          <p:stCondLst>
                                            <p:cond delay="0"/>
                                          </p:stCondLst>
                                        </p:cTn>
                                        <p:tgtEl>
                                          <p:spTgt spid="188">
                                            <p:txEl>
                                              <p:pRg st="10" end="10"/>
                                            </p:txEl>
                                          </p:spTgt>
                                        </p:tgtEl>
                                        <p:attrNameLst>
                                          <p:attrName>style.visibility</p:attrName>
                                        </p:attrNameLst>
                                      </p:cBhvr>
                                      <p:to>
                                        <p:strVal val="visible"/>
                                      </p:to>
                                    </p:set>
                                    <p:animEffect transition="in" filter="fade">
                                      <p:cBhvr>
                                        <p:cTn id="175" dur="500"/>
                                        <p:tgtEl>
                                          <p:spTgt spid="188">
                                            <p:txEl>
                                              <p:pRg st="10" end="10"/>
                                            </p:txEl>
                                          </p:spTgt>
                                        </p:tgtEl>
                                      </p:cBhvr>
                                    </p:animEffect>
                                  </p:childTnLst>
                                </p:cTn>
                              </p:par>
                              <p:par>
                                <p:cTn id="176" presetID="10" presetClass="entr" presetSubtype="0" fill="hold" grpId="1" nodeType="withEffect">
                                  <p:stCondLst>
                                    <p:cond delay="0"/>
                                  </p:stCondLst>
                                  <p:childTnLst>
                                    <p:set>
                                      <p:cBhvr>
                                        <p:cTn id="177" dur="1" fill="hold">
                                          <p:stCondLst>
                                            <p:cond delay="0"/>
                                          </p:stCondLst>
                                        </p:cTn>
                                        <p:tgtEl>
                                          <p:spTgt spid="188">
                                            <p:txEl>
                                              <p:pRg st="12" end="12"/>
                                            </p:txEl>
                                          </p:spTgt>
                                        </p:tgtEl>
                                        <p:attrNameLst>
                                          <p:attrName>style.visibility</p:attrName>
                                        </p:attrNameLst>
                                      </p:cBhvr>
                                      <p:to>
                                        <p:strVal val="visible"/>
                                      </p:to>
                                    </p:set>
                                    <p:animEffect transition="in" filter="fade">
                                      <p:cBhvr>
                                        <p:cTn id="178" dur="500"/>
                                        <p:tgtEl>
                                          <p:spTgt spid="188">
                                            <p:txEl>
                                              <p:pRg st="12" end="12"/>
                                            </p:txEl>
                                          </p:spTgt>
                                        </p:tgtEl>
                                      </p:cBhvr>
                                    </p:animEffect>
                                  </p:childTnLst>
                                </p:cTn>
                              </p:par>
                              <p:par>
                                <p:cTn id="179" presetID="10" presetClass="entr" presetSubtype="0" fill="hold" grpId="1" nodeType="withEffect">
                                  <p:stCondLst>
                                    <p:cond delay="0"/>
                                  </p:stCondLst>
                                  <p:childTnLst>
                                    <p:set>
                                      <p:cBhvr>
                                        <p:cTn id="180" dur="1" fill="hold">
                                          <p:stCondLst>
                                            <p:cond delay="0"/>
                                          </p:stCondLst>
                                        </p:cTn>
                                        <p:tgtEl>
                                          <p:spTgt spid="188">
                                            <p:txEl>
                                              <p:pRg st="14" end="14"/>
                                            </p:txEl>
                                          </p:spTgt>
                                        </p:tgtEl>
                                        <p:attrNameLst>
                                          <p:attrName>style.visibility</p:attrName>
                                        </p:attrNameLst>
                                      </p:cBhvr>
                                      <p:to>
                                        <p:strVal val="visible"/>
                                      </p:to>
                                    </p:set>
                                    <p:animEffect transition="in" filter="fade">
                                      <p:cBhvr>
                                        <p:cTn id="181" dur="500"/>
                                        <p:tgtEl>
                                          <p:spTgt spid="188">
                                            <p:txEl>
                                              <p:pRg st="14" end="14"/>
                                            </p:txEl>
                                          </p:spTgt>
                                        </p:tgtEl>
                                      </p:cBhvr>
                                    </p:animEffect>
                                  </p:childTnLst>
                                </p:cTn>
                              </p:par>
                              <p:par>
                                <p:cTn id="182" presetID="10" presetClass="entr" presetSubtype="0" fill="hold" grpId="1" nodeType="withEffect">
                                  <p:stCondLst>
                                    <p:cond delay="0"/>
                                  </p:stCondLst>
                                  <p:childTnLst>
                                    <p:set>
                                      <p:cBhvr>
                                        <p:cTn id="183" dur="1" fill="hold">
                                          <p:stCondLst>
                                            <p:cond delay="0"/>
                                          </p:stCondLst>
                                        </p:cTn>
                                        <p:tgtEl>
                                          <p:spTgt spid="188">
                                            <p:txEl>
                                              <p:pRg st="15" end="15"/>
                                            </p:txEl>
                                          </p:spTgt>
                                        </p:tgtEl>
                                        <p:attrNameLst>
                                          <p:attrName>style.visibility</p:attrName>
                                        </p:attrNameLst>
                                      </p:cBhvr>
                                      <p:to>
                                        <p:strVal val="visible"/>
                                      </p:to>
                                    </p:set>
                                    <p:animEffect transition="in" filter="fade">
                                      <p:cBhvr>
                                        <p:cTn id="184" dur="500"/>
                                        <p:tgtEl>
                                          <p:spTgt spid="188">
                                            <p:txEl>
                                              <p:pRg st="15" end="15"/>
                                            </p:txEl>
                                          </p:spTgt>
                                        </p:tgtEl>
                                      </p:cBhvr>
                                    </p:animEffect>
                                  </p:childTnLst>
                                </p:cTn>
                              </p:par>
                              <p:par>
                                <p:cTn id="185" presetID="10" presetClass="entr" presetSubtype="0" fill="hold" grpId="1" nodeType="withEffect">
                                  <p:stCondLst>
                                    <p:cond delay="0"/>
                                  </p:stCondLst>
                                  <p:childTnLst>
                                    <p:set>
                                      <p:cBhvr>
                                        <p:cTn id="186" dur="1" fill="hold">
                                          <p:stCondLst>
                                            <p:cond delay="0"/>
                                          </p:stCondLst>
                                        </p:cTn>
                                        <p:tgtEl>
                                          <p:spTgt spid="188">
                                            <p:txEl>
                                              <p:pRg st="17" end="17"/>
                                            </p:txEl>
                                          </p:spTgt>
                                        </p:tgtEl>
                                        <p:attrNameLst>
                                          <p:attrName>style.visibility</p:attrName>
                                        </p:attrNameLst>
                                      </p:cBhvr>
                                      <p:to>
                                        <p:strVal val="visible"/>
                                      </p:to>
                                    </p:set>
                                    <p:animEffect transition="in" filter="fade">
                                      <p:cBhvr>
                                        <p:cTn id="187" dur="500"/>
                                        <p:tgtEl>
                                          <p:spTgt spid="188">
                                            <p:txEl>
                                              <p:pRg st="17" end="17"/>
                                            </p:txEl>
                                          </p:spTgt>
                                        </p:tgtEl>
                                      </p:cBhvr>
                                    </p:animEffect>
                                  </p:childTnLst>
                                </p:cTn>
                              </p:par>
                              <p:par>
                                <p:cTn id="188" presetID="10" presetClass="entr" presetSubtype="0" fill="hold" grpId="1" nodeType="withEffect">
                                  <p:stCondLst>
                                    <p:cond delay="0"/>
                                  </p:stCondLst>
                                  <p:childTnLst>
                                    <p:set>
                                      <p:cBhvr>
                                        <p:cTn id="189" dur="1" fill="hold">
                                          <p:stCondLst>
                                            <p:cond delay="0"/>
                                          </p:stCondLst>
                                        </p:cTn>
                                        <p:tgtEl>
                                          <p:spTgt spid="188">
                                            <p:txEl>
                                              <p:pRg st="18" end="18"/>
                                            </p:txEl>
                                          </p:spTgt>
                                        </p:tgtEl>
                                        <p:attrNameLst>
                                          <p:attrName>style.visibility</p:attrName>
                                        </p:attrNameLst>
                                      </p:cBhvr>
                                      <p:to>
                                        <p:strVal val="visible"/>
                                      </p:to>
                                    </p:set>
                                    <p:animEffect transition="in" filter="fade">
                                      <p:cBhvr>
                                        <p:cTn id="190" dur="500"/>
                                        <p:tgtEl>
                                          <p:spTgt spid="188">
                                            <p:txEl>
                                              <p:pRg st="18" end="18"/>
                                            </p:txEl>
                                          </p:spTgt>
                                        </p:tgtEl>
                                      </p:cBhvr>
                                    </p:animEffect>
                                  </p:childTnLst>
                                </p:cTn>
                              </p:par>
                              <p:par>
                                <p:cTn id="191" presetID="10" presetClass="entr" presetSubtype="0" fill="hold" grpId="1" nodeType="withEffect">
                                  <p:stCondLst>
                                    <p:cond delay="0"/>
                                  </p:stCondLst>
                                  <p:childTnLst>
                                    <p:set>
                                      <p:cBhvr>
                                        <p:cTn id="192" dur="1" fill="hold">
                                          <p:stCondLst>
                                            <p:cond delay="0"/>
                                          </p:stCondLst>
                                        </p:cTn>
                                        <p:tgtEl>
                                          <p:spTgt spid="188">
                                            <p:txEl>
                                              <p:pRg st="20" end="20"/>
                                            </p:txEl>
                                          </p:spTgt>
                                        </p:tgtEl>
                                        <p:attrNameLst>
                                          <p:attrName>style.visibility</p:attrName>
                                        </p:attrNameLst>
                                      </p:cBhvr>
                                      <p:to>
                                        <p:strVal val="visible"/>
                                      </p:to>
                                    </p:set>
                                    <p:animEffect transition="in" filter="fade">
                                      <p:cBhvr>
                                        <p:cTn id="193" dur="500"/>
                                        <p:tgtEl>
                                          <p:spTgt spid="188">
                                            <p:txEl>
                                              <p:pRg st="20" end="20"/>
                                            </p:txEl>
                                          </p:spTgt>
                                        </p:tgtEl>
                                      </p:cBhvr>
                                    </p:animEffect>
                                  </p:childTnLst>
                                </p:cTn>
                              </p:par>
                              <p:par>
                                <p:cTn id="194" presetID="10" presetClass="entr" presetSubtype="0" fill="hold" grpId="1" nodeType="withEffect">
                                  <p:stCondLst>
                                    <p:cond delay="0"/>
                                  </p:stCondLst>
                                  <p:childTnLst>
                                    <p:set>
                                      <p:cBhvr>
                                        <p:cTn id="195" dur="1" fill="hold">
                                          <p:stCondLst>
                                            <p:cond delay="0"/>
                                          </p:stCondLst>
                                        </p:cTn>
                                        <p:tgtEl>
                                          <p:spTgt spid="188">
                                            <p:txEl>
                                              <p:pRg st="22" end="22"/>
                                            </p:txEl>
                                          </p:spTgt>
                                        </p:tgtEl>
                                        <p:attrNameLst>
                                          <p:attrName>style.visibility</p:attrName>
                                        </p:attrNameLst>
                                      </p:cBhvr>
                                      <p:to>
                                        <p:strVal val="visible"/>
                                      </p:to>
                                    </p:set>
                                    <p:animEffect transition="in" filter="fade">
                                      <p:cBhvr>
                                        <p:cTn id="196" dur="500"/>
                                        <p:tgtEl>
                                          <p:spTgt spid="188">
                                            <p:txEl>
                                              <p:pRg st="22" end="22"/>
                                            </p:txEl>
                                          </p:spTgt>
                                        </p:tgtEl>
                                      </p:cBhvr>
                                    </p:animEffect>
                                  </p:childTnLst>
                                </p:cTn>
                              </p:par>
                              <p:par>
                                <p:cTn id="197" presetID="10" presetClass="entr" presetSubtype="0" fill="hold" grpId="1" nodeType="withEffect">
                                  <p:stCondLst>
                                    <p:cond delay="0"/>
                                  </p:stCondLst>
                                  <p:childTnLst>
                                    <p:set>
                                      <p:cBhvr>
                                        <p:cTn id="198" dur="1" fill="hold">
                                          <p:stCondLst>
                                            <p:cond delay="0"/>
                                          </p:stCondLst>
                                        </p:cTn>
                                        <p:tgtEl>
                                          <p:spTgt spid="188">
                                            <p:txEl>
                                              <p:pRg st="23" end="23"/>
                                            </p:txEl>
                                          </p:spTgt>
                                        </p:tgtEl>
                                        <p:attrNameLst>
                                          <p:attrName>style.visibility</p:attrName>
                                        </p:attrNameLst>
                                      </p:cBhvr>
                                      <p:to>
                                        <p:strVal val="visible"/>
                                      </p:to>
                                    </p:set>
                                    <p:animEffect transition="in" filter="fade">
                                      <p:cBhvr>
                                        <p:cTn id="199" dur="500"/>
                                        <p:tgtEl>
                                          <p:spTgt spid="188">
                                            <p:txEl>
                                              <p:pRg st="23" end="23"/>
                                            </p:txEl>
                                          </p:spTgt>
                                        </p:tgtEl>
                                      </p:cBhvr>
                                    </p:animEffect>
                                  </p:childTnLst>
                                </p:cTn>
                              </p:par>
                              <p:par>
                                <p:cTn id="200" presetID="10" presetClass="entr" presetSubtype="0" fill="hold" grpId="1" nodeType="withEffect">
                                  <p:stCondLst>
                                    <p:cond delay="0"/>
                                  </p:stCondLst>
                                  <p:childTnLst>
                                    <p:set>
                                      <p:cBhvr>
                                        <p:cTn id="201" dur="1" fill="hold">
                                          <p:stCondLst>
                                            <p:cond delay="0"/>
                                          </p:stCondLst>
                                        </p:cTn>
                                        <p:tgtEl>
                                          <p:spTgt spid="188">
                                            <p:txEl>
                                              <p:pRg st="25" end="25"/>
                                            </p:txEl>
                                          </p:spTgt>
                                        </p:tgtEl>
                                        <p:attrNameLst>
                                          <p:attrName>style.visibility</p:attrName>
                                        </p:attrNameLst>
                                      </p:cBhvr>
                                      <p:to>
                                        <p:strVal val="visible"/>
                                      </p:to>
                                    </p:set>
                                    <p:animEffect transition="in" filter="fade">
                                      <p:cBhvr>
                                        <p:cTn id="202" dur="500"/>
                                        <p:tgtEl>
                                          <p:spTgt spid="188">
                                            <p:txEl>
                                              <p:pRg st="25" end="25"/>
                                            </p:txEl>
                                          </p:spTgt>
                                        </p:tgtEl>
                                      </p:cBhvr>
                                    </p:animEffect>
                                  </p:childTnLst>
                                </p:cTn>
                              </p:par>
                              <p:par>
                                <p:cTn id="203" presetID="10" presetClass="entr" presetSubtype="0" fill="hold" grpId="1" nodeType="withEffect">
                                  <p:stCondLst>
                                    <p:cond delay="0"/>
                                  </p:stCondLst>
                                  <p:childTnLst>
                                    <p:set>
                                      <p:cBhvr>
                                        <p:cTn id="204" dur="1" fill="hold">
                                          <p:stCondLst>
                                            <p:cond delay="0"/>
                                          </p:stCondLst>
                                        </p:cTn>
                                        <p:tgtEl>
                                          <p:spTgt spid="188">
                                            <p:txEl>
                                              <p:pRg st="27" end="27"/>
                                            </p:txEl>
                                          </p:spTgt>
                                        </p:tgtEl>
                                        <p:attrNameLst>
                                          <p:attrName>style.visibility</p:attrName>
                                        </p:attrNameLst>
                                      </p:cBhvr>
                                      <p:to>
                                        <p:strVal val="visible"/>
                                      </p:to>
                                    </p:set>
                                    <p:animEffect transition="in" filter="fade">
                                      <p:cBhvr>
                                        <p:cTn id="205" dur="500"/>
                                        <p:tgtEl>
                                          <p:spTgt spid="188">
                                            <p:txEl>
                                              <p:pRg st="27" end="27"/>
                                            </p:txEl>
                                          </p:spTgt>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188">
                                            <p:txEl>
                                              <p:pRg st="28" end="28"/>
                                            </p:txEl>
                                          </p:spTgt>
                                        </p:tgtEl>
                                        <p:attrNameLst>
                                          <p:attrName>style.visibility</p:attrName>
                                        </p:attrNameLst>
                                      </p:cBhvr>
                                      <p:to>
                                        <p:strVal val="visible"/>
                                      </p:to>
                                    </p:set>
                                    <p:animEffect transition="in" filter="fade">
                                      <p:cBhvr>
                                        <p:cTn id="208" dur="500"/>
                                        <p:tgtEl>
                                          <p:spTgt spid="188">
                                            <p:txEl>
                                              <p:pRg st="28" end="28"/>
                                            </p:txEl>
                                          </p:spTgt>
                                        </p:tgtEl>
                                      </p:cBhvr>
                                    </p:animEffect>
                                  </p:childTnLst>
                                </p:cTn>
                              </p:par>
                              <p:par>
                                <p:cTn id="209" presetID="10" presetClass="entr" presetSubtype="0" fill="hold" grpId="1" nodeType="withEffect">
                                  <p:stCondLst>
                                    <p:cond delay="0"/>
                                  </p:stCondLst>
                                  <p:childTnLst>
                                    <p:set>
                                      <p:cBhvr>
                                        <p:cTn id="210" dur="1" fill="hold">
                                          <p:stCondLst>
                                            <p:cond delay="0"/>
                                          </p:stCondLst>
                                        </p:cTn>
                                        <p:tgtEl>
                                          <p:spTgt spid="188">
                                            <p:txEl>
                                              <p:pRg st="30" end="30"/>
                                            </p:txEl>
                                          </p:spTgt>
                                        </p:tgtEl>
                                        <p:attrNameLst>
                                          <p:attrName>style.visibility</p:attrName>
                                        </p:attrNameLst>
                                      </p:cBhvr>
                                      <p:to>
                                        <p:strVal val="visible"/>
                                      </p:to>
                                    </p:set>
                                    <p:animEffect transition="in" filter="fade">
                                      <p:cBhvr>
                                        <p:cTn id="211" dur="500"/>
                                        <p:tgtEl>
                                          <p:spTgt spid="188">
                                            <p:txEl>
                                              <p:pRg st="30" end="30"/>
                                            </p:txEl>
                                          </p:spTgt>
                                        </p:tgtEl>
                                      </p:cBhvr>
                                    </p:animEffect>
                                  </p:childTnLst>
                                </p:cTn>
                              </p:par>
                              <p:par>
                                <p:cTn id="212" presetID="10" presetClass="entr" presetSubtype="0" fill="hold" grpId="1" nodeType="withEffect">
                                  <p:stCondLst>
                                    <p:cond delay="0"/>
                                  </p:stCondLst>
                                  <p:childTnLst>
                                    <p:set>
                                      <p:cBhvr>
                                        <p:cTn id="213" dur="1" fill="hold">
                                          <p:stCondLst>
                                            <p:cond delay="0"/>
                                          </p:stCondLst>
                                        </p:cTn>
                                        <p:tgtEl>
                                          <p:spTgt spid="188">
                                            <p:txEl>
                                              <p:pRg st="31" end="31"/>
                                            </p:txEl>
                                          </p:spTgt>
                                        </p:tgtEl>
                                        <p:attrNameLst>
                                          <p:attrName>style.visibility</p:attrName>
                                        </p:attrNameLst>
                                      </p:cBhvr>
                                      <p:to>
                                        <p:strVal val="visible"/>
                                      </p:to>
                                    </p:set>
                                    <p:animEffect transition="in" filter="fade">
                                      <p:cBhvr>
                                        <p:cTn id="214" dur="500"/>
                                        <p:tgtEl>
                                          <p:spTgt spid="188">
                                            <p:txEl>
                                              <p:pRg st="31" end="31"/>
                                            </p:txEl>
                                          </p:spTgt>
                                        </p:tgtEl>
                                      </p:cBhvr>
                                    </p:animEffect>
                                  </p:childTnLst>
                                </p:cTn>
                              </p:par>
                              <p:par>
                                <p:cTn id="215" presetID="10" presetClass="entr" presetSubtype="0" fill="hold" grpId="1" nodeType="withEffect">
                                  <p:stCondLst>
                                    <p:cond delay="0"/>
                                  </p:stCondLst>
                                  <p:childTnLst>
                                    <p:set>
                                      <p:cBhvr>
                                        <p:cTn id="216" dur="1" fill="hold">
                                          <p:stCondLst>
                                            <p:cond delay="0"/>
                                          </p:stCondLst>
                                        </p:cTn>
                                        <p:tgtEl>
                                          <p:spTgt spid="188">
                                            <p:txEl>
                                              <p:pRg st="33" end="33"/>
                                            </p:txEl>
                                          </p:spTgt>
                                        </p:tgtEl>
                                        <p:attrNameLst>
                                          <p:attrName>style.visibility</p:attrName>
                                        </p:attrNameLst>
                                      </p:cBhvr>
                                      <p:to>
                                        <p:strVal val="visible"/>
                                      </p:to>
                                    </p:set>
                                    <p:animEffect transition="in" filter="fade">
                                      <p:cBhvr>
                                        <p:cTn id="217" dur="500"/>
                                        <p:tgtEl>
                                          <p:spTgt spid="188">
                                            <p:txEl>
                                              <p:pRg st="33" end="33"/>
                                            </p:txEl>
                                          </p:spTgt>
                                        </p:tgtEl>
                                      </p:cBhvr>
                                    </p:animEffect>
                                  </p:childTnLst>
                                </p:cTn>
                              </p:par>
                              <p:par>
                                <p:cTn id="218" presetID="10" presetClass="entr" presetSubtype="0" fill="hold" grpId="1" nodeType="withEffect">
                                  <p:stCondLst>
                                    <p:cond delay="0"/>
                                  </p:stCondLst>
                                  <p:childTnLst>
                                    <p:set>
                                      <p:cBhvr>
                                        <p:cTn id="219" dur="1" fill="hold">
                                          <p:stCondLst>
                                            <p:cond delay="0"/>
                                          </p:stCondLst>
                                        </p:cTn>
                                        <p:tgtEl>
                                          <p:spTgt spid="188">
                                            <p:txEl>
                                              <p:pRg st="34" end="34"/>
                                            </p:txEl>
                                          </p:spTgt>
                                        </p:tgtEl>
                                        <p:attrNameLst>
                                          <p:attrName>style.visibility</p:attrName>
                                        </p:attrNameLst>
                                      </p:cBhvr>
                                      <p:to>
                                        <p:strVal val="visible"/>
                                      </p:to>
                                    </p:set>
                                    <p:animEffect transition="in" filter="fade">
                                      <p:cBhvr>
                                        <p:cTn id="220" dur="500"/>
                                        <p:tgtEl>
                                          <p:spTgt spid="188">
                                            <p:txEl>
                                              <p:pRg st="34" end="34"/>
                                            </p:txEl>
                                          </p:spTgt>
                                        </p:tgtEl>
                                      </p:cBhvr>
                                    </p:animEffect>
                                  </p:childTnLst>
                                </p:cTn>
                              </p:par>
                              <p:par>
                                <p:cTn id="221" presetID="10" presetClass="entr" presetSubtype="0" fill="hold" grpId="1" nodeType="withEffect">
                                  <p:stCondLst>
                                    <p:cond delay="0"/>
                                  </p:stCondLst>
                                  <p:childTnLst>
                                    <p:set>
                                      <p:cBhvr>
                                        <p:cTn id="222" dur="1" fill="hold">
                                          <p:stCondLst>
                                            <p:cond delay="0"/>
                                          </p:stCondLst>
                                        </p:cTn>
                                        <p:tgtEl>
                                          <p:spTgt spid="188">
                                            <p:txEl>
                                              <p:pRg st="35" end="35"/>
                                            </p:txEl>
                                          </p:spTgt>
                                        </p:tgtEl>
                                        <p:attrNameLst>
                                          <p:attrName>style.visibility</p:attrName>
                                        </p:attrNameLst>
                                      </p:cBhvr>
                                      <p:to>
                                        <p:strVal val="visible"/>
                                      </p:to>
                                    </p:set>
                                    <p:animEffect transition="in" filter="fade">
                                      <p:cBhvr>
                                        <p:cTn id="223" dur="500"/>
                                        <p:tgtEl>
                                          <p:spTgt spid="188">
                                            <p:txEl>
                                              <p:pRg st="35" end="35"/>
                                            </p:txEl>
                                          </p:spTgt>
                                        </p:tgtEl>
                                      </p:cBhvr>
                                    </p:animEffect>
                                  </p:childTnLst>
                                </p:cTn>
                              </p:par>
                              <p:par>
                                <p:cTn id="224" presetID="10" presetClass="entr" presetSubtype="0" fill="hold" grpId="1" nodeType="withEffect">
                                  <p:stCondLst>
                                    <p:cond delay="0"/>
                                  </p:stCondLst>
                                  <p:childTnLst>
                                    <p:set>
                                      <p:cBhvr>
                                        <p:cTn id="225" dur="1" fill="hold">
                                          <p:stCondLst>
                                            <p:cond delay="0"/>
                                          </p:stCondLst>
                                        </p:cTn>
                                        <p:tgtEl>
                                          <p:spTgt spid="188">
                                            <p:txEl>
                                              <p:pRg st="36" end="36"/>
                                            </p:txEl>
                                          </p:spTgt>
                                        </p:tgtEl>
                                        <p:attrNameLst>
                                          <p:attrName>style.visibility</p:attrName>
                                        </p:attrNameLst>
                                      </p:cBhvr>
                                      <p:to>
                                        <p:strVal val="visible"/>
                                      </p:to>
                                    </p:set>
                                    <p:animEffect transition="in" filter="fade">
                                      <p:cBhvr>
                                        <p:cTn id="226" dur="500"/>
                                        <p:tgtEl>
                                          <p:spTgt spid="188">
                                            <p:txEl>
                                              <p:pRg st="36" end="36"/>
                                            </p:txEl>
                                          </p:spTgt>
                                        </p:tgtEl>
                                      </p:cBhvr>
                                    </p:animEffect>
                                  </p:childTnLst>
                                </p:cTn>
                              </p:par>
                              <p:par>
                                <p:cTn id="227" presetID="10" presetClass="entr" presetSubtype="0" fill="hold" grpId="1" nodeType="withEffect">
                                  <p:stCondLst>
                                    <p:cond delay="0"/>
                                  </p:stCondLst>
                                  <p:childTnLst>
                                    <p:set>
                                      <p:cBhvr>
                                        <p:cTn id="228" dur="1" fill="hold">
                                          <p:stCondLst>
                                            <p:cond delay="0"/>
                                          </p:stCondLst>
                                        </p:cTn>
                                        <p:tgtEl>
                                          <p:spTgt spid="188">
                                            <p:txEl>
                                              <p:pRg st="38" end="38"/>
                                            </p:txEl>
                                          </p:spTgt>
                                        </p:tgtEl>
                                        <p:attrNameLst>
                                          <p:attrName>style.visibility</p:attrName>
                                        </p:attrNameLst>
                                      </p:cBhvr>
                                      <p:to>
                                        <p:strVal val="visible"/>
                                      </p:to>
                                    </p:set>
                                    <p:animEffect transition="in" filter="fade">
                                      <p:cBhvr>
                                        <p:cTn id="229" dur="500"/>
                                        <p:tgtEl>
                                          <p:spTgt spid="188">
                                            <p:txEl>
                                              <p:pRg st="38" end="38"/>
                                            </p:txEl>
                                          </p:spTgt>
                                        </p:tgtEl>
                                      </p:cBhvr>
                                    </p:animEffect>
                                  </p:childTnLst>
                                </p:cTn>
                              </p:par>
                              <p:par>
                                <p:cTn id="230" presetID="10" presetClass="entr" presetSubtype="0" fill="hold" grpId="1" nodeType="withEffect">
                                  <p:stCondLst>
                                    <p:cond delay="0"/>
                                  </p:stCondLst>
                                  <p:childTnLst>
                                    <p:set>
                                      <p:cBhvr>
                                        <p:cTn id="231" dur="1" fill="hold">
                                          <p:stCondLst>
                                            <p:cond delay="0"/>
                                          </p:stCondLst>
                                        </p:cTn>
                                        <p:tgtEl>
                                          <p:spTgt spid="188">
                                            <p:txEl>
                                              <p:pRg st="39" end="39"/>
                                            </p:txEl>
                                          </p:spTgt>
                                        </p:tgtEl>
                                        <p:attrNameLst>
                                          <p:attrName>style.visibility</p:attrName>
                                        </p:attrNameLst>
                                      </p:cBhvr>
                                      <p:to>
                                        <p:strVal val="visible"/>
                                      </p:to>
                                    </p:set>
                                    <p:animEffect transition="in" filter="fade">
                                      <p:cBhvr>
                                        <p:cTn id="232" dur="500"/>
                                        <p:tgtEl>
                                          <p:spTgt spid="188">
                                            <p:txEl>
                                              <p:pRg st="39" end="39"/>
                                            </p:txEl>
                                          </p:spTgt>
                                        </p:tgtEl>
                                      </p:cBhvr>
                                    </p:animEffect>
                                  </p:childTnLst>
                                </p:cTn>
                              </p:par>
                              <p:par>
                                <p:cTn id="233" presetID="10" presetClass="entr" presetSubtype="0" fill="hold" grpId="1" nodeType="withEffect">
                                  <p:stCondLst>
                                    <p:cond delay="0"/>
                                  </p:stCondLst>
                                  <p:childTnLst>
                                    <p:set>
                                      <p:cBhvr>
                                        <p:cTn id="234" dur="1" fill="hold">
                                          <p:stCondLst>
                                            <p:cond delay="0"/>
                                          </p:stCondLst>
                                        </p:cTn>
                                        <p:tgtEl>
                                          <p:spTgt spid="188">
                                            <p:txEl>
                                              <p:pRg st="41" end="41"/>
                                            </p:txEl>
                                          </p:spTgt>
                                        </p:tgtEl>
                                        <p:attrNameLst>
                                          <p:attrName>style.visibility</p:attrName>
                                        </p:attrNameLst>
                                      </p:cBhvr>
                                      <p:to>
                                        <p:strVal val="visible"/>
                                      </p:to>
                                    </p:set>
                                    <p:animEffect transition="in" filter="fade">
                                      <p:cBhvr>
                                        <p:cTn id="235" dur="500"/>
                                        <p:tgtEl>
                                          <p:spTgt spid="188">
                                            <p:txEl>
                                              <p:pRg st="41" end="41"/>
                                            </p:txEl>
                                          </p:spTgt>
                                        </p:tgtEl>
                                      </p:cBhvr>
                                    </p:animEffect>
                                  </p:childTnLst>
                                </p:cTn>
                              </p:par>
                              <p:par>
                                <p:cTn id="236" presetID="10" presetClass="entr" presetSubtype="0" fill="hold" grpId="1" nodeType="withEffect">
                                  <p:stCondLst>
                                    <p:cond delay="0"/>
                                  </p:stCondLst>
                                  <p:childTnLst>
                                    <p:set>
                                      <p:cBhvr>
                                        <p:cTn id="237" dur="1" fill="hold">
                                          <p:stCondLst>
                                            <p:cond delay="0"/>
                                          </p:stCondLst>
                                        </p:cTn>
                                        <p:tgtEl>
                                          <p:spTgt spid="188">
                                            <p:txEl>
                                              <p:pRg st="42" end="42"/>
                                            </p:txEl>
                                          </p:spTgt>
                                        </p:tgtEl>
                                        <p:attrNameLst>
                                          <p:attrName>style.visibility</p:attrName>
                                        </p:attrNameLst>
                                      </p:cBhvr>
                                      <p:to>
                                        <p:strVal val="visible"/>
                                      </p:to>
                                    </p:set>
                                    <p:animEffect transition="in" filter="fade">
                                      <p:cBhvr>
                                        <p:cTn id="238" dur="500"/>
                                        <p:tgtEl>
                                          <p:spTgt spid="188">
                                            <p:txEl>
                                              <p:pRg st="42" end="42"/>
                                            </p:txEl>
                                          </p:spTgt>
                                        </p:tgtEl>
                                      </p:cBhvr>
                                    </p:animEffect>
                                  </p:childTnLst>
                                </p:cTn>
                              </p:par>
                              <p:par>
                                <p:cTn id="239" presetID="10" presetClass="entr" presetSubtype="0" fill="hold" grpId="1" nodeType="withEffect">
                                  <p:stCondLst>
                                    <p:cond delay="0"/>
                                  </p:stCondLst>
                                  <p:childTnLst>
                                    <p:set>
                                      <p:cBhvr>
                                        <p:cTn id="240" dur="1" fill="hold">
                                          <p:stCondLst>
                                            <p:cond delay="0"/>
                                          </p:stCondLst>
                                        </p:cTn>
                                        <p:tgtEl>
                                          <p:spTgt spid="188">
                                            <p:txEl>
                                              <p:pRg st="43" end="43"/>
                                            </p:txEl>
                                          </p:spTgt>
                                        </p:tgtEl>
                                        <p:attrNameLst>
                                          <p:attrName>style.visibility</p:attrName>
                                        </p:attrNameLst>
                                      </p:cBhvr>
                                      <p:to>
                                        <p:strVal val="visible"/>
                                      </p:to>
                                    </p:set>
                                    <p:animEffect transition="in" filter="fade">
                                      <p:cBhvr>
                                        <p:cTn id="241" dur="500"/>
                                        <p:tgtEl>
                                          <p:spTgt spid="188">
                                            <p:txEl>
                                              <p:pRg st="43" end="43"/>
                                            </p:txEl>
                                          </p:spTgt>
                                        </p:tgtEl>
                                      </p:cBhvr>
                                    </p:animEffect>
                                  </p:childTnLst>
                                </p:cTn>
                              </p:par>
                              <p:par>
                                <p:cTn id="242" presetID="10" presetClass="entr" presetSubtype="0" fill="hold" grpId="1" nodeType="withEffect">
                                  <p:stCondLst>
                                    <p:cond delay="0"/>
                                  </p:stCondLst>
                                  <p:childTnLst>
                                    <p:set>
                                      <p:cBhvr>
                                        <p:cTn id="243" dur="1" fill="hold">
                                          <p:stCondLst>
                                            <p:cond delay="0"/>
                                          </p:stCondLst>
                                        </p:cTn>
                                        <p:tgtEl>
                                          <p:spTgt spid="188">
                                            <p:txEl>
                                              <p:pRg st="45" end="45"/>
                                            </p:txEl>
                                          </p:spTgt>
                                        </p:tgtEl>
                                        <p:attrNameLst>
                                          <p:attrName>style.visibility</p:attrName>
                                        </p:attrNameLst>
                                      </p:cBhvr>
                                      <p:to>
                                        <p:strVal val="visible"/>
                                      </p:to>
                                    </p:set>
                                    <p:animEffect transition="in" filter="fade">
                                      <p:cBhvr>
                                        <p:cTn id="244" dur="500"/>
                                        <p:tgtEl>
                                          <p:spTgt spid="188">
                                            <p:txEl>
                                              <p:pRg st="45" end="45"/>
                                            </p:txEl>
                                          </p:spTgt>
                                        </p:tgtEl>
                                      </p:cBhvr>
                                    </p:animEffect>
                                  </p:childTnLst>
                                </p:cTn>
                              </p:par>
                              <p:par>
                                <p:cTn id="245" presetID="10" presetClass="entr" presetSubtype="0" fill="hold" grpId="1" nodeType="withEffect">
                                  <p:stCondLst>
                                    <p:cond delay="0"/>
                                  </p:stCondLst>
                                  <p:childTnLst>
                                    <p:set>
                                      <p:cBhvr>
                                        <p:cTn id="246" dur="1" fill="hold">
                                          <p:stCondLst>
                                            <p:cond delay="0"/>
                                          </p:stCondLst>
                                        </p:cTn>
                                        <p:tgtEl>
                                          <p:spTgt spid="188">
                                            <p:txEl>
                                              <p:pRg st="47" end="47"/>
                                            </p:txEl>
                                          </p:spTgt>
                                        </p:tgtEl>
                                        <p:attrNameLst>
                                          <p:attrName>style.visibility</p:attrName>
                                        </p:attrNameLst>
                                      </p:cBhvr>
                                      <p:to>
                                        <p:strVal val="visible"/>
                                      </p:to>
                                    </p:set>
                                    <p:animEffect transition="in" filter="fade">
                                      <p:cBhvr>
                                        <p:cTn id="247" dur="500"/>
                                        <p:tgtEl>
                                          <p:spTgt spid="188">
                                            <p:txEl>
                                              <p:pRg st="47" end="47"/>
                                            </p:txEl>
                                          </p:spTgt>
                                        </p:tgtEl>
                                      </p:cBhvr>
                                    </p:animEffect>
                                  </p:childTnLst>
                                </p:cTn>
                              </p:par>
                              <p:par>
                                <p:cTn id="248" presetID="10" presetClass="entr" presetSubtype="0" fill="hold" grpId="1" nodeType="withEffect">
                                  <p:stCondLst>
                                    <p:cond delay="0"/>
                                  </p:stCondLst>
                                  <p:childTnLst>
                                    <p:set>
                                      <p:cBhvr>
                                        <p:cTn id="249" dur="1" fill="hold">
                                          <p:stCondLst>
                                            <p:cond delay="0"/>
                                          </p:stCondLst>
                                        </p:cTn>
                                        <p:tgtEl>
                                          <p:spTgt spid="188">
                                            <p:txEl>
                                              <p:pRg st="48" end="48"/>
                                            </p:txEl>
                                          </p:spTgt>
                                        </p:tgtEl>
                                        <p:attrNameLst>
                                          <p:attrName>style.visibility</p:attrName>
                                        </p:attrNameLst>
                                      </p:cBhvr>
                                      <p:to>
                                        <p:strVal val="visible"/>
                                      </p:to>
                                    </p:set>
                                    <p:animEffect transition="in" filter="fade">
                                      <p:cBhvr>
                                        <p:cTn id="250" dur="500"/>
                                        <p:tgtEl>
                                          <p:spTgt spid="188">
                                            <p:txEl>
                                              <p:pRg st="48" end="48"/>
                                            </p:txEl>
                                          </p:spTgt>
                                        </p:tgtEl>
                                      </p:cBhvr>
                                    </p:animEffect>
                                  </p:childTnLst>
                                </p:cTn>
                              </p:par>
                              <p:par>
                                <p:cTn id="251" presetID="10" presetClass="entr" presetSubtype="0" fill="hold" grpId="1" nodeType="withEffect">
                                  <p:stCondLst>
                                    <p:cond delay="0"/>
                                  </p:stCondLst>
                                  <p:childTnLst>
                                    <p:set>
                                      <p:cBhvr>
                                        <p:cTn id="252" dur="1" fill="hold">
                                          <p:stCondLst>
                                            <p:cond delay="0"/>
                                          </p:stCondLst>
                                        </p:cTn>
                                        <p:tgtEl>
                                          <p:spTgt spid="188">
                                            <p:txEl>
                                              <p:pRg st="49" end="49"/>
                                            </p:txEl>
                                          </p:spTgt>
                                        </p:tgtEl>
                                        <p:attrNameLst>
                                          <p:attrName>style.visibility</p:attrName>
                                        </p:attrNameLst>
                                      </p:cBhvr>
                                      <p:to>
                                        <p:strVal val="visible"/>
                                      </p:to>
                                    </p:set>
                                    <p:animEffect transition="in" filter="fade">
                                      <p:cBhvr>
                                        <p:cTn id="253" dur="500"/>
                                        <p:tgtEl>
                                          <p:spTgt spid="188">
                                            <p:txEl>
                                              <p:pRg st="49" end="49"/>
                                            </p:txEl>
                                          </p:spTgt>
                                        </p:tgtEl>
                                      </p:cBhvr>
                                    </p:animEffect>
                                  </p:childTnLst>
                                </p:cTn>
                              </p:par>
                              <p:par>
                                <p:cTn id="254" presetID="10" presetClass="entr" presetSubtype="0" fill="hold" grpId="1" nodeType="withEffect">
                                  <p:stCondLst>
                                    <p:cond delay="0"/>
                                  </p:stCondLst>
                                  <p:childTnLst>
                                    <p:set>
                                      <p:cBhvr>
                                        <p:cTn id="255" dur="1" fill="hold">
                                          <p:stCondLst>
                                            <p:cond delay="0"/>
                                          </p:stCondLst>
                                        </p:cTn>
                                        <p:tgtEl>
                                          <p:spTgt spid="188">
                                            <p:txEl>
                                              <p:pRg st="50" end="50"/>
                                            </p:txEl>
                                          </p:spTgt>
                                        </p:tgtEl>
                                        <p:attrNameLst>
                                          <p:attrName>style.visibility</p:attrName>
                                        </p:attrNameLst>
                                      </p:cBhvr>
                                      <p:to>
                                        <p:strVal val="visible"/>
                                      </p:to>
                                    </p:set>
                                    <p:animEffect transition="in" filter="fade">
                                      <p:cBhvr>
                                        <p:cTn id="256" dur="500"/>
                                        <p:tgtEl>
                                          <p:spTgt spid="188">
                                            <p:txEl>
                                              <p:pRg st="50" end="50"/>
                                            </p:txEl>
                                          </p:spTgt>
                                        </p:tgtEl>
                                      </p:cBhvr>
                                    </p:animEffect>
                                  </p:childTnLst>
                                </p:cTn>
                              </p:par>
                              <p:par>
                                <p:cTn id="257" presetID="10" presetClass="entr" presetSubtype="0" fill="hold" grpId="1" nodeType="withEffect">
                                  <p:stCondLst>
                                    <p:cond delay="0"/>
                                  </p:stCondLst>
                                  <p:childTnLst>
                                    <p:set>
                                      <p:cBhvr>
                                        <p:cTn id="258" dur="1" fill="hold">
                                          <p:stCondLst>
                                            <p:cond delay="0"/>
                                          </p:stCondLst>
                                        </p:cTn>
                                        <p:tgtEl>
                                          <p:spTgt spid="188">
                                            <p:txEl>
                                              <p:pRg st="51" end="51"/>
                                            </p:txEl>
                                          </p:spTgt>
                                        </p:tgtEl>
                                        <p:attrNameLst>
                                          <p:attrName>style.visibility</p:attrName>
                                        </p:attrNameLst>
                                      </p:cBhvr>
                                      <p:to>
                                        <p:strVal val="visible"/>
                                      </p:to>
                                    </p:set>
                                    <p:animEffect transition="in" filter="fade">
                                      <p:cBhvr>
                                        <p:cTn id="259" dur="500"/>
                                        <p:tgtEl>
                                          <p:spTgt spid="188">
                                            <p:txEl>
                                              <p:pRg st="51" end="51"/>
                                            </p:txEl>
                                          </p:spTgt>
                                        </p:tgtEl>
                                      </p:cBhvr>
                                    </p:animEffect>
                                  </p:childTnLst>
                                </p:cTn>
                              </p:par>
                              <p:par>
                                <p:cTn id="260" presetID="10" presetClass="entr" presetSubtype="0" fill="hold" grpId="1" nodeType="withEffect">
                                  <p:stCondLst>
                                    <p:cond delay="0"/>
                                  </p:stCondLst>
                                  <p:childTnLst>
                                    <p:set>
                                      <p:cBhvr>
                                        <p:cTn id="261" dur="1" fill="hold">
                                          <p:stCondLst>
                                            <p:cond delay="0"/>
                                          </p:stCondLst>
                                        </p:cTn>
                                        <p:tgtEl>
                                          <p:spTgt spid="188">
                                            <p:txEl>
                                              <p:pRg st="53" end="53"/>
                                            </p:txEl>
                                          </p:spTgt>
                                        </p:tgtEl>
                                        <p:attrNameLst>
                                          <p:attrName>style.visibility</p:attrName>
                                        </p:attrNameLst>
                                      </p:cBhvr>
                                      <p:to>
                                        <p:strVal val="visible"/>
                                      </p:to>
                                    </p:set>
                                    <p:animEffect transition="in" filter="fade">
                                      <p:cBhvr>
                                        <p:cTn id="262" dur="500"/>
                                        <p:tgtEl>
                                          <p:spTgt spid="188">
                                            <p:txEl>
                                              <p:pRg st="53" end="53"/>
                                            </p:txEl>
                                          </p:spTgt>
                                        </p:tgtEl>
                                      </p:cBhvr>
                                    </p:animEffect>
                                  </p:childTnLst>
                                </p:cTn>
                              </p:par>
                              <p:par>
                                <p:cTn id="263" presetID="10" presetClass="entr" presetSubtype="0" fill="hold" grpId="1" nodeType="withEffect">
                                  <p:stCondLst>
                                    <p:cond delay="0"/>
                                  </p:stCondLst>
                                  <p:childTnLst>
                                    <p:set>
                                      <p:cBhvr>
                                        <p:cTn id="264" dur="1" fill="hold">
                                          <p:stCondLst>
                                            <p:cond delay="0"/>
                                          </p:stCondLst>
                                        </p:cTn>
                                        <p:tgtEl>
                                          <p:spTgt spid="188">
                                            <p:txEl>
                                              <p:pRg st="54" end="54"/>
                                            </p:txEl>
                                          </p:spTgt>
                                        </p:tgtEl>
                                        <p:attrNameLst>
                                          <p:attrName>style.visibility</p:attrName>
                                        </p:attrNameLst>
                                      </p:cBhvr>
                                      <p:to>
                                        <p:strVal val="visible"/>
                                      </p:to>
                                    </p:set>
                                    <p:animEffect transition="in" filter="fade">
                                      <p:cBhvr>
                                        <p:cTn id="265" dur="500"/>
                                        <p:tgtEl>
                                          <p:spTgt spid="188">
                                            <p:txEl>
                                              <p:pRg st="54" end="54"/>
                                            </p:txEl>
                                          </p:spTgt>
                                        </p:tgtEl>
                                      </p:cBhvr>
                                    </p:animEffect>
                                  </p:childTnLst>
                                </p:cTn>
                              </p:par>
                              <p:par>
                                <p:cTn id="266" presetID="10" presetClass="entr" presetSubtype="0" fill="hold" grpId="1" nodeType="withEffect">
                                  <p:stCondLst>
                                    <p:cond delay="0"/>
                                  </p:stCondLst>
                                  <p:childTnLst>
                                    <p:set>
                                      <p:cBhvr>
                                        <p:cTn id="267" dur="1" fill="hold">
                                          <p:stCondLst>
                                            <p:cond delay="0"/>
                                          </p:stCondLst>
                                        </p:cTn>
                                        <p:tgtEl>
                                          <p:spTgt spid="188">
                                            <p:txEl>
                                              <p:pRg st="55" end="55"/>
                                            </p:txEl>
                                          </p:spTgt>
                                        </p:tgtEl>
                                        <p:attrNameLst>
                                          <p:attrName>style.visibility</p:attrName>
                                        </p:attrNameLst>
                                      </p:cBhvr>
                                      <p:to>
                                        <p:strVal val="visible"/>
                                      </p:to>
                                    </p:set>
                                    <p:animEffect transition="in" filter="fade">
                                      <p:cBhvr>
                                        <p:cTn id="268" dur="500"/>
                                        <p:tgtEl>
                                          <p:spTgt spid="188">
                                            <p:txEl>
                                              <p:pRg st="55" end="55"/>
                                            </p:txEl>
                                          </p:spTgt>
                                        </p:tgtEl>
                                      </p:cBhvr>
                                    </p:animEffect>
                                  </p:childTnLst>
                                </p:cTn>
                              </p:par>
                              <p:par>
                                <p:cTn id="269" presetID="10" presetClass="entr" presetSubtype="0" fill="hold" grpId="1" nodeType="withEffect">
                                  <p:stCondLst>
                                    <p:cond delay="0"/>
                                  </p:stCondLst>
                                  <p:childTnLst>
                                    <p:set>
                                      <p:cBhvr>
                                        <p:cTn id="270" dur="1" fill="hold">
                                          <p:stCondLst>
                                            <p:cond delay="0"/>
                                          </p:stCondLst>
                                        </p:cTn>
                                        <p:tgtEl>
                                          <p:spTgt spid="188">
                                            <p:txEl>
                                              <p:pRg st="56" end="56"/>
                                            </p:txEl>
                                          </p:spTgt>
                                        </p:tgtEl>
                                        <p:attrNameLst>
                                          <p:attrName>style.visibility</p:attrName>
                                        </p:attrNameLst>
                                      </p:cBhvr>
                                      <p:to>
                                        <p:strVal val="visible"/>
                                      </p:to>
                                    </p:set>
                                    <p:animEffect transition="in" filter="fade">
                                      <p:cBhvr>
                                        <p:cTn id="271" dur="500"/>
                                        <p:tgtEl>
                                          <p:spTgt spid="188">
                                            <p:txEl>
                                              <p:pRg st="56" end="56"/>
                                            </p:txEl>
                                          </p:spTgt>
                                        </p:tgtEl>
                                      </p:cBhvr>
                                    </p:animEffect>
                                  </p:childTnLst>
                                </p:cTn>
                              </p:par>
                              <p:par>
                                <p:cTn id="272" presetID="10" presetClass="entr" presetSubtype="0" fill="hold" grpId="1" nodeType="withEffect">
                                  <p:stCondLst>
                                    <p:cond delay="0"/>
                                  </p:stCondLst>
                                  <p:childTnLst>
                                    <p:set>
                                      <p:cBhvr>
                                        <p:cTn id="273" dur="1" fill="hold">
                                          <p:stCondLst>
                                            <p:cond delay="0"/>
                                          </p:stCondLst>
                                        </p:cTn>
                                        <p:tgtEl>
                                          <p:spTgt spid="188">
                                            <p:txEl>
                                              <p:pRg st="57" end="57"/>
                                            </p:txEl>
                                          </p:spTgt>
                                        </p:tgtEl>
                                        <p:attrNameLst>
                                          <p:attrName>style.visibility</p:attrName>
                                        </p:attrNameLst>
                                      </p:cBhvr>
                                      <p:to>
                                        <p:strVal val="visible"/>
                                      </p:to>
                                    </p:set>
                                    <p:animEffect transition="in" filter="fade">
                                      <p:cBhvr>
                                        <p:cTn id="274" dur="500"/>
                                        <p:tgtEl>
                                          <p:spTgt spid="188">
                                            <p:txEl>
                                              <p:pRg st="57" end="57"/>
                                            </p:txEl>
                                          </p:spTgt>
                                        </p:tgtEl>
                                      </p:cBhvr>
                                    </p:animEffect>
                                  </p:childTnLst>
                                </p:cTn>
                              </p:par>
                              <p:par>
                                <p:cTn id="275" presetID="10" presetClass="entr" presetSubtype="0" fill="hold" grpId="1" nodeType="withEffect">
                                  <p:stCondLst>
                                    <p:cond delay="0"/>
                                  </p:stCondLst>
                                  <p:childTnLst>
                                    <p:set>
                                      <p:cBhvr>
                                        <p:cTn id="276" dur="1" fill="hold">
                                          <p:stCondLst>
                                            <p:cond delay="0"/>
                                          </p:stCondLst>
                                        </p:cTn>
                                        <p:tgtEl>
                                          <p:spTgt spid="188">
                                            <p:txEl>
                                              <p:pRg st="58" end="58"/>
                                            </p:txEl>
                                          </p:spTgt>
                                        </p:tgtEl>
                                        <p:attrNameLst>
                                          <p:attrName>style.visibility</p:attrName>
                                        </p:attrNameLst>
                                      </p:cBhvr>
                                      <p:to>
                                        <p:strVal val="visible"/>
                                      </p:to>
                                    </p:set>
                                    <p:animEffect transition="in" filter="fade">
                                      <p:cBhvr>
                                        <p:cTn id="277" dur="500"/>
                                        <p:tgtEl>
                                          <p:spTgt spid="188">
                                            <p:txEl>
                                              <p:pRg st="58" end="58"/>
                                            </p:txEl>
                                          </p:spTgt>
                                        </p:tgtEl>
                                      </p:cBhvr>
                                    </p:animEffect>
                                  </p:childTnLst>
                                </p:cTn>
                              </p:par>
                              <p:par>
                                <p:cTn id="278" presetID="22" presetClass="entr" presetSubtype="4" fill="hold" grpId="0" nodeType="withEffect">
                                  <p:stCondLst>
                                    <p:cond delay="1000"/>
                                  </p:stCondLst>
                                  <p:childTnLst>
                                    <p:set>
                                      <p:cBhvr>
                                        <p:cTn id="279" dur="1" fill="hold">
                                          <p:stCondLst>
                                            <p:cond delay="0"/>
                                          </p:stCondLst>
                                        </p:cTn>
                                        <p:tgtEl>
                                          <p:spTgt spid="200"/>
                                        </p:tgtEl>
                                        <p:attrNameLst>
                                          <p:attrName>style.visibility</p:attrName>
                                        </p:attrNameLst>
                                      </p:cBhvr>
                                      <p:to>
                                        <p:strVal val="visible"/>
                                      </p:to>
                                    </p:set>
                                    <p:animEffect transition="in" filter="wipe(down)">
                                      <p:cBhvr>
                                        <p:cTn id="280" dur="500"/>
                                        <p:tgtEl>
                                          <p:spTgt spid="200"/>
                                        </p:tgtEl>
                                      </p:cBhvr>
                                    </p:animEffect>
                                  </p:childTnLst>
                                </p:cTn>
                              </p:par>
                              <p:par>
                                <p:cTn id="281" presetID="22" presetClass="entr" presetSubtype="4" fill="hold" grpId="0" nodeType="withEffect">
                                  <p:stCondLst>
                                    <p:cond delay="2000"/>
                                  </p:stCondLst>
                                  <p:childTnLst>
                                    <p:set>
                                      <p:cBhvr>
                                        <p:cTn id="282" dur="1" fill="hold">
                                          <p:stCondLst>
                                            <p:cond delay="0"/>
                                          </p:stCondLst>
                                        </p:cTn>
                                        <p:tgtEl>
                                          <p:spTgt spid="202"/>
                                        </p:tgtEl>
                                        <p:attrNameLst>
                                          <p:attrName>style.visibility</p:attrName>
                                        </p:attrNameLst>
                                      </p:cBhvr>
                                      <p:to>
                                        <p:strVal val="visible"/>
                                      </p:to>
                                    </p:set>
                                    <p:animEffect transition="in" filter="wipe(down)">
                                      <p:cBhvr>
                                        <p:cTn id="283" dur="500"/>
                                        <p:tgtEl>
                                          <p:spTgt spid="202"/>
                                        </p:tgtEl>
                                      </p:cBhvr>
                                    </p:animEffect>
                                  </p:childTnLst>
                                </p:cTn>
                              </p:par>
                              <p:par>
                                <p:cTn id="284" presetID="22" presetClass="entr" presetSubtype="4" fill="hold" grpId="0" nodeType="withEffect">
                                  <p:stCondLst>
                                    <p:cond delay="3000"/>
                                  </p:stCondLst>
                                  <p:childTnLst>
                                    <p:set>
                                      <p:cBhvr>
                                        <p:cTn id="285" dur="1" fill="hold">
                                          <p:stCondLst>
                                            <p:cond delay="0"/>
                                          </p:stCondLst>
                                        </p:cTn>
                                        <p:tgtEl>
                                          <p:spTgt spid="203"/>
                                        </p:tgtEl>
                                        <p:attrNameLst>
                                          <p:attrName>style.visibility</p:attrName>
                                        </p:attrNameLst>
                                      </p:cBhvr>
                                      <p:to>
                                        <p:strVal val="visible"/>
                                      </p:to>
                                    </p:set>
                                    <p:animEffect transition="in" filter="wipe(down)">
                                      <p:cBhvr>
                                        <p:cTn id="286" dur="500"/>
                                        <p:tgtEl>
                                          <p:spTgt spid="203"/>
                                        </p:tgtEl>
                                      </p:cBhvr>
                                    </p:animEffect>
                                  </p:childTnLst>
                                </p:cTn>
                              </p:par>
                              <p:par>
                                <p:cTn id="287" presetID="22" presetClass="entr" presetSubtype="4" fill="hold" grpId="0" nodeType="withEffect">
                                  <p:stCondLst>
                                    <p:cond delay="4000"/>
                                  </p:stCondLst>
                                  <p:childTnLst>
                                    <p:set>
                                      <p:cBhvr>
                                        <p:cTn id="288" dur="1" fill="hold">
                                          <p:stCondLst>
                                            <p:cond delay="0"/>
                                          </p:stCondLst>
                                        </p:cTn>
                                        <p:tgtEl>
                                          <p:spTgt spid="207"/>
                                        </p:tgtEl>
                                        <p:attrNameLst>
                                          <p:attrName>style.visibility</p:attrName>
                                        </p:attrNameLst>
                                      </p:cBhvr>
                                      <p:to>
                                        <p:strVal val="visible"/>
                                      </p:to>
                                    </p:set>
                                    <p:animEffect transition="in" filter="wipe(down)">
                                      <p:cBhvr>
                                        <p:cTn id="289" dur="500"/>
                                        <p:tgtEl>
                                          <p:spTgt spid="207"/>
                                        </p:tgtEl>
                                      </p:cBhvr>
                                    </p:animEffect>
                                  </p:childTnLst>
                                </p:cTn>
                              </p:par>
                              <p:par>
                                <p:cTn id="290" presetID="22" presetClass="entr" presetSubtype="4" fill="hold" grpId="0" nodeType="withEffect">
                                  <p:stCondLst>
                                    <p:cond delay="7000"/>
                                  </p:stCondLst>
                                  <p:childTnLst>
                                    <p:set>
                                      <p:cBhvr>
                                        <p:cTn id="291" dur="1" fill="hold">
                                          <p:stCondLst>
                                            <p:cond delay="0"/>
                                          </p:stCondLst>
                                        </p:cTn>
                                        <p:tgtEl>
                                          <p:spTgt spid="209"/>
                                        </p:tgtEl>
                                        <p:attrNameLst>
                                          <p:attrName>style.visibility</p:attrName>
                                        </p:attrNameLst>
                                      </p:cBhvr>
                                      <p:to>
                                        <p:strVal val="visible"/>
                                      </p:to>
                                    </p:set>
                                    <p:animEffect transition="in" filter="wipe(down)">
                                      <p:cBhvr>
                                        <p:cTn id="292" dur="500"/>
                                        <p:tgtEl>
                                          <p:spTgt spid="209"/>
                                        </p:tgtEl>
                                      </p:cBhvr>
                                    </p:animEffect>
                                  </p:childTnLst>
                                </p:cTn>
                              </p:par>
                              <p:par>
                                <p:cTn id="293" presetID="22" presetClass="entr" presetSubtype="4" fill="hold" grpId="0" nodeType="withEffect">
                                  <p:stCondLst>
                                    <p:cond delay="8000"/>
                                  </p:stCondLst>
                                  <p:childTnLst>
                                    <p:set>
                                      <p:cBhvr>
                                        <p:cTn id="294" dur="1" fill="hold">
                                          <p:stCondLst>
                                            <p:cond delay="0"/>
                                          </p:stCondLst>
                                        </p:cTn>
                                        <p:tgtEl>
                                          <p:spTgt spid="210"/>
                                        </p:tgtEl>
                                        <p:attrNameLst>
                                          <p:attrName>style.visibility</p:attrName>
                                        </p:attrNameLst>
                                      </p:cBhvr>
                                      <p:to>
                                        <p:strVal val="visible"/>
                                      </p:to>
                                    </p:set>
                                    <p:animEffect transition="in" filter="wipe(down)">
                                      <p:cBhvr>
                                        <p:cTn id="295" dur="500"/>
                                        <p:tgtEl>
                                          <p:spTgt spid="210"/>
                                        </p:tgtEl>
                                      </p:cBhvr>
                                    </p:animEffect>
                                  </p:childTnLst>
                                </p:cTn>
                              </p:par>
                              <p:par>
                                <p:cTn id="296" presetID="22" presetClass="entr" presetSubtype="4" fill="hold" grpId="0" nodeType="withEffect">
                                  <p:stCondLst>
                                    <p:cond delay="8500"/>
                                  </p:stCondLst>
                                  <p:childTnLst>
                                    <p:set>
                                      <p:cBhvr>
                                        <p:cTn id="297" dur="1" fill="hold">
                                          <p:stCondLst>
                                            <p:cond delay="0"/>
                                          </p:stCondLst>
                                        </p:cTn>
                                        <p:tgtEl>
                                          <p:spTgt spid="211"/>
                                        </p:tgtEl>
                                        <p:attrNameLst>
                                          <p:attrName>style.visibility</p:attrName>
                                        </p:attrNameLst>
                                      </p:cBhvr>
                                      <p:to>
                                        <p:strVal val="visible"/>
                                      </p:to>
                                    </p:set>
                                    <p:animEffect transition="in" filter="wipe(down)">
                                      <p:cBhvr>
                                        <p:cTn id="298" dur="500"/>
                                        <p:tgtEl>
                                          <p:spTgt spid="211"/>
                                        </p:tgtEl>
                                      </p:cBhvr>
                                    </p:animEffect>
                                  </p:childTnLst>
                                </p:cTn>
                              </p:par>
                              <p:par>
                                <p:cTn id="299" presetID="22" presetClass="entr" presetSubtype="4" fill="hold" grpId="0" nodeType="withEffect">
                                  <p:stCondLst>
                                    <p:cond delay="9500"/>
                                  </p:stCondLst>
                                  <p:childTnLst>
                                    <p:set>
                                      <p:cBhvr>
                                        <p:cTn id="300" dur="1" fill="hold">
                                          <p:stCondLst>
                                            <p:cond delay="0"/>
                                          </p:stCondLst>
                                        </p:cTn>
                                        <p:tgtEl>
                                          <p:spTgt spid="212"/>
                                        </p:tgtEl>
                                        <p:attrNameLst>
                                          <p:attrName>style.visibility</p:attrName>
                                        </p:attrNameLst>
                                      </p:cBhvr>
                                      <p:to>
                                        <p:strVal val="visible"/>
                                      </p:to>
                                    </p:set>
                                    <p:animEffect transition="in" filter="wipe(down)">
                                      <p:cBhvr>
                                        <p:cTn id="301" dur="500"/>
                                        <p:tgtEl>
                                          <p:spTgt spid="212"/>
                                        </p:tgtEl>
                                      </p:cBhvr>
                                    </p:animEffect>
                                  </p:childTnLst>
                                </p:cTn>
                              </p:par>
                              <p:par>
                                <p:cTn id="302" presetID="22" presetClass="entr" presetSubtype="4" fill="hold" grpId="0" nodeType="withEffect">
                                  <p:stCondLst>
                                    <p:cond delay="10500"/>
                                  </p:stCondLst>
                                  <p:childTnLst>
                                    <p:set>
                                      <p:cBhvr>
                                        <p:cTn id="303" dur="1" fill="hold">
                                          <p:stCondLst>
                                            <p:cond delay="0"/>
                                          </p:stCondLst>
                                        </p:cTn>
                                        <p:tgtEl>
                                          <p:spTgt spid="213"/>
                                        </p:tgtEl>
                                        <p:attrNameLst>
                                          <p:attrName>style.visibility</p:attrName>
                                        </p:attrNameLst>
                                      </p:cBhvr>
                                      <p:to>
                                        <p:strVal val="visible"/>
                                      </p:to>
                                    </p:set>
                                    <p:animEffect transition="in" filter="wipe(down)">
                                      <p:cBhvr>
                                        <p:cTn id="304" dur="500"/>
                                        <p:tgtEl>
                                          <p:spTgt spid="213"/>
                                        </p:tgtEl>
                                      </p:cBhvr>
                                    </p:animEffect>
                                  </p:childTnLst>
                                </p:cTn>
                              </p:par>
                              <p:par>
                                <p:cTn id="305" presetID="22" presetClass="entr" presetSubtype="4" fill="hold" grpId="0" nodeType="withEffect">
                                  <p:stCondLst>
                                    <p:cond delay="11000"/>
                                  </p:stCondLst>
                                  <p:childTnLst>
                                    <p:set>
                                      <p:cBhvr>
                                        <p:cTn id="306" dur="1" fill="hold">
                                          <p:stCondLst>
                                            <p:cond delay="0"/>
                                          </p:stCondLst>
                                        </p:cTn>
                                        <p:tgtEl>
                                          <p:spTgt spid="215"/>
                                        </p:tgtEl>
                                        <p:attrNameLst>
                                          <p:attrName>style.visibility</p:attrName>
                                        </p:attrNameLst>
                                      </p:cBhvr>
                                      <p:to>
                                        <p:strVal val="visible"/>
                                      </p:to>
                                    </p:set>
                                    <p:animEffect transition="in" filter="wipe(down)">
                                      <p:cBhvr>
                                        <p:cTn id="307" dur="500"/>
                                        <p:tgtEl>
                                          <p:spTgt spid="215"/>
                                        </p:tgtEl>
                                      </p:cBhvr>
                                    </p:animEffect>
                                  </p:childTnLst>
                                </p:cTn>
                              </p:par>
                              <p:par>
                                <p:cTn id="308" presetID="22" presetClass="entr" presetSubtype="4" fill="hold" grpId="0" nodeType="withEffect">
                                  <p:stCondLst>
                                    <p:cond delay="11500"/>
                                  </p:stCondLst>
                                  <p:childTnLst>
                                    <p:set>
                                      <p:cBhvr>
                                        <p:cTn id="309" dur="1" fill="hold">
                                          <p:stCondLst>
                                            <p:cond delay="0"/>
                                          </p:stCondLst>
                                        </p:cTn>
                                        <p:tgtEl>
                                          <p:spTgt spid="216"/>
                                        </p:tgtEl>
                                        <p:attrNameLst>
                                          <p:attrName>style.visibility</p:attrName>
                                        </p:attrNameLst>
                                      </p:cBhvr>
                                      <p:to>
                                        <p:strVal val="visible"/>
                                      </p:to>
                                    </p:set>
                                    <p:animEffect transition="in" filter="wipe(down)">
                                      <p:cBhvr>
                                        <p:cTn id="310" dur="500"/>
                                        <p:tgtEl>
                                          <p:spTgt spid="216"/>
                                        </p:tgtEl>
                                      </p:cBhvr>
                                    </p:animEffect>
                                  </p:childTnLst>
                                </p:cTn>
                              </p:par>
                              <p:par>
                                <p:cTn id="311" presetID="22" presetClass="entr" presetSubtype="4" fill="hold" grpId="0" nodeType="withEffect">
                                  <p:stCondLst>
                                    <p:cond delay="12500"/>
                                  </p:stCondLst>
                                  <p:childTnLst>
                                    <p:set>
                                      <p:cBhvr>
                                        <p:cTn id="312" dur="1" fill="hold">
                                          <p:stCondLst>
                                            <p:cond delay="0"/>
                                          </p:stCondLst>
                                        </p:cTn>
                                        <p:tgtEl>
                                          <p:spTgt spid="217"/>
                                        </p:tgtEl>
                                        <p:attrNameLst>
                                          <p:attrName>style.visibility</p:attrName>
                                        </p:attrNameLst>
                                      </p:cBhvr>
                                      <p:to>
                                        <p:strVal val="visible"/>
                                      </p:to>
                                    </p:set>
                                    <p:animEffect transition="in" filter="wipe(down)">
                                      <p:cBhvr>
                                        <p:cTn id="313" dur="500"/>
                                        <p:tgtEl>
                                          <p:spTgt spid="217"/>
                                        </p:tgtEl>
                                      </p:cBhvr>
                                    </p:animEffect>
                                  </p:childTnLst>
                                </p:cTn>
                              </p:par>
                              <p:par>
                                <p:cTn id="314" presetID="22" presetClass="entr" presetSubtype="4" fill="hold" grpId="0" nodeType="withEffect">
                                  <p:stCondLst>
                                    <p:cond delay="13500"/>
                                  </p:stCondLst>
                                  <p:childTnLst>
                                    <p:set>
                                      <p:cBhvr>
                                        <p:cTn id="315" dur="1" fill="hold">
                                          <p:stCondLst>
                                            <p:cond delay="0"/>
                                          </p:stCondLst>
                                        </p:cTn>
                                        <p:tgtEl>
                                          <p:spTgt spid="218"/>
                                        </p:tgtEl>
                                        <p:attrNameLst>
                                          <p:attrName>style.visibility</p:attrName>
                                        </p:attrNameLst>
                                      </p:cBhvr>
                                      <p:to>
                                        <p:strVal val="visible"/>
                                      </p:to>
                                    </p:set>
                                    <p:animEffect transition="in" filter="wipe(down)">
                                      <p:cBhvr>
                                        <p:cTn id="316" dur="500"/>
                                        <p:tgtEl>
                                          <p:spTgt spid="218"/>
                                        </p:tgtEl>
                                      </p:cBhvr>
                                    </p:animEffect>
                                  </p:childTnLst>
                                </p:cTn>
                              </p:par>
                              <p:par>
                                <p:cTn id="317" presetID="22" presetClass="entr" presetSubtype="4" fill="hold" grpId="0" nodeType="withEffect">
                                  <p:stCondLst>
                                    <p:cond delay="14000"/>
                                  </p:stCondLst>
                                  <p:childTnLst>
                                    <p:set>
                                      <p:cBhvr>
                                        <p:cTn id="318" dur="1" fill="hold">
                                          <p:stCondLst>
                                            <p:cond delay="0"/>
                                          </p:stCondLst>
                                        </p:cTn>
                                        <p:tgtEl>
                                          <p:spTgt spid="219"/>
                                        </p:tgtEl>
                                        <p:attrNameLst>
                                          <p:attrName>style.visibility</p:attrName>
                                        </p:attrNameLst>
                                      </p:cBhvr>
                                      <p:to>
                                        <p:strVal val="visible"/>
                                      </p:to>
                                    </p:set>
                                    <p:animEffect transition="in" filter="wipe(down)">
                                      <p:cBhvr>
                                        <p:cTn id="319" dur="500"/>
                                        <p:tgtEl>
                                          <p:spTgt spid="219"/>
                                        </p:tgtEl>
                                      </p:cBhvr>
                                    </p:animEffect>
                                  </p:childTnLst>
                                </p:cTn>
                              </p:par>
                              <p:par>
                                <p:cTn id="320" presetID="22" presetClass="entr" presetSubtype="4" fill="hold" grpId="0" nodeType="withEffect">
                                  <p:stCondLst>
                                    <p:cond delay="15000"/>
                                  </p:stCondLst>
                                  <p:childTnLst>
                                    <p:set>
                                      <p:cBhvr>
                                        <p:cTn id="321" dur="1" fill="hold">
                                          <p:stCondLst>
                                            <p:cond delay="0"/>
                                          </p:stCondLst>
                                        </p:cTn>
                                        <p:tgtEl>
                                          <p:spTgt spid="220"/>
                                        </p:tgtEl>
                                        <p:attrNameLst>
                                          <p:attrName>style.visibility</p:attrName>
                                        </p:attrNameLst>
                                      </p:cBhvr>
                                      <p:to>
                                        <p:strVal val="visible"/>
                                      </p:to>
                                    </p:set>
                                    <p:animEffect transition="in" filter="wipe(down)">
                                      <p:cBhvr>
                                        <p:cTn id="322" dur="500"/>
                                        <p:tgtEl>
                                          <p:spTgt spid="220"/>
                                        </p:tgtEl>
                                      </p:cBhvr>
                                    </p:animEffect>
                                  </p:childTnLst>
                                </p:cTn>
                              </p:par>
                              <p:par>
                                <p:cTn id="323" presetID="22" presetClass="entr" presetSubtype="4" fill="hold" grpId="0" nodeType="withEffect">
                                  <p:stCondLst>
                                    <p:cond delay="16000"/>
                                  </p:stCondLst>
                                  <p:childTnLst>
                                    <p:set>
                                      <p:cBhvr>
                                        <p:cTn id="324" dur="1" fill="hold">
                                          <p:stCondLst>
                                            <p:cond delay="0"/>
                                          </p:stCondLst>
                                        </p:cTn>
                                        <p:tgtEl>
                                          <p:spTgt spid="221"/>
                                        </p:tgtEl>
                                        <p:attrNameLst>
                                          <p:attrName>style.visibility</p:attrName>
                                        </p:attrNameLst>
                                      </p:cBhvr>
                                      <p:to>
                                        <p:strVal val="visible"/>
                                      </p:to>
                                    </p:set>
                                    <p:animEffect transition="in" filter="wipe(down)">
                                      <p:cBhvr>
                                        <p:cTn id="325" dur="400"/>
                                        <p:tgtEl>
                                          <p:spTgt spid="221"/>
                                        </p:tgtEl>
                                      </p:cBhvr>
                                    </p:animEffect>
                                  </p:childTnLst>
                                </p:cTn>
                              </p:par>
                              <p:par>
                                <p:cTn id="326" presetID="22" presetClass="entr" presetSubtype="4" fill="hold" grpId="0" nodeType="withEffect">
                                  <p:stCondLst>
                                    <p:cond delay="18250"/>
                                  </p:stCondLst>
                                  <p:childTnLst>
                                    <p:set>
                                      <p:cBhvr>
                                        <p:cTn id="327" dur="1" fill="hold">
                                          <p:stCondLst>
                                            <p:cond delay="0"/>
                                          </p:stCondLst>
                                        </p:cTn>
                                        <p:tgtEl>
                                          <p:spTgt spid="222"/>
                                        </p:tgtEl>
                                        <p:attrNameLst>
                                          <p:attrName>style.visibility</p:attrName>
                                        </p:attrNameLst>
                                      </p:cBhvr>
                                      <p:to>
                                        <p:strVal val="visible"/>
                                      </p:to>
                                    </p:set>
                                    <p:animEffect transition="in" filter="wipe(down)">
                                      <p:cBhvr>
                                        <p:cTn id="328" dur="400"/>
                                        <p:tgtEl>
                                          <p:spTgt spid="222"/>
                                        </p:tgtEl>
                                      </p:cBhvr>
                                    </p:animEffect>
                                  </p:childTnLst>
                                </p:cTn>
                              </p:par>
                              <p:par>
                                <p:cTn id="329" presetID="22" presetClass="entr" presetSubtype="4" fill="hold" grpId="0" nodeType="withEffect">
                                  <p:stCondLst>
                                    <p:cond delay="19500"/>
                                  </p:stCondLst>
                                  <p:childTnLst>
                                    <p:set>
                                      <p:cBhvr>
                                        <p:cTn id="330" dur="1" fill="hold">
                                          <p:stCondLst>
                                            <p:cond delay="0"/>
                                          </p:stCondLst>
                                        </p:cTn>
                                        <p:tgtEl>
                                          <p:spTgt spid="223"/>
                                        </p:tgtEl>
                                        <p:attrNameLst>
                                          <p:attrName>style.visibility</p:attrName>
                                        </p:attrNameLst>
                                      </p:cBhvr>
                                      <p:to>
                                        <p:strVal val="visible"/>
                                      </p:to>
                                    </p:set>
                                    <p:animEffect transition="in" filter="wipe(down)">
                                      <p:cBhvr>
                                        <p:cTn id="331" dur="500"/>
                                        <p:tgtEl>
                                          <p:spTgt spid="223"/>
                                        </p:tgtEl>
                                      </p:cBhvr>
                                    </p:animEffect>
                                  </p:childTnLst>
                                </p:cTn>
                              </p:par>
                              <p:par>
                                <p:cTn id="332" presetID="22" presetClass="entr" presetSubtype="4" fill="hold" grpId="0" nodeType="withEffect">
                                  <p:stCondLst>
                                    <p:cond delay="19700"/>
                                  </p:stCondLst>
                                  <p:childTnLst>
                                    <p:set>
                                      <p:cBhvr>
                                        <p:cTn id="333" dur="1" fill="hold">
                                          <p:stCondLst>
                                            <p:cond delay="0"/>
                                          </p:stCondLst>
                                        </p:cTn>
                                        <p:tgtEl>
                                          <p:spTgt spid="224"/>
                                        </p:tgtEl>
                                        <p:attrNameLst>
                                          <p:attrName>style.visibility</p:attrName>
                                        </p:attrNameLst>
                                      </p:cBhvr>
                                      <p:to>
                                        <p:strVal val="visible"/>
                                      </p:to>
                                    </p:set>
                                    <p:animEffect transition="in" filter="wipe(down)">
                                      <p:cBhvr>
                                        <p:cTn id="334" dur="500"/>
                                        <p:tgtEl>
                                          <p:spTgt spid="224"/>
                                        </p:tgtEl>
                                      </p:cBhvr>
                                    </p:animEffect>
                                  </p:childTnLst>
                                </p:cTn>
                              </p:par>
                              <p:par>
                                <p:cTn id="335" presetID="22" presetClass="entr" presetSubtype="4" fill="hold" grpId="0" nodeType="withEffect">
                                  <p:stCondLst>
                                    <p:cond delay="19900"/>
                                  </p:stCondLst>
                                  <p:childTnLst>
                                    <p:set>
                                      <p:cBhvr>
                                        <p:cTn id="336" dur="1" fill="hold">
                                          <p:stCondLst>
                                            <p:cond delay="0"/>
                                          </p:stCondLst>
                                        </p:cTn>
                                        <p:tgtEl>
                                          <p:spTgt spid="225"/>
                                        </p:tgtEl>
                                        <p:attrNameLst>
                                          <p:attrName>style.visibility</p:attrName>
                                        </p:attrNameLst>
                                      </p:cBhvr>
                                      <p:to>
                                        <p:strVal val="visible"/>
                                      </p:to>
                                    </p:set>
                                    <p:animEffect transition="in" filter="wipe(down)">
                                      <p:cBhvr>
                                        <p:cTn id="337" dur="400"/>
                                        <p:tgtEl>
                                          <p:spTgt spid="225"/>
                                        </p:tgtEl>
                                      </p:cBhvr>
                                    </p:animEffect>
                                  </p:childTnLst>
                                </p:cTn>
                              </p:par>
                              <p:par>
                                <p:cTn id="338" presetID="22" presetClass="entr" presetSubtype="4" fill="hold" grpId="0" nodeType="withEffect">
                                  <p:stCondLst>
                                    <p:cond delay="21000"/>
                                  </p:stCondLst>
                                  <p:childTnLst>
                                    <p:set>
                                      <p:cBhvr>
                                        <p:cTn id="339" dur="1" fill="hold">
                                          <p:stCondLst>
                                            <p:cond delay="0"/>
                                          </p:stCondLst>
                                        </p:cTn>
                                        <p:tgtEl>
                                          <p:spTgt spid="227"/>
                                        </p:tgtEl>
                                        <p:attrNameLst>
                                          <p:attrName>style.visibility</p:attrName>
                                        </p:attrNameLst>
                                      </p:cBhvr>
                                      <p:to>
                                        <p:strVal val="visible"/>
                                      </p:to>
                                    </p:set>
                                    <p:animEffect transition="in" filter="wipe(down)">
                                      <p:cBhvr>
                                        <p:cTn id="340" dur="500"/>
                                        <p:tgtEl>
                                          <p:spTgt spid="227"/>
                                        </p:tgtEl>
                                      </p:cBhvr>
                                    </p:animEffect>
                                  </p:childTnLst>
                                </p:cTn>
                              </p:par>
                              <p:par>
                                <p:cTn id="341" presetID="22" presetClass="entr" presetSubtype="4" fill="hold" grpId="0" nodeType="withEffect">
                                  <p:stCondLst>
                                    <p:cond delay="21300"/>
                                  </p:stCondLst>
                                  <p:childTnLst>
                                    <p:set>
                                      <p:cBhvr>
                                        <p:cTn id="342" dur="1" fill="hold">
                                          <p:stCondLst>
                                            <p:cond delay="0"/>
                                          </p:stCondLst>
                                        </p:cTn>
                                        <p:tgtEl>
                                          <p:spTgt spid="228"/>
                                        </p:tgtEl>
                                        <p:attrNameLst>
                                          <p:attrName>style.visibility</p:attrName>
                                        </p:attrNameLst>
                                      </p:cBhvr>
                                      <p:to>
                                        <p:strVal val="visible"/>
                                      </p:to>
                                    </p:set>
                                    <p:animEffect transition="in" filter="wipe(down)">
                                      <p:cBhvr>
                                        <p:cTn id="343" dur="500"/>
                                        <p:tgtEl>
                                          <p:spTgt spid="228"/>
                                        </p:tgtEl>
                                      </p:cBhvr>
                                    </p:animEffect>
                                  </p:childTnLst>
                                </p:cTn>
                              </p:par>
                              <p:par>
                                <p:cTn id="344" presetID="22" presetClass="entr" presetSubtype="4" fill="hold" grpId="0" nodeType="withEffect">
                                  <p:stCondLst>
                                    <p:cond delay="22000"/>
                                  </p:stCondLst>
                                  <p:childTnLst>
                                    <p:set>
                                      <p:cBhvr>
                                        <p:cTn id="345" dur="1" fill="hold">
                                          <p:stCondLst>
                                            <p:cond delay="0"/>
                                          </p:stCondLst>
                                        </p:cTn>
                                        <p:tgtEl>
                                          <p:spTgt spid="229"/>
                                        </p:tgtEl>
                                        <p:attrNameLst>
                                          <p:attrName>style.visibility</p:attrName>
                                        </p:attrNameLst>
                                      </p:cBhvr>
                                      <p:to>
                                        <p:strVal val="visible"/>
                                      </p:to>
                                    </p:set>
                                    <p:animEffect transition="in" filter="wipe(down)">
                                      <p:cBhvr>
                                        <p:cTn id="346" dur="500"/>
                                        <p:tgtEl>
                                          <p:spTgt spid="229"/>
                                        </p:tgtEl>
                                      </p:cBhvr>
                                    </p:animEffect>
                                  </p:childTnLst>
                                </p:cTn>
                              </p:par>
                              <p:par>
                                <p:cTn id="347" presetID="22" presetClass="entr" presetSubtype="4" fill="hold" grpId="0" nodeType="withEffect">
                                  <p:stCondLst>
                                    <p:cond delay="22200"/>
                                  </p:stCondLst>
                                  <p:childTnLst>
                                    <p:set>
                                      <p:cBhvr>
                                        <p:cTn id="348" dur="1" fill="hold">
                                          <p:stCondLst>
                                            <p:cond delay="0"/>
                                          </p:stCondLst>
                                        </p:cTn>
                                        <p:tgtEl>
                                          <p:spTgt spid="230"/>
                                        </p:tgtEl>
                                        <p:attrNameLst>
                                          <p:attrName>style.visibility</p:attrName>
                                        </p:attrNameLst>
                                      </p:cBhvr>
                                      <p:to>
                                        <p:strVal val="visible"/>
                                      </p:to>
                                    </p:set>
                                    <p:animEffect transition="in" filter="wipe(down)">
                                      <p:cBhvr>
                                        <p:cTn id="349" dur="500"/>
                                        <p:tgtEl>
                                          <p:spTgt spid="230"/>
                                        </p:tgtEl>
                                      </p:cBhvr>
                                    </p:animEffect>
                                  </p:childTnLst>
                                </p:cTn>
                              </p:par>
                              <p:par>
                                <p:cTn id="350" presetID="22" presetClass="entr" presetSubtype="4" fill="hold" grpId="0" nodeType="withEffect">
                                  <p:stCondLst>
                                    <p:cond delay="22400"/>
                                  </p:stCondLst>
                                  <p:childTnLst>
                                    <p:set>
                                      <p:cBhvr>
                                        <p:cTn id="351" dur="1" fill="hold">
                                          <p:stCondLst>
                                            <p:cond delay="0"/>
                                          </p:stCondLst>
                                        </p:cTn>
                                        <p:tgtEl>
                                          <p:spTgt spid="231"/>
                                        </p:tgtEl>
                                        <p:attrNameLst>
                                          <p:attrName>style.visibility</p:attrName>
                                        </p:attrNameLst>
                                      </p:cBhvr>
                                      <p:to>
                                        <p:strVal val="visible"/>
                                      </p:to>
                                    </p:set>
                                    <p:animEffect transition="in" filter="wipe(down)">
                                      <p:cBhvr>
                                        <p:cTn id="352" dur="500"/>
                                        <p:tgtEl>
                                          <p:spTgt spid="231"/>
                                        </p:tgtEl>
                                      </p:cBhvr>
                                    </p:animEffect>
                                  </p:childTnLst>
                                </p:cTn>
                              </p:par>
                              <p:par>
                                <p:cTn id="353" presetID="22" presetClass="entr" presetSubtype="4" fill="hold" grpId="0" nodeType="withEffect">
                                  <p:stCondLst>
                                    <p:cond delay="24500"/>
                                  </p:stCondLst>
                                  <p:childTnLst>
                                    <p:set>
                                      <p:cBhvr>
                                        <p:cTn id="354" dur="1" fill="hold">
                                          <p:stCondLst>
                                            <p:cond delay="0"/>
                                          </p:stCondLst>
                                        </p:cTn>
                                        <p:tgtEl>
                                          <p:spTgt spid="232"/>
                                        </p:tgtEl>
                                        <p:attrNameLst>
                                          <p:attrName>style.visibility</p:attrName>
                                        </p:attrNameLst>
                                      </p:cBhvr>
                                      <p:to>
                                        <p:strVal val="visible"/>
                                      </p:to>
                                    </p:set>
                                    <p:animEffect transition="in" filter="wipe(down)">
                                      <p:cBhvr>
                                        <p:cTn id="355" dur="500"/>
                                        <p:tgtEl>
                                          <p:spTgt spid="232"/>
                                        </p:tgtEl>
                                      </p:cBhvr>
                                    </p:animEffect>
                                  </p:childTnLst>
                                </p:cTn>
                              </p:par>
                              <p:par>
                                <p:cTn id="356" presetID="22" presetClass="entr" presetSubtype="4" fill="hold" grpId="0" nodeType="withEffect">
                                  <p:stCondLst>
                                    <p:cond delay="24650"/>
                                  </p:stCondLst>
                                  <p:childTnLst>
                                    <p:set>
                                      <p:cBhvr>
                                        <p:cTn id="357" dur="1" fill="hold">
                                          <p:stCondLst>
                                            <p:cond delay="0"/>
                                          </p:stCondLst>
                                        </p:cTn>
                                        <p:tgtEl>
                                          <p:spTgt spid="235"/>
                                        </p:tgtEl>
                                        <p:attrNameLst>
                                          <p:attrName>style.visibility</p:attrName>
                                        </p:attrNameLst>
                                      </p:cBhvr>
                                      <p:to>
                                        <p:strVal val="visible"/>
                                      </p:to>
                                    </p:set>
                                    <p:animEffect transition="in" filter="wipe(down)">
                                      <p:cBhvr>
                                        <p:cTn id="358" dur="500"/>
                                        <p:tgtEl>
                                          <p:spTgt spid="235"/>
                                        </p:tgtEl>
                                      </p:cBhvr>
                                    </p:animEffect>
                                  </p:childTnLst>
                                </p:cTn>
                              </p:par>
                              <p:par>
                                <p:cTn id="359" presetID="22" presetClass="entr" presetSubtype="4" fill="hold" grpId="0" nodeType="withEffect">
                                  <p:stCondLst>
                                    <p:cond delay="24800"/>
                                  </p:stCondLst>
                                  <p:childTnLst>
                                    <p:set>
                                      <p:cBhvr>
                                        <p:cTn id="360" dur="1" fill="hold">
                                          <p:stCondLst>
                                            <p:cond delay="0"/>
                                          </p:stCondLst>
                                        </p:cTn>
                                        <p:tgtEl>
                                          <p:spTgt spid="236"/>
                                        </p:tgtEl>
                                        <p:attrNameLst>
                                          <p:attrName>style.visibility</p:attrName>
                                        </p:attrNameLst>
                                      </p:cBhvr>
                                      <p:to>
                                        <p:strVal val="visible"/>
                                      </p:to>
                                    </p:set>
                                    <p:animEffect transition="in" filter="wipe(down)">
                                      <p:cBhvr>
                                        <p:cTn id="361" dur="500"/>
                                        <p:tgtEl>
                                          <p:spTgt spid="236"/>
                                        </p:tgtEl>
                                      </p:cBhvr>
                                    </p:animEffect>
                                  </p:childTnLst>
                                </p:cTn>
                              </p:par>
                              <p:par>
                                <p:cTn id="362" presetID="22" presetClass="entr" presetSubtype="4" fill="hold" grpId="0" nodeType="withEffect">
                                  <p:stCondLst>
                                    <p:cond delay="24950"/>
                                  </p:stCondLst>
                                  <p:childTnLst>
                                    <p:set>
                                      <p:cBhvr>
                                        <p:cTn id="363" dur="1" fill="hold">
                                          <p:stCondLst>
                                            <p:cond delay="0"/>
                                          </p:stCondLst>
                                        </p:cTn>
                                        <p:tgtEl>
                                          <p:spTgt spid="237"/>
                                        </p:tgtEl>
                                        <p:attrNameLst>
                                          <p:attrName>style.visibility</p:attrName>
                                        </p:attrNameLst>
                                      </p:cBhvr>
                                      <p:to>
                                        <p:strVal val="visible"/>
                                      </p:to>
                                    </p:set>
                                    <p:animEffect transition="in" filter="wipe(down)">
                                      <p:cBhvr>
                                        <p:cTn id="364" dur="500"/>
                                        <p:tgtEl>
                                          <p:spTgt spid="237"/>
                                        </p:tgtEl>
                                      </p:cBhvr>
                                    </p:animEffect>
                                  </p:childTnLst>
                                </p:cTn>
                              </p:par>
                              <p:par>
                                <p:cTn id="365" presetID="22" presetClass="entr" presetSubtype="4" fill="hold" grpId="0" nodeType="withEffect">
                                  <p:stCondLst>
                                    <p:cond delay="25150"/>
                                  </p:stCondLst>
                                  <p:childTnLst>
                                    <p:set>
                                      <p:cBhvr>
                                        <p:cTn id="366" dur="1" fill="hold">
                                          <p:stCondLst>
                                            <p:cond delay="0"/>
                                          </p:stCondLst>
                                        </p:cTn>
                                        <p:tgtEl>
                                          <p:spTgt spid="238"/>
                                        </p:tgtEl>
                                        <p:attrNameLst>
                                          <p:attrName>style.visibility</p:attrName>
                                        </p:attrNameLst>
                                      </p:cBhvr>
                                      <p:to>
                                        <p:strVal val="visible"/>
                                      </p:to>
                                    </p:set>
                                    <p:animEffect transition="in" filter="wipe(down)">
                                      <p:cBhvr>
                                        <p:cTn id="367" dur="400"/>
                                        <p:tgtEl>
                                          <p:spTgt spid="238"/>
                                        </p:tgtEl>
                                      </p:cBhvr>
                                    </p:animEffect>
                                  </p:childTnLst>
                                </p:cTn>
                              </p:par>
                              <p:par>
                                <p:cTn id="368" presetID="22" presetClass="entr" presetSubtype="4" fill="hold" grpId="0" nodeType="withEffect">
                                  <p:stCondLst>
                                    <p:cond delay="26000"/>
                                  </p:stCondLst>
                                  <p:childTnLst>
                                    <p:set>
                                      <p:cBhvr>
                                        <p:cTn id="369" dur="1" fill="hold">
                                          <p:stCondLst>
                                            <p:cond delay="0"/>
                                          </p:stCondLst>
                                        </p:cTn>
                                        <p:tgtEl>
                                          <p:spTgt spid="239"/>
                                        </p:tgtEl>
                                        <p:attrNameLst>
                                          <p:attrName>style.visibility</p:attrName>
                                        </p:attrNameLst>
                                      </p:cBhvr>
                                      <p:to>
                                        <p:strVal val="visible"/>
                                      </p:to>
                                    </p:set>
                                    <p:animEffect transition="in" filter="wipe(down)">
                                      <p:cBhvr>
                                        <p:cTn id="370" dur="500"/>
                                        <p:tgtEl>
                                          <p:spTgt spid="239"/>
                                        </p:tgtEl>
                                      </p:cBhvr>
                                    </p:animEffect>
                                  </p:childTnLst>
                                </p:cTn>
                              </p:par>
                              <p:par>
                                <p:cTn id="371" presetID="22" presetClass="entr" presetSubtype="4" fill="hold" grpId="0" nodeType="withEffect">
                                  <p:stCondLst>
                                    <p:cond delay="26150"/>
                                  </p:stCondLst>
                                  <p:childTnLst>
                                    <p:set>
                                      <p:cBhvr>
                                        <p:cTn id="372" dur="1" fill="hold">
                                          <p:stCondLst>
                                            <p:cond delay="0"/>
                                          </p:stCondLst>
                                        </p:cTn>
                                        <p:tgtEl>
                                          <p:spTgt spid="240"/>
                                        </p:tgtEl>
                                        <p:attrNameLst>
                                          <p:attrName>style.visibility</p:attrName>
                                        </p:attrNameLst>
                                      </p:cBhvr>
                                      <p:to>
                                        <p:strVal val="visible"/>
                                      </p:to>
                                    </p:set>
                                    <p:animEffect transition="in" filter="wipe(down)">
                                      <p:cBhvr>
                                        <p:cTn id="373" dur="400"/>
                                        <p:tgtEl>
                                          <p:spTgt spid="240"/>
                                        </p:tgtEl>
                                      </p:cBhvr>
                                    </p:animEffect>
                                  </p:childTnLst>
                                </p:cTn>
                              </p:par>
                              <p:par>
                                <p:cTn id="374" presetID="22" presetClass="entr" presetSubtype="4" fill="hold" grpId="0" nodeType="withEffect">
                                  <p:stCondLst>
                                    <p:cond delay="26300"/>
                                  </p:stCondLst>
                                  <p:childTnLst>
                                    <p:set>
                                      <p:cBhvr>
                                        <p:cTn id="375" dur="1" fill="hold">
                                          <p:stCondLst>
                                            <p:cond delay="0"/>
                                          </p:stCondLst>
                                        </p:cTn>
                                        <p:tgtEl>
                                          <p:spTgt spid="241"/>
                                        </p:tgtEl>
                                        <p:attrNameLst>
                                          <p:attrName>style.visibility</p:attrName>
                                        </p:attrNameLst>
                                      </p:cBhvr>
                                      <p:to>
                                        <p:strVal val="visible"/>
                                      </p:to>
                                    </p:set>
                                    <p:animEffect transition="in" filter="wipe(down)">
                                      <p:cBhvr>
                                        <p:cTn id="376" dur="500"/>
                                        <p:tgtEl>
                                          <p:spTgt spid="241"/>
                                        </p:tgtEl>
                                      </p:cBhvr>
                                    </p:animEffect>
                                  </p:childTnLst>
                                </p:cTn>
                              </p:par>
                              <p:par>
                                <p:cTn id="377" presetID="22" presetClass="entr" presetSubtype="4" fill="hold" grpId="0" nodeType="withEffect">
                                  <p:stCondLst>
                                    <p:cond delay="26450"/>
                                  </p:stCondLst>
                                  <p:childTnLst>
                                    <p:set>
                                      <p:cBhvr>
                                        <p:cTn id="378" dur="1" fill="hold">
                                          <p:stCondLst>
                                            <p:cond delay="0"/>
                                          </p:stCondLst>
                                        </p:cTn>
                                        <p:tgtEl>
                                          <p:spTgt spid="242"/>
                                        </p:tgtEl>
                                        <p:attrNameLst>
                                          <p:attrName>style.visibility</p:attrName>
                                        </p:attrNameLst>
                                      </p:cBhvr>
                                      <p:to>
                                        <p:strVal val="visible"/>
                                      </p:to>
                                    </p:set>
                                    <p:animEffect transition="in" filter="wipe(down)">
                                      <p:cBhvr>
                                        <p:cTn id="379" dur="500"/>
                                        <p:tgtEl>
                                          <p:spTgt spid="242"/>
                                        </p:tgtEl>
                                      </p:cBhvr>
                                    </p:animEffect>
                                  </p:childTnLst>
                                </p:cTn>
                              </p:par>
                              <p:par>
                                <p:cTn id="380" presetID="22" presetClass="entr" presetSubtype="4" fill="hold" grpId="0" nodeType="withEffect">
                                  <p:stCondLst>
                                    <p:cond delay="26600"/>
                                  </p:stCondLst>
                                  <p:childTnLst>
                                    <p:set>
                                      <p:cBhvr>
                                        <p:cTn id="381" dur="1" fill="hold">
                                          <p:stCondLst>
                                            <p:cond delay="0"/>
                                          </p:stCondLst>
                                        </p:cTn>
                                        <p:tgtEl>
                                          <p:spTgt spid="243"/>
                                        </p:tgtEl>
                                        <p:attrNameLst>
                                          <p:attrName>style.visibility</p:attrName>
                                        </p:attrNameLst>
                                      </p:cBhvr>
                                      <p:to>
                                        <p:strVal val="visible"/>
                                      </p:to>
                                    </p:set>
                                    <p:animEffect transition="in" filter="wipe(down)">
                                      <p:cBhvr>
                                        <p:cTn id="382" dur="500"/>
                                        <p:tgtEl>
                                          <p:spTgt spid="243"/>
                                        </p:tgtEl>
                                      </p:cBhvr>
                                    </p:animEffect>
                                  </p:childTnLst>
                                </p:cTn>
                              </p:par>
                              <p:par>
                                <p:cTn id="383" presetID="22" presetClass="entr" presetSubtype="4" fill="hold" grpId="0" nodeType="withEffect">
                                  <p:stCondLst>
                                    <p:cond delay="26750"/>
                                  </p:stCondLst>
                                  <p:childTnLst>
                                    <p:set>
                                      <p:cBhvr>
                                        <p:cTn id="384" dur="1" fill="hold">
                                          <p:stCondLst>
                                            <p:cond delay="0"/>
                                          </p:stCondLst>
                                        </p:cTn>
                                        <p:tgtEl>
                                          <p:spTgt spid="245"/>
                                        </p:tgtEl>
                                        <p:attrNameLst>
                                          <p:attrName>style.visibility</p:attrName>
                                        </p:attrNameLst>
                                      </p:cBhvr>
                                      <p:to>
                                        <p:strVal val="visible"/>
                                      </p:to>
                                    </p:set>
                                    <p:animEffect transition="in" filter="wipe(down)">
                                      <p:cBhvr>
                                        <p:cTn id="385" dur="500"/>
                                        <p:tgtEl>
                                          <p:spTgt spid="245"/>
                                        </p:tgtEl>
                                      </p:cBhvr>
                                    </p:animEffect>
                                  </p:childTnLst>
                                </p:cTn>
                              </p:par>
                              <p:par>
                                <p:cTn id="386" presetID="22" presetClass="entr" presetSubtype="4" fill="hold" grpId="0" nodeType="withEffect">
                                  <p:stCondLst>
                                    <p:cond delay="26900"/>
                                  </p:stCondLst>
                                  <p:childTnLst>
                                    <p:set>
                                      <p:cBhvr>
                                        <p:cTn id="387" dur="1" fill="hold">
                                          <p:stCondLst>
                                            <p:cond delay="0"/>
                                          </p:stCondLst>
                                        </p:cTn>
                                        <p:tgtEl>
                                          <p:spTgt spid="246"/>
                                        </p:tgtEl>
                                        <p:attrNameLst>
                                          <p:attrName>style.visibility</p:attrName>
                                        </p:attrNameLst>
                                      </p:cBhvr>
                                      <p:to>
                                        <p:strVal val="visible"/>
                                      </p:to>
                                    </p:set>
                                    <p:animEffect transition="in" filter="wipe(down)">
                                      <p:cBhvr>
                                        <p:cTn id="388" dur="400"/>
                                        <p:tgtEl>
                                          <p:spTgt spid="246"/>
                                        </p:tgtEl>
                                      </p:cBhvr>
                                    </p:animEffect>
                                  </p:childTnLst>
                                </p:cTn>
                              </p:par>
                              <p:par>
                                <p:cTn id="389" presetID="10" presetClass="entr" presetSubtype="0" fill="hold" grpId="0" nodeType="withEffect">
                                  <p:stCondLst>
                                    <p:cond delay="7000"/>
                                  </p:stCondLst>
                                  <p:childTnLst>
                                    <p:set>
                                      <p:cBhvr>
                                        <p:cTn id="390" dur="1" fill="hold">
                                          <p:stCondLst>
                                            <p:cond delay="0"/>
                                          </p:stCondLst>
                                        </p:cTn>
                                        <p:tgtEl>
                                          <p:spTgt spid="254"/>
                                        </p:tgtEl>
                                        <p:attrNameLst>
                                          <p:attrName>style.visibility</p:attrName>
                                        </p:attrNameLst>
                                      </p:cBhvr>
                                      <p:to>
                                        <p:strVal val="visible"/>
                                      </p:to>
                                    </p:set>
                                    <p:animEffect transition="in" filter="fade">
                                      <p:cBhvr>
                                        <p:cTn id="391" dur="500"/>
                                        <p:tgtEl>
                                          <p:spTgt spid="254"/>
                                        </p:tgtEl>
                                      </p:cBhvr>
                                    </p:animEffect>
                                  </p:childTnLst>
                                </p:cTn>
                              </p:par>
                              <p:par>
                                <p:cTn id="392" presetID="10" presetClass="entr" presetSubtype="0" fill="hold" grpId="0" nodeType="withEffect">
                                  <p:stCondLst>
                                    <p:cond delay="7000"/>
                                  </p:stCondLst>
                                  <p:childTnLst>
                                    <p:set>
                                      <p:cBhvr>
                                        <p:cTn id="393" dur="1" fill="hold">
                                          <p:stCondLst>
                                            <p:cond delay="0"/>
                                          </p:stCondLst>
                                        </p:cTn>
                                        <p:tgtEl>
                                          <p:spTgt spid="253"/>
                                        </p:tgtEl>
                                        <p:attrNameLst>
                                          <p:attrName>style.visibility</p:attrName>
                                        </p:attrNameLst>
                                      </p:cBhvr>
                                      <p:to>
                                        <p:strVal val="visible"/>
                                      </p:to>
                                    </p:set>
                                    <p:animEffect transition="in" filter="fade">
                                      <p:cBhvr>
                                        <p:cTn id="394" dur="500"/>
                                        <p:tgtEl>
                                          <p:spTgt spid="253"/>
                                        </p:tgtEl>
                                      </p:cBhvr>
                                    </p:animEffect>
                                  </p:childTnLst>
                                </p:cTn>
                              </p:par>
                              <p:par>
                                <p:cTn id="395" presetID="10" presetClass="entr" presetSubtype="0" fill="hold" grpId="0" nodeType="withEffect">
                                  <p:stCondLst>
                                    <p:cond delay="24500"/>
                                  </p:stCondLst>
                                  <p:childTnLst>
                                    <p:set>
                                      <p:cBhvr>
                                        <p:cTn id="396" dur="1" fill="hold">
                                          <p:stCondLst>
                                            <p:cond delay="0"/>
                                          </p:stCondLst>
                                        </p:cTn>
                                        <p:tgtEl>
                                          <p:spTgt spid="257"/>
                                        </p:tgtEl>
                                        <p:attrNameLst>
                                          <p:attrName>style.visibility</p:attrName>
                                        </p:attrNameLst>
                                      </p:cBhvr>
                                      <p:to>
                                        <p:strVal val="visible"/>
                                      </p:to>
                                    </p:set>
                                    <p:animEffect transition="in" filter="fade">
                                      <p:cBhvr>
                                        <p:cTn id="397" dur="500"/>
                                        <p:tgtEl>
                                          <p:spTgt spid="257"/>
                                        </p:tgtEl>
                                      </p:cBhvr>
                                    </p:animEffect>
                                  </p:childTnLst>
                                </p:cTn>
                              </p:par>
                              <p:par>
                                <p:cTn id="398" presetID="10" presetClass="entr" presetSubtype="0" fill="hold" grpId="0" nodeType="withEffect">
                                  <p:stCondLst>
                                    <p:cond delay="24500"/>
                                  </p:stCondLst>
                                  <p:childTnLst>
                                    <p:set>
                                      <p:cBhvr>
                                        <p:cTn id="399" dur="1" fill="hold">
                                          <p:stCondLst>
                                            <p:cond delay="0"/>
                                          </p:stCondLst>
                                        </p:cTn>
                                        <p:tgtEl>
                                          <p:spTgt spid="258"/>
                                        </p:tgtEl>
                                        <p:attrNameLst>
                                          <p:attrName>style.visibility</p:attrName>
                                        </p:attrNameLst>
                                      </p:cBhvr>
                                      <p:to>
                                        <p:strVal val="visible"/>
                                      </p:to>
                                    </p:set>
                                    <p:animEffect transition="in" filter="fade">
                                      <p:cBhvr>
                                        <p:cTn id="400" dur="500"/>
                                        <p:tgtEl>
                                          <p:spTgt spid="258"/>
                                        </p:tgtEl>
                                      </p:cBhvr>
                                    </p:animEffect>
                                  </p:childTnLst>
                                </p:cTn>
                              </p:par>
                              <p:par>
                                <p:cTn id="401" presetID="10" presetClass="entr" presetSubtype="0" fill="hold" grpId="0" nodeType="withEffect">
                                  <p:stCondLst>
                                    <p:cond delay="1000"/>
                                  </p:stCondLst>
                                  <p:childTnLst>
                                    <p:set>
                                      <p:cBhvr>
                                        <p:cTn id="402" dur="1" fill="hold">
                                          <p:stCondLst>
                                            <p:cond delay="0"/>
                                          </p:stCondLst>
                                        </p:cTn>
                                        <p:tgtEl>
                                          <p:spTgt spid="251"/>
                                        </p:tgtEl>
                                        <p:attrNameLst>
                                          <p:attrName>style.visibility</p:attrName>
                                        </p:attrNameLst>
                                      </p:cBhvr>
                                      <p:to>
                                        <p:strVal val="visible"/>
                                      </p:to>
                                    </p:set>
                                    <p:animEffect transition="in" filter="fade">
                                      <p:cBhvr>
                                        <p:cTn id="403" dur="500"/>
                                        <p:tgtEl>
                                          <p:spTgt spid="251"/>
                                        </p:tgtEl>
                                      </p:cBhvr>
                                    </p:animEffect>
                                  </p:childTnLst>
                                </p:cTn>
                              </p:par>
                              <p:par>
                                <p:cTn id="404" presetID="10" presetClass="entr" presetSubtype="0" fill="hold" grpId="0" nodeType="withEffect">
                                  <p:stCondLst>
                                    <p:cond delay="1000"/>
                                  </p:stCondLst>
                                  <p:childTnLst>
                                    <p:set>
                                      <p:cBhvr>
                                        <p:cTn id="405" dur="1" fill="hold">
                                          <p:stCondLst>
                                            <p:cond delay="0"/>
                                          </p:stCondLst>
                                        </p:cTn>
                                        <p:tgtEl>
                                          <p:spTgt spid="252"/>
                                        </p:tgtEl>
                                        <p:attrNameLst>
                                          <p:attrName>style.visibility</p:attrName>
                                        </p:attrNameLst>
                                      </p:cBhvr>
                                      <p:to>
                                        <p:strVal val="visible"/>
                                      </p:to>
                                    </p:set>
                                    <p:animEffect transition="in" filter="fade">
                                      <p:cBhvr>
                                        <p:cTn id="406"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allAtOnce"/>
      <p:bldP spid="188" grpId="1" build="p"/>
      <p:bldP spid="200" grpId="0" animBg="1"/>
      <p:bldP spid="207" grpId="0" animBg="1"/>
      <p:bldP spid="209" grpId="0" animBg="1"/>
      <p:bldP spid="210" grpId="0" animBg="1"/>
      <p:bldP spid="212"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7" grpId="0" animBg="1"/>
      <p:bldP spid="229" grpId="0" animBg="1"/>
      <p:bldP spid="231" grpId="0" animBg="1"/>
      <p:bldP spid="232" grpId="0" animBg="1"/>
      <p:bldP spid="235" grpId="0" animBg="1"/>
      <p:bldP spid="236" grpId="0" animBg="1"/>
      <p:bldP spid="237" grpId="0" animBg="1"/>
      <p:bldP spid="240" grpId="0" animBg="1"/>
      <p:bldP spid="241" grpId="0" animBg="1"/>
      <p:bldP spid="242" grpId="0" animBg="1"/>
      <p:bldP spid="243" grpId="0" animBg="1"/>
      <p:bldP spid="246" grpId="0" animBg="1"/>
      <p:bldP spid="251" grpId="0" animBg="1"/>
      <p:bldP spid="252" grpId="0"/>
      <p:bldP spid="253" grpId="0" animBg="1"/>
      <p:bldP spid="254" grpId="0"/>
      <p:bldP spid="257" grpId="0" animBg="1"/>
      <p:bldP spid="258" grpId="0"/>
      <p:bldP spid="203" grpId="0" animBg="1"/>
      <p:bldP spid="238" grpId="0" animBg="1"/>
      <p:bldP spid="211" grpId="0" animBg="1"/>
      <p:bldP spid="202" grpId="0" animBg="1"/>
      <p:bldP spid="213" grpId="0" animBg="1"/>
      <p:bldP spid="230" grpId="0" animBg="1"/>
      <p:bldP spid="228" grpId="0" animBg="1"/>
      <p:bldP spid="239" grpId="0" animBg="1"/>
      <p:bldP spid="24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Betrugsversuch</a:t>
            </a:r>
            <a:r>
              <a:rPr lang="en-GB" sz="1600" b="0" strike="noStrike" spc="-1" dirty="0">
                <a:solidFill>
                  <a:srgbClr val="000000"/>
                </a:solidFill>
                <a:latin typeface="Arial"/>
                <a:ea typeface="Arial"/>
              </a:rPr>
              <a:t> per E-Mail </a:t>
            </a:r>
            <a:r>
              <a:rPr lang="en-GB" sz="1600" b="0" strike="noStrike" spc="-1" dirty="0" err="1">
                <a:solidFill>
                  <a:srgbClr val="000000"/>
                </a:solidFill>
                <a:latin typeface="Arial"/>
                <a:ea typeface="Arial"/>
              </a:rPr>
              <a:t>oder</a:t>
            </a:r>
            <a:r>
              <a:rPr lang="en-GB" sz="1600" b="0" strike="noStrike" spc="-1" dirty="0">
                <a:solidFill>
                  <a:srgbClr val="000000"/>
                </a:solidFill>
                <a:latin typeface="Arial"/>
                <a:ea typeface="Arial"/>
              </a:rPr>
              <a:t> Messenger</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Nachricht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wirkt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seriös</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greift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vielleicht</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sogar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wirklich</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bestehende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Konversationen</a:t>
            </a:r>
            <a:r>
              <a:rPr lang="en-GB" sz="1600" b="0" strike="noStrike" spc="-1" dirty="0">
                <a:solidFill>
                  <a:srgbClr val="000000"/>
                </a:solidFill>
                <a:latin typeface="Arial"/>
                <a:ea typeface="Arial"/>
              </a:rPr>
              <a:t> auf </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a:solidFill>
                  <a:srgbClr val="000000"/>
                </a:solidFill>
                <a:latin typeface="Arial"/>
                <a:ea typeface="Arial"/>
              </a:rPr>
              <a:t>Links </a:t>
            </a:r>
            <a:r>
              <a:rPr lang="en-GB" sz="1600" b="0" strike="noStrike" spc="-1" dirty="0" err="1">
                <a:solidFill>
                  <a:srgbClr val="000000"/>
                </a:solidFill>
                <a:latin typeface="Arial"/>
                <a:ea typeface="Arial"/>
              </a:rPr>
              <a:t>führen</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zu</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unseriösen</a:t>
            </a:r>
            <a:r>
              <a:rPr lang="en-GB" sz="1600" b="0" strike="noStrike" spc="-1" dirty="0">
                <a:solidFill>
                  <a:srgbClr val="000000"/>
                </a:solidFill>
                <a:latin typeface="Arial"/>
                <a:ea typeface="Arial"/>
              </a:rPr>
              <a:t> Websites</a:t>
            </a:r>
            <a:endParaRPr lang="de-DE" sz="1600" b="0" strike="noStrike" spc="-1" dirty="0">
              <a:latin typeface="Arial"/>
            </a:endParaRPr>
          </a:p>
          <a:p>
            <a:pPr>
              <a:lnSpc>
                <a:spcPct val="100000"/>
              </a:lnSpc>
              <a:defRPr/>
            </a:pPr>
            <a:endParaRPr lang="de-DE" sz="1600" b="0" strike="noStrike" spc="-1" dirty="0">
              <a:latin typeface="Arial"/>
            </a:endParaRPr>
          </a:p>
          <a:p>
            <a:pPr marL="190440" lvl="1" indent="-18792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Bösartige</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Anhänge</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Arial"/>
              </a:rPr>
              <a:t>einer</a:t>
            </a:r>
            <a:r>
              <a:rPr lang="en-GB" sz="1600" b="0" strike="noStrike" spc="-1" dirty="0">
                <a:solidFill>
                  <a:srgbClr val="000000"/>
                </a:solidFill>
                <a:latin typeface="Arial"/>
                <a:ea typeface="Arial"/>
              </a:rPr>
              <a:t> </a:t>
            </a:r>
            <a:r>
              <a:rPr lang="en-GB" sz="1600" b="0" strike="noStrike" spc="-1" dirty="0" err="1">
                <a:solidFill>
                  <a:srgbClr val="000000"/>
                </a:solidFill>
                <a:latin typeface="Arial"/>
                <a:ea typeface="Arial"/>
              </a:rPr>
              <a:t>davon</a:t>
            </a:r>
            <a:r>
              <a:rPr lang="en-GB" sz="1600" b="0" strike="noStrike" spc="-1" dirty="0">
                <a:solidFill>
                  <a:srgbClr val="000000"/>
                </a:solidFill>
                <a:latin typeface="Arial"/>
                <a:ea typeface="Arial"/>
              </a:rPr>
              <a:t>: </a:t>
            </a:r>
            <a:r>
              <a:rPr lang="en-GB" sz="1600" b="0" strike="noStrike" spc="-1" dirty="0" smtClean="0">
                <a:solidFill>
                  <a:srgbClr val="000000"/>
                </a:solidFill>
                <a:latin typeface="Arial"/>
                <a:ea typeface="Arial"/>
              </a:rPr>
              <a:t>Emotet</a:t>
            </a:r>
          </a:p>
          <a:p>
            <a:pPr marL="361800" lvl="2" indent="-168840">
              <a:lnSpc>
                <a:spcPct val="100000"/>
              </a:lnSpc>
              <a:spcBef>
                <a:spcPts val="320"/>
              </a:spcBef>
              <a:buClr>
                <a:srgbClr val="000000"/>
              </a:buClr>
              <a:buFont typeface="Wingdings"/>
              <a:buChar char=""/>
              <a:defRPr/>
            </a:pPr>
            <a:r>
              <a:rPr lang="en-GB" sz="1600" spc="-1" dirty="0" smtClean="0">
                <a:solidFill>
                  <a:srgbClr val="000000"/>
                </a:solidFill>
                <a:latin typeface="Arial"/>
              </a:rPr>
              <a:t>“</a:t>
            </a:r>
            <a:r>
              <a:rPr lang="en-GB" sz="1600" spc="-1" dirty="0" err="1" smtClean="0">
                <a:solidFill>
                  <a:srgbClr val="000000"/>
                </a:solidFill>
                <a:latin typeface="Arial"/>
              </a:rPr>
              <a:t>Nachfolger</a:t>
            </a:r>
            <a:r>
              <a:rPr lang="en-GB" sz="1600" spc="-1" dirty="0" smtClean="0">
                <a:solidFill>
                  <a:srgbClr val="000000"/>
                </a:solidFill>
                <a:latin typeface="Arial"/>
              </a:rPr>
              <a:t>”: </a:t>
            </a:r>
            <a:r>
              <a:rPr lang="en-GB" sz="1600" spc="-1" dirty="0" err="1" smtClean="0">
                <a:solidFill>
                  <a:srgbClr val="000000"/>
                </a:solidFill>
                <a:latin typeface="Arial"/>
              </a:rPr>
              <a:t>Qakbot</a:t>
            </a:r>
            <a:endParaRPr lang="de-DE" sz="1600" b="0" strike="noStrike" spc="-1" dirty="0">
              <a:latin typeface="Arial"/>
            </a:endParaRPr>
          </a:p>
          <a:p>
            <a:pPr>
              <a:lnSpc>
                <a:spcPct val="100000"/>
              </a:lnSpc>
              <a:defRPr/>
            </a:pPr>
            <a:endParaRPr lang="de-DE" sz="1600" b="0" strike="noStrike" spc="-1" dirty="0">
              <a:latin typeface="Arial"/>
            </a:endParaRPr>
          </a:p>
          <a:p>
            <a:pPr>
              <a:lnSpc>
                <a:spcPct val="100000"/>
              </a:lnSpc>
              <a:defRPr/>
            </a:pPr>
            <a:endParaRPr lang="de-DE" sz="1600" b="0" strike="noStrike" spc="-1" dirty="0">
              <a:latin typeface="Arial"/>
            </a:endParaRPr>
          </a:p>
          <a:p>
            <a:pPr>
              <a:lnSpc>
                <a:spcPct val="100000"/>
              </a:lnSpc>
              <a:defRPr/>
            </a:pPr>
            <a:endParaRPr lang="de-DE" sz="1600" b="0" strike="noStrike" spc="-1" dirty="0">
              <a:latin typeface="Arial"/>
            </a:endParaRPr>
          </a:p>
          <a:p>
            <a:pPr marL="1440">
              <a:lnSpc>
                <a:spcPct val="100000"/>
              </a:lnSpc>
              <a:spcBef>
                <a:spcPts val="561"/>
              </a:spcBef>
              <a:defRPr/>
            </a:pPr>
            <a:endParaRPr lang="de-DE" sz="1600" b="0" strike="noStrike" spc="-1" dirty="0">
              <a:latin typeface="Arial"/>
            </a:endParaRPr>
          </a:p>
          <a:p>
            <a:pPr marL="343080" indent="-342000">
              <a:lnSpc>
                <a:spcPct val="100000"/>
              </a:lnSpc>
              <a:spcBef>
                <a:spcPts val="281"/>
              </a:spcBef>
              <a:defRPr/>
            </a:pPr>
            <a:r>
              <a:rPr lang="en-GB" sz="1400" b="0" strike="noStrike" spc="-1" dirty="0">
                <a:solidFill>
                  <a:srgbClr val="000000"/>
                </a:solidFill>
                <a:latin typeface="Arial"/>
                <a:ea typeface="Arial"/>
              </a:rPr>
              <a:t>                                                                                           </a:t>
            </a:r>
            <a:r>
              <a:rPr dirty="0"/>
              <a:t/>
            </a:r>
            <a:br>
              <a:rPr dirty="0"/>
            </a:br>
            <a:endParaRPr lang="de-DE" sz="1400" b="0" strike="noStrike" spc="-1" dirty="0">
              <a:latin typeface="Arial"/>
            </a:endParaRPr>
          </a:p>
          <a:p>
            <a:pPr marL="343080" indent="-342000">
              <a:lnSpc>
                <a:spcPct val="100000"/>
              </a:lnSpc>
              <a:spcBef>
                <a:spcPts val="281"/>
              </a:spcBef>
              <a:defRPr/>
            </a:pPr>
            <a:endParaRPr lang="de-DE" sz="1400" b="0" strike="noStrike" spc="-1" dirty="0">
              <a:latin typeface="Arial"/>
            </a:endParaRPr>
          </a:p>
        </p:txBody>
      </p:sp>
      <p:pic>
        <p:nvPicPr>
          <p:cNvPr id="5" name="Grafik 5"/>
          <p:cNvPicPr/>
          <p:nvPr/>
        </p:nvPicPr>
        <p:blipFill>
          <a:blip r:embed="rId2"/>
          <a:stretch/>
        </p:blipFill>
        <p:spPr bwMode="auto">
          <a:xfrm>
            <a:off x="4191480" y="3149280"/>
            <a:ext cx="4019040" cy="2263680"/>
          </a:xfrm>
          <a:prstGeom prst="rect">
            <a:avLst/>
          </a:prstGeom>
          <a:ln>
            <a:noFill/>
          </a:ln>
        </p:spPr>
      </p:pic>
      <p:sp>
        <p:nvSpPr>
          <p:cNvPr id="6" name="CustomShape 2"/>
          <p:cNvSpPr/>
          <p:nvPr/>
        </p:nvSpPr>
        <p:spPr bwMode="auto">
          <a:xfrm>
            <a:off x="4159800" y="5414039"/>
            <a:ext cx="633240" cy="288720"/>
          </a:xfrm>
          <a:prstGeom prst="rect">
            <a:avLst/>
          </a:prstGeom>
          <a:noFill/>
          <a:ln>
            <a:noFill/>
          </a:ln>
        </p:spPr>
        <p:style>
          <a:lnRef idx="0">
            <a:srgbClr val="000000"/>
          </a:lnRef>
          <a:fillRef idx="0">
            <a:srgbClr val="000000"/>
          </a:fillRef>
          <a:effectRef idx="0">
            <a:srgbClr val="000000"/>
          </a:effectRef>
          <a:fontRef idx="minor"/>
        </p:style>
        <p:txBody>
          <a:bodyPr wrap="none" lIns="122040" tIns="60840" rIns="122040" bIns="60840">
            <a:spAutoFit/>
          </a:bodyPr>
          <a:lstStyle/>
          <a:p>
            <a:pPr>
              <a:lnSpc>
                <a:spcPct val="100000"/>
              </a:lnSpc>
              <a:defRPr/>
            </a:pPr>
            <a:r>
              <a:rPr lang="en-GB" sz="1100" b="0" strike="noStrike" spc="-1">
                <a:solidFill>
                  <a:srgbClr val="000000"/>
                </a:solidFill>
                <a:latin typeface="Arial"/>
                <a:ea typeface="DejaVu Sans"/>
              </a:rPr>
              <a:t>Bild: 1</a:t>
            </a:r>
            <a:endParaRPr lang="de-DE" sz="1100" b="0" strike="noStrike" spc="-1">
              <a:latin typeface="Arial"/>
            </a:endParaRPr>
          </a:p>
        </p:txBody>
      </p:sp>
      <p:sp>
        <p:nvSpPr>
          <p:cNvPr id="7" name="CustomShape 3"/>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Phishing</a:t>
            </a:r>
            <a:endParaRPr lang="de-DE" sz="2200" b="0" strike="noStrike" spc="-1">
              <a:latin typeface="Arial"/>
            </a:endParaRPr>
          </a:p>
        </p:txBody>
      </p:sp>
      <p:pic>
        <p:nvPicPr>
          <p:cNvPr id="8" name="Grafik 187"/>
          <p:cNvPicPr/>
          <p:nvPr/>
        </p:nvPicPr>
        <p:blipFill>
          <a:blip r:embed="rId3"/>
          <a:stretch/>
        </p:blipFill>
        <p:spPr bwMode="auto">
          <a:xfrm>
            <a:off x="1174680" y="4411440"/>
            <a:ext cx="1416600" cy="1131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w="9360">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Weitere</a:t>
            </a:r>
            <a:r>
              <a:rPr lang="en-GB" sz="1600" b="0" strike="noStrike" spc="-1" dirty="0">
                <a:solidFill>
                  <a:srgbClr val="000000"/>
                </a:solidFill>
                <a:latin typeface="Arial"/>
                <a:ea typeface="DejaVu Sans"/>
              </a:rPr>
              <a:t> Tools und </a:t>
            </a:r>
            <a:r>
              <a:rPr lang="en-GB" sz="1600" b="0" strike="noStrike" spc="-1" dirty="0" err="1">
                <a:solidFill>
                  <a:srgbClr val="000000"/>
                </a:solidFill>
                <a:latin typeface="Arial"/>
                <a:ea typeface="DejaVu Sans"/>
              </a:rPr>
              <a:t>Informationen</a:t>
            </a:r>
            <a:r>
              <a:rPr lang="en-GB" sz="1600" b="0" strike="noStrike" spc="-1" dirty="0">
                <a:solidFill>
                  <a:srgbClr val="000000"/>
                </a:solidFill>
                <a:latin typeface="Arial"/>
                <a:ea typeface="DejaVu Sans"/>
              </a:rPr>
              <a:t>:</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1" strike="noStrike" spc="-1" dirty="0">
                <a:solidFill>
                  <a:srgbClr val="000000"/>
                </a:solidFill>
                <a:latin typeface="Arial"/>
                <a:ea typeface="DejaVu Sans"/>
              </a:rPr>
              <a:t>SECUSO für den </a:t>
            </a:r>
            <a:r>
              <a:rPr lang="en-GB" sz="1600" b="1" strike="noStrike" spc="-1" dirty="0" err="1">
                <a:solidFill>
                  <a:srgbClr val="000000"/>
                </a:solidFill>
                <a:latin typeface="Arial"/>
                <a:ea typeface="DejaVu Sans"/>
              </a:rPr>
              <a:t>Bürger</a:t>
            </a:r>
            <a:r>
              <a:rPr lang="en-GB" sz="1600" b="1" strike="noStrike" spc="-1" dirty="0">
                <a:solidFill>
                  <a:srgbClr val="000000"/>
                </a:solidFill>
                <a:latin typeface="Arial"/>
                <a:ea typeface="DejaVu Sans"/>
              </a:rPr>
              <a:t> / für KMU </a:t>
            </a:r>
            <a:r>
              <a:rPr lang="en-GB" sz="1600" b="1" u="sng" strike="noStrike" spc="-1" dirty="0">
                <a:solidFill>
                  <a:srgbClr val="BE1E3C"/>
                </a:solidFill>
                <a:latin typeface="Arial"/>
                <a:ea typeface="DejaVu Sans"/>
                <a:hlinkClick r:id="rId2"/>
              </a:rPr>
              <a:t>https://secuso.aifb.kit.edu/642.php</a:t>
            </a:r>
            <a:r>
              <a:rPr lang="en-GB" sz="1600" b="1" strike="noStrike" spc="-1" dirty="0">
                <a:solidFill>
                  <a:srgbClr val="000000"/>
                </a:solidFill>
                <a:latin typeface="Arial"/>
                <a:ea typeface="DejaVu Sans"/>
              </a:rPr>
              <a:t> </a:t>
            </a:r>
            <a:endParaRPr lang="en-GB" sz="1600" b="1" strike="noStrike" spc="-1" dirty="0" smtClean="0">
              <a:solidFill>
                <a:srgbClr val="000000"/>
              </a:solidFill>
              <a:latin typeface="Arial"/>
              <a:ea typeface="DejaVu Sans"/>
            </a:endParaRPr>
          </a:p>
          <a:p>
            <a:pPr marL="361800" lvl="2" indent="-168840">
              <a:lnSpc>
                <a:spcPct val="100000"/>
              </a:lnSpc>
              <a:spcBef>
                <a:spcPts val="320"/>
              </a:spcBef>
              <a:buClr>
                <a:srgbClr val="000000"/>
              </a:buClr>
              <a:buFont typeface="Wingdings"/>
              <a:buChar char=""/>
              <a:defRPr/>
            </a:pPr>
            <a:r>
              <a:rPr lang="de-DE" dirty="0">
                <a:hlinkClick r:id="rId3"/>
              </a:rPr>
              <a:t>https://</a:t>
            </a:r>
            <a:r>
              <a:rPr lang="de-DE" dirty="0" smtClean="0">
                <a:hlinkClick r:id="rId3"/>
              </a:rPr>
              <a:t>www.youtube.com/channel/UC67iYdsv5I1DAvlhyPNVgpg</a:t>
            </a:r>
            <a:r>
              <a:rPr lang="de-DE" dirty="0" smtClean="0"/>
              <a:t> </a:t>
            </a:r>
            <a:r>
              <a:rPr dirty="0"/>
              <a:t/>
            </a:r>
            <a:br>
              <a:rPr dirty="0"/>
            </a:br>
            <a:r>
              <a:rPr lang="en-GB" sz="1600" b="1" strike="noStrike" spc="-1" dirty="0">
                <a:solidFill>
                  <a:srgbClr val="000000"/>
                </a:solidFill>
                <a:latin typeface="Arial"/>
                <a:ea typeface="DejaVu Sans"/>
              </a:rPr>
              <a:t> </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1" strike="noStrike" spc="-1" dirty="0" err="1">
                <a:solidFill>
                  <a:srgbClr val="000000"/>
                </a:solidFill>
                <a:latin typeface="Arial"/>
                <a:ea typeface="DejaVu Sans"/>
              </a:rPr>
              <a:t>NoPhish</a:t>
            </a:r>
            <a:r>
              <a:rPr lang="en-GB" sz="1600" b="1" strike="noStrike" spc="-1" dirty="0">
                <a:solidFill>
                  <a:srgbClr val="000000"/>
                </a:solidFill>
                <a:latin typeface="Arial"/>
                <a:ea typeface="DejaVu Sans"/>
              </a:rPr>
              <a:t> Video (5 </a:t>
            </a:r>
            <a:r>
              <a:rPr lang="en-GB" sz="1600" b="1" strike="noStrike" spc="-1" dirty="0" err="1">
                <a:solidFill>
                  <a:srgbClr val="000000"/>
                </a:solidFill>
                <a:latin typeface="Arial"/>
                <a:ea typeface="DejaVu Sans"/>
              </a:rPr>
              <a:t>Minuten</a:t>
            </a:r>
            <a:r>
              <a:rPr lang="en-GB" sz="1600" b="1" strike="noStrike" spc="-1" dirty="0">
                <a:solidFill>
                  <a:srgbClr val="000000"/>
                </a:solidFill>
                <a:latin typeface="Arial"/>
                <a:ea typeface="DejaVu Sans"/>
              </a:rPr>
              <a:t>) </a:t>
            </a:r>
            <a:r>
              <a:rPr lang="en-GB" sz="1600" b="1" u="sng" strike="noStrike" spc="-1" dirty="0">
                <a:solidFill>
                  <a:srgbClr val="BE1E3C"/>
                </a:solidFill>
                <a:latin typeface="Arial"/>
                <a:ea typeface="DejaVu Sans"/>
                <a:hlinkClick r:id="rId4"/>
              </a:rPr>
              <a:t>https://www.youtube.com/watch?v=XeslAkZIuwY</a:t>
            </a:r>
            <a:r>
              <a:rPr lang="en-GB" sz="1600" b="1" strike="noStrike" spc="-1" dirty="0">
                <a:solidFill>
                  <a:srgbClr val="000000"/>
                </a:solidFill>
                <a:latin typeface="Arial"/>
                <a:ea typeface="DejaVu Sans"/>
              </a:rPr>
              <a:t> </a:t>
            </a:r>
            <a:r>
              <a:rPr dirty="0"/>
              <a:t/>
            </a:r>
            <a:br>
              <a:rPr dirty="0"/>
            </a:br>
            <a:r>
              <a:rPr lang="en-GB" sz="1600" b="1" strike="noStrike" spc="-1" dirty="0">
                <a:solidFill>
                  <a:srgbClr val="000000"/>
                </a:solidFill>
                <a:latin typeface="Arial"/>
                <a:ea typeface="DejaVu Sans"/>
              </a:rPr>
              <a:t> </a:t>
            </a: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1" strike="noStrike" spc="-1" dirty="0">
                <a:solidFill>
                  <a:srgbClr val="000000"/>
                </a:solidFill>
                <a:latin typeface="Arial"/>
                <a:ea typeface="DejaVu Sans"/>
              </a:rPr>
              <a:t>Privacy Friendly Apps für Android: </a:t>
            </a:r>
            <a:r>
              <a:rPr lang="en-GB" sz="1600" b="1" u="sng" strike="noStrike" spc="-1" dirty="0">
                <a:solidFill>
                  <a:srgbClr val="BE1E3C"/>
                </a:solidFill>
                <a:latin typeface="Arial"/>
                <a:ea typeface="DejaVu Sans"/>
                <a:hlinkClick r:id="rId5"/>
              </a:rPr>
              <a:t>https://secuso.aifb.kit.edu/105.php</a:t>
            </a:r>
            <a:r>
              <a:rPr lang="en-GB" sz="1600" b="1" strike="noStrike" spc="-1" dirty="0">
                <a:solidFill>
                  <a:srgbClr val="000000"/>
                </a:solidFill>
                <a:latin typeface="Arial"/>
                <a:ea typeface="DejaVu Sans"/>
              </a:rPr>
              <a:t> </a:t>
            </a:r>
            <a:endParaRPr lang="de-DE" sz="1600" b="0" strike="noStrike" spc="-1" dirty="0">
              <a:latin typeface="Arial"/>
            </a:endParaRPr>
          </a:p>
          <a:p>
            <a:pPr>
              <a:lnSpc>
                <a:spcPct val="100000"/>
              </a:lnSpc>
              <a:defRPr/>
            </a:pPr>
            <a:endParaRPr lang="de-DE" sz="1600" b="0" strike="noStrike" spc="-1" dirty="0">
              <a:latin typeface="Arial"/>
            </a:endParaRPr>
          </a:p>
          <a:p>
            <a:pPr marL="361800" lvl="2" indent="-168840">
              <a:lnSpc>
                <a:spcPct val="100000"/>
              </a:lnSpc>
              <a:spcBef>
                <a:spcPts val="320"/>
              </a:spcBef>
              <a:buClr>
                <a:srgbClr val="000000"/>
              </a:buClr>
              <a:buFont typeface="Wingdings"/>
              <a:buChar char=""/>
              <a:defRPr/>
            </a:pPr>
            <a:r>
              <a:rPr lang="en-GB" sz="1600" b="1" strike="noStrike" spc="-1" dirty="0">
                <a:solidFill>
                  <a:srgbClr val="000000"/>
                </a:solidFill>
                <a:latin typeface="Arial"/>
                <a:ea typeface="DejaVu Sans"/>
              </a:rPr>
              <a:t>ZAC Niedersachsen </a:t>
            </a:r>
            <a:r>
              <a:rPr lang="en-GB" sz="1600" b="1" strike="noStrike" spc="-1" dirty="0" err="1">
                <a:solidFill>
                  <a:srgbClr val="000000"/>
                </a:solidFill>
                <a:latin typeface="Arial"/>
                <a:ea typeface="DejaVu Sans"/>
              </a:rPr>
              <a:t>Kurzvideos</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0" strike="noStrike" spc="-1" dirty="0" err="1">
                <a:solidFill>
                  <a:srgbClr val="000000"/>
                </a:solidFill>
                <a:latin typeface="Arial"/>
                <a:ea typeface="DejaVu Sans"/>
              </a:rPr>
              <a:t>Zentrale</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Ansprechstelle</a:t>
            </a:r>
            <a:r>
              <a:rPr lang="en-GB" sz="1600" b="0" strike="noStrike" spc="-1" dirty="0">
                <a:solidFill>
                  <a:srgbClr val="000000"/>
                </a:solidFill>
                <a:latin typeface="Arial"/>
                <a:ea typeface="DejaVu Sans"/>
              </a:rPr>
              <a:t> Cybercrime für die </a:t>
            </a:r>
            <a:r>
              <a:rPr lang="en-GB" sz="1600" b="0" strike="noStrike" spc="-1" dirty="0" err="1">
                <a:solidFill>
                  <a:srgbClr val="000000"/>
                </a:solidFill>
                <a:latin typeface="Arial"/>
                <a:ea typeface="DejaVu Sans"/>
              </a:rPr>
              <a:t>nds</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Wirtschaft</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i="1" strike="noStrike" spc="-1" dirty="0">
                <a:solidFill>
                  <a:srgbClr val="000000"/>
                </a:solidFill>
                <a:latin typeface="Arial"/>
                <a:ea typeface="DejaVu Sans"/>
              </a:rPr>
              <a:t>"Die </a:t>
            </a:r>
            <a:r>
              <a:rPr lang="en-GB" sz="1600" b="0" i="1" strike="noStrike" spc="-1" dirty="0" err="1">
                <a:solidFill>
                  <a:srgbClr val="000000"/>
                </a:solidFill>
                <a:latin typeface="Arial"/>
                <a:ea typeface="DejaVu Sans"/>
              </a:rPr>
              <a:t>Zentrale</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Ansprechstelle</a:t>
            </a:r>
            <a:r>
              <a:rPr lang="en-GB" sz="1600" b="0" i="1" strike="noStrike" spc="-1" dirty="0">
                <a:solidFill>
                  <a:srgbClr val="000000"/>
                </a:solidFill>
                <a:latin typeface="Arial"/>
                <a:ea typeface="DejaVu Sans"/>
              </a:rPr>
              <a:t> Cybercrime für die </a:t>
            </a:r>
            <a:r>
              <a:rPr lang="en-GB" sz="1600" b="0" i="1" strike="noStrike" spc="-1" dirty="0" err="1">
                <a:solidFill>
                  <a:srgbClr val="000000"/>
                </a:solidFill>
                <a:latin typeface="Arial"/>
                <a:ea typeface="DejaVu Sans"/>
              </a:rPr>
              <a:t>nds</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Wirtschaft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ist</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ein</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polizeilicher</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Berater</a:t>
            </a:r>
            <a:r>
              <a:rPr lang="en-GB" sz="1600" b="0" i="1" strike="noStrike" spc="-1" dirty="0">
                <a:solidFill>
                  <a:srgbClr val="000000"/>
                </a:solidFill>
                <a:latin typeface="Arial"/>
                <a:ea typeface="DejaVu Sans"/>
              </a:rPr>
              <a:t> für </a:t>
            </a:r>
            <a:r>
              <a:rPr lang="en-GB" sz="1600" b="0" i="1" strike="noStrike" spc="-1" dirty="0" err="1">
                <a:solidFill>
                  <a:srgbClr val="000000"/>
                </a:solidFill>
                <a:latin typeface="Arial"/>
                <a:ea typeface="DejaVu Sans"/>
              </a:rPr>
              <a:t>Firmen</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Verbände</a:t>
            </a:r>
            <a:r>
              <a:rPr lang="en-GB" sz="1600" b="0" i="1" strike="noStrike" spc="-1" dirty="0">
                <a:solidFill>
                  <a:srgbClr val="000000"/>
                </a:solidFill>
                <a:latin typeface="Arial"/>
                <a:ea typeface="DejaVu Sans"/>
              </a:rPr>
              <a:t> und </a:t>
            </a:r>
            <a:r>
              <a:rPr lang="en-GB" sz="1600" b="0" i="1" strike="noStrike" spc="-1" dirty="0" err="1">
                <a:solidFill>
                  <a:srgbClr val="000000"/>
                </a:solidFill>
                <a:latin typeface="Arial"/>
                <a:ea typeface="DejaVu Sans"/>
              </a:rPr>
              <a:t>Behörden</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bei</a:t>
            </a:r>
            <a:r>
              <a:rPr lang="en-GB" sz="1600" b="0" i="1" strike="noStrike" spc="-1" dirty="0">
                <a:solidFill>
                  <a:srgbClr val="000000"/>
                </a:solidFill>
                <a:latin typeface="Arial"/>
                <a:ea typeface="DejaVu Sans"/>
              </a:rPr>
              <a:t> der </a:t>
            </a:r>
            <a:r>
              <a:rPr lang="en-GB" sz="1600" b="0" i="1" strike="noStrike" spc="-1" dirty="0" err="1">
                <a:solidFill>
                  <a:srgbClr val="000000"/>
                </a:solidFill>
                <a:latin typeface="Arial"/>
                <a:ea typeface="DejaVu Sans"/>
              </a:rPr>
              <a:t>Prävention</a:t>
            </a:r>
            <a:r>
              <a:rPr lang="en-GB" sz="1600" b="0" i="1" strike="noStrike" spc="-1" dirty="0">
                <a:solidFill>
                  <a:srgbClr val="000000"/>
                </a:solidFill>
                <a:latin typeface="Arial"/>
                <a:ea typeface="DejaVu Sans"/>
              </a:rPr>
              <a:t> von </a:t>
            </a:r>
            <a:r>
              <a:rPr lang="en-GB" sz="1600" b="0" i="1" strike="noStrike" spc="-1" dirty="0" err="1">
                <a:solidFill>
                  <a:srgbClr val="000000"/>
                </a:solidFill>
                <a:latin typeface="Arial"/>
                <a:ea typeface="DejaVu Sans"/>
              </a:rPr>
              <a:t>Cyberkriminalität</a:t>
            </a:r>
            <a:r>
              <a:rPr lang="en-GB" sz="1600" b="0" i="1" strike="noStrike" spc="-1" dirty="0">
                <a:solidFill>
                  <a:srgbClr val="000000"/>
                </a:solidFill>
                <a:latin typeface="Arial"/>
                <a:ea typeface="DejaVu Sans"/>
              </a:rPr>
              <a:t> und </a:t>
            </a:r>
            <a:r>
              <a:rPr lang="en-GB" sz="1600" b="0" i="1" strike="noStrike" spc="-1" dirty="0" err="1">
                <a:solidFill>
                  <a:srgbClr val="000000"/>
                </a:solidFill>
                <a:latin typeface="Arial"/>
                <a:ea typeface="DejaVu Sans"/>
              </a:rPr>
              <a:t>Ihr</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erster</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Ansprechpartner</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im</a:t>
            </a:r>
            <a:r>
              <a:rPr lang="en-GB" sz="1600" b="0" i="1" strike="noStrike" spc="-1" dirty="0">
                <a:solidFill>
                  <a:srgbClr val="000000"/>
                </a:solidFill>
                <a:latin typeface="Arial"/>
                <a:ea typeface="DejaVu Sans"/>
              </a:rPr>
              <a:t> </a:t>
            </a:r>
            <a:r>
              <a:rPr lang="en-GB" sz="1600" b="0" i="1" strike="noStrike" spc="-1" dirty="0" err="1">
                <a:solidFill>
                  <a:srgbClr val="000000"/>
                </a:solidFill>
                <a:latin typeface="Arial"/>
                <a:ea typeface="DejaVu Sans"/>
              </a:rPr>
              <a:t>Schadensfall</a:t>
            </a:r>
            <a:r>
              <a:rPr lang="en-GB" sz="1600" b="0" i="1" strike="noStrike" spc="-1" dirty="0">
                <a:solidFill>
                  <a:srgbClr val="000000"/>
                </a:solidFill>
                <a:latin typeface="Arial"/>
                <a:ea typeface="DejaVu Sans"/>
              </a:rPr>
              <a:t>."</a:t>
            </a:r>
            <a:endParaRPr lang="de-DE" sz="1600" b="0" strike="noStrike" spc="-1" dirty="0">
              <a:latin typeface="Arial"/>
            </a:endParaRPr>
          </a:p>
          <a:p>
            <a:pPr marL="542880" lvl="3" indent="-178200">
              <a:lnSpc>
                <a:spcPct val="100000"/>
              </a:lnSpc>
              <a:spcBef>
                <a:spcPts val="320"/>
              </a:spcBef>
              <a:buClr>
                <a:srgbClr val="000000"/>
              </a:buClr>
              <a:buFont typeface="Wingdings"/>
              <a:buChar char=""/>
              <a:defRPr/>
            </a:pPr>
            <a:r>
              <a:rPr lang="en-GB" sz="1600" b="1" strike="noStrike" spc="-1" dirty="0">
                <a:solidFill>
                  <a:srgbClr val="000000"/>
                </a:solidFill>
                <a:latin typeface="Arial"/>
                <a:ea typeface="DejaVu Sans"/>
              </a:rPr>
              <a:t>Videos:</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u="sng" strike="noStrike" spc="-1" dirty="0">
                <a:solidFill>
                  <a:srgbClr val="BE1E3C"/>
                </a:solidFill>
                <a:latin typeface="Arial"/>
                <a:ea typeface="DejaVu Sans"/>
                <a:hlinkClick r:id="rId6"/>
              </a:rPr>
              <a:t>https://zac-niedersachsen.de/video/2</a:t>
            </a:r>
            <a:r>
              <a:rPr lang="en-GB" sz="1600" b="0" strike="noStrike" spc="-1" dirty="0">
                <a:solidFill>
                  <a:srgbClr val="000000"/>
                </a:solidFill>
                <a:latin typeface="Arial"/>
                <a:ea typeface="DejaVu Sans"/>
              </a:rPr>
              <a:t> (E-Mails und Links)</a:t>
            </a:r>
            <a:endParaRPr lang="de-DE" sz="1600" b="0" strike="noStrike" spc="-1" dirty="0">
              <a:latin typeface="Arial"/>
            </a:endParaRPr>
          </a:p>
          <a:p>
            <a:pPr marL="743040" lvl="4" indent="-197280">
              <a:lnSpc>
                <a:spcPct val="100000"/>
              </a:lnSpc>
              <a:spcBef>
                <a:spcPts val="320"/>
              </a:spcBef>
              <a:buClr>
                <a:srgbClr val="000000"/>
              </a:buClr>
              <a:buFont typeface="Wingdings"/>
              <a:buChar char=""/>
              <a:defRPr/>
            </a:pPr>
            <a:r>
              <a:rPr lang="en-GB" sz="1600" b="0" u="sng" strike="noStrike" spc="-1" dirty="0">
                <a:solidFill>
                  <a:srgbClr val="BE1E3C"/>
                </a:solidFill>
                <a:latin typeface="Arial"/>
                <a:ea typeface="DejaVu Sans"/>
                <a:hlinkClick r:id="rId7"/>
              </a:rPr>
              <a:t>https://zac-niedersachsen.de/video/3</a:t>
            </a:r>
            <a:r>
              <a:rPr lang="en-GB" sz="1600" b="0" strike="noStrike" spc="-1" dirty="0">
                <a:solidFill>
                  <a:srgbClr val="000000"/>
                </a:solidFill>
                <a:latin typeface="Arial"/>
                <a:ea typeface="DejaVu Sans"/>
              </a:rPr>
              <a:t> (</a:t>
            </a:r>
            <a:r>
              <a:rPr lang="en-GB" sz="1600" b="0" strike="noStrike" spc="-1" dirty="0" err="1">
                <a:solidFill>
                  <a:srgbClr val="000000"/>
                </a:solidFill>
                <a:latin typeface="Arial"/>
                <a:ea typeface="DejaVu Sans"/>
              </a:rPr>
              <a:t>Makros</a:t>
            </a:r>
            <a:r>
              <a:rPr lang="en-GB" sz="1600" b="0" strike="noStrike" spc="-1" dirty="0">
                <a:solidFill>
                  <a:srgbClr val="000000"/>
                </a:solidFill>
                <a:latin typeface="Arial"/>
                <a:ea typeface="DejaVu Sans"/>
              </a:rPr>
              <a:t>)</a:t>
            </a:r>
            <a:r>
              <a:rPr dirty="0"/>
              <a:t/>
            </a:r>
            <a:br>
              <a:rPr dirty="0"/>
            </a:br>
            <a:r>
              <a:rPr lang="en-GB" sz="1600" b="1" strike="noStrike" spc="-1" dirty="0">
                <a:solidFill>
                  <a:srgbClr val="000000"/>
                </a:solidFill>
                <a:latin typeface="Arial"/>
                <a:ea typeface="DejaVu Sans"/>
              </a:rPr>
              <a:t> </a:t>
            </a:r>
            <a:endParaRPr lang="de-DE" sz="1600" b="0" strike="noStrike" spc="-1" dirty="0">
              <a:latin typeface="Arial"/>
            </a:endParaRPr>
          </a:p>
          <a:p>
            <a:pPr>
              <a:lnSpc>
                <a:spcPct val="100000"/>
              </a:lnSpc>
              <a:defRPr/>
            </a:pPr>
            <a:endParaRPr lang="de-DE" sz="1600" b="0" strike="noStrike" spc="-1" dirty="0">
              <a:latin typeface="Arial"/>
            </a:endParaRPr>
          </a:p>
        </p:txBody>
      </p:sp>
      <p:pic>
        <p:nvPicPr>
          <p:cNvPr id="5" name="Grafik 1"/>
          <p:cNvPicPr/>
          <p:nvPr/>
        </p:nvPicPr>
        <p:blipFill>
          <a:blip r:embed="rId8"/>
          <a:stretch/>
        </p:blipFill>
        <p:spPr bwMode="auto">
          <a:xfrm>
            <a:off x="7956360" y="873720"/>
            <a:ext cx="1148760" cy="541080"/>
          </a:xfrm>
          <a:prstGeom prst="rect">
            <a:avLst/>
          </a:prstGeom>
          <a:ln>
            <a:noFill/>
          </a:ln>
        </p:spPr>
      </p:pic>
      <p:sp>
        <p:nvSpPr>
          <p:cNvPr id="6"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Phishing – weitere Informationen</a:t>
            </a:r>
            <a:endParaRPr lang="de-DE" sz="2200" b="0" strike="noStrike" spc="-1">
              <a:latin typeface="Arial"/>
            </a:endParaRPr>
          </a:p>
        </p:txBody>
      </p:sp>
      <p:pic>
        <p:nvPicPr>
          <p:cNvPr id="7" name="Grafik 191"/>
          <p:cNvPicPr/>
          <p:nvPr/>
        </p:nvPicPr>
        <p:blipFill>
          <a:blip r:embed="rId9"/>
          <a:stretch/>
        </p:blipFill>
        <p:spPr bwMode="auto">
          <a:xfrm>
            <a:off x="7750441" y="2780928"/>
            <a:ext cx="1202759" cy="120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Emotet wird als Anhang an E-Mails verschickt, nutzt veraltete Office-Formate (.doc, .xls)</a:t>
            </a:r>
            <a:endParaRPr/>
          </a:p>
          <a:p>
            <a:pPr marL="647640" lvl="2" indent="-187920">
              <a:spcBef>
                <a:spcPts val="320"/>
              </a:spcBef>
              <a:buClr>
                <a:srgbClr val="000000"/>
              </a:buClr>
              <a:buFont typeface="Wingdings"/>
              <a:buChar char=""/>
              <a:defRPr/>
            </a:pPr>
            <a:r>
              <a:rPr lang="en-GB" sz="1600" spc="-1">
                <a:solidFill>
                  <a:srgbClr val="000000"/>
                </a:solidFill>
                <a:latin typeface="Arial"/>
              </a:rPr>
              <a:t>Neueste Tendenz: verschlüsselte ZIP-Dateien mit Office-Dokumenten</a:t>
            </a:r>
            <a:endParaRPr lang="de-DE" sz="1600" b="0" strike="noStrike" spc="-1">
              <a:latin typeface="Arial"/>
            </a:endParaRPr>
          </a:p>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Der Schadcode nutzt keine technischen Lücken aus, sondern verlässt sich darauf, dass der Nutzer das enthaltene Word-Makro freiwillig ausführt.</a:t>
            </a:r>
            <a:endParaRPr lang="de-DE" sz="1600" b="0" strike="noStrike" spc="-1">
              <a:latin typeface="Arial"/>
            </a:endParaRPr>
          </a:p>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Warum sollte der Nutzer das tun?</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Der Angreifer schaltet sich in bestehende E-Mail Gespräche ein. </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Die Angriffsmail wird getarnt, sodass es so aussieht, als ob sie von einem Geschäftspartner oder Kollegen kommt, mit dem man tatsächlich per E-Mail Kontakt hat.</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Zusätzlich wird auf ein wirklich bestehendes Thema Bezug genommen.</a:t>
            </a:r>
            <a:endParaRPr lang="de-DE" sz="1600" b="0" strike="noStrike" spc="-1">
              <a:latin typeface="Arial"/>
            </a:endParaRPr>
          </a:p>
          <a:p>
            <a:pPr>
              <a:lnSpc>
                <a:spcPct val="100000"/>
              </a:lnSpc>
              <a:defRPr/>
            </a:pPr>
            <a:endParaRPr lang="de-DE" sz="1600" b="0" strike="noStrike" spc="-1">
              <a:latin typeface="Arial"/>
            </a:endParaRPr>
          </a:p>
          <a:p>
            <a:pPr>
              <a:lnSpc>
                <a:spcPct val="100000"/>
              </a:lnSpc>
              <a:defRPr/>
            </a:pPr>
            <a:endParaRPr lang="de-DE" sz="1600" b="0" strike="noStrike" spc="-1">
              <a:latin typeface="Arial"/>
            </a:endParaRPr>
          </a:p>
          <a:p>
            <a:pPr marL="1440">
              <a:lnSpc>
                <a:spcPct val="100000"/>
              </a:lnSpc>
              <a:spcBef>
                <a:spcPts val="561"/>
              </a:spcBef>
              <a:defRPr/>
            </a:pPr>
            <a:endParaRPr lang="de-DE" sz="1600" b="0" strike="noStrike" spc="-1">
              <a:latin typeface="Arial"/>
            </a:endParaRPr>
          </a:p>
          <a:p>
            <a:pPr marL="343080" indent="-342000">
              <a:lnSpc>
                <a:spcPct val="100000"/>
              </a:lnSpc>
              <a:spcBef>
                <a:spcPts val="281"/>
              </a:spcBef>
              <a:defRPr/>
            </a:pPr>
            <a:r>
              <a:rPr lang="en-GB" sz="1400" b="0" strike="noStrike" spc="-1">
                <a:solidFill>
                  <a:srgbClr val="000000"/>
                </a:solidFill>
                <a:latin typeface="Arial"/>
                <a:ea typeface="Arial"/>
              </a:rPr>
              <a:t>                                                                                           </a:t>
            </a:r>
            <a:r>
              <a:rPr/>
              <a:t/>
            </a:r>
            <a:br>
              <a:rPr/>
            </a:br>
            <a:endParaRPr lang="de-DE" sz="1400" b="0" strike="noStrike" spc="-1">
              <a:latin typeface="Arial"/>
            </a:endParaRPr>
          </a:p>
          <a:p>
            <a:pPr marL="343080" indent="-342000">
              <a:lnSpc>
                <a:spcPct val="100000"/>
              </a:lnSpc>
              <a:spcBef>
                <a:spcPts val="281"/>
              </a:spcBef>
              <a:defRPr/>
            </a:pPr>
            <a:endParaRPr lang="de-DE" sz="14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-1-</a:t>
            </a:r>
            <a:endParaRPr lang="de-DE" sz="2200" b="0" strike="noStrike" spc="-1">
              <a:latin typeface="Arial"/>
            </a:endParaRPr>
          </a:p>
        </p:txBody>
      </p:sp>
      <p:pic>
        <p:nvPicPr>
          <p:cNvPr id="6" name="Grafik 2"/>
          <p:cNvPicPr/>
          <p:nvPr/>
        </p:nvPicPr>
        <p:blipFill>
          <a:blip r:embed="rId2"/>
          <a:stretch/>
        </p:blipFill>
        <p:spPr bwMode="auto">
          <a:xfrm>
            <a:off x="2627784" y="3861048"/>
            <a:ext cx="2374416" cy="2100552"/>
          </a:xfrm>
          <a:prstGeom prst="rect">
            <a:avLst/>
          </a:prstGeom>
          <a:ln>
            <a:noFill/>
          </a:ln>
        </p:spPr>
      </p:pic>
      <p:pic>
        <p:nvPicPr>
          <p:cNvPr id="7" name="Grafik 3"/>
          <p:cNvPicPr/>
          <p:nvPr/>
        </p:nvPicPr>
        <p:blipFill>
          <a:blip r:embed="rId3"/>
          <a:stretch/>
        </p:blipFill>
        <p:spPr bwMode="auto">
          <a:xfrm>
            <a:off x="6660360" y="3964680"/>
            <a:ext cx="1705680" cy="1684080"/>
          </a:xfrm>
          <a:prstGeom prst="rect">
            <a:avLst/>
          </a:prstGeom>
          <a:ln>
            <a:noFill/>
          </a:ln>
        </p:spPr>
      </p:pic>
      <p:pic>
        <p:nvPicPr>
          <p:cNvPr id="8" name="Grafik 196"/>
          <p:cNvPicPr/>
          <p:nvPr/>
        </p:nvPicPr>
        <p:blipFill>
          <a:blip r:embed="rId4"/>
          <a:stretch/>
        </p:blipFill>
        <p:spPr bwMode="auto">
          <a:xfrm>
            <a:off x="7635600" y="2265840"/>
            <a:ext cx="730440" cy="772920"/>
          </a:xfrm>
          <a:prstGeom prst="rect">
            <a:avLst/>
          </a:prstGeom>
          <a:ln>
            <a:noFill/>
          </a:ln>
        </p:spPr>
      </p:pic>
      <p:sp>
        <p:nvSpPr>
          <p:cNvPr id="2" name="Textfeld 1"/>
          <p:cNvSpPr txBox="1"/>
          <p:nvPr/>
        </p:nvSpPr>
        <p:spPr>
          <a:xfrm>
            <a:off x="4999742" y="5746156"/>
            <a:ext cx="4068743" cy="215444"/>
          </a:xfrm>
          <a:prstGeom prst="rect">
            <a:avLst/>
          </a:prstGeom>
          <a:noFill/>
        </p:spPr>
        <p:txBody>
          <a:bodyPr wrap="none" rtlCol="0">
            <a:spAutoFit/>
          </a:bodyPr>
          <a:lstStyle/>
          <a:p>
            <a:r>
              <a:rPr lang="de-DE" sz="800" dirty="0"/>
              <a:t>Quelle https://www.heise.de/ct/artikel/Trojaner-Befall-Emotet-bei-Heise-4437807.html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Sobald das Makro ausgeführt wird, geht Emotet an die Arbeit:</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1) Das Outlook-Adressbuch des Opfers wird ausgelesen und an den „Command and Control“-Server (Abkürzungen: C&amp;C Server, C2-Server) ausgeleitet.</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2) Auch das E-Mail-Postfach (mindestens die Betreffzeilen und Absender/Empfänger) werden ausgeleitet.</a:t>
            </a:r>
            <a:endParaRPr lang="de-DE" sz="1600" b="0" strike="noStrike" spc="-1">
              <a:latin typeface="Arial"/>
            </a:endParaRPr>
          </a:p>
          <a:p>
            <a:pPr marL="361800" lvl="2" indent="-16884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3) Danach wird ein beliebiger, vom Angreifer festgelegter, Schadcode nachgeladen, um den eigentlichen Angriff durchzuführen</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Weitere Infektion im Netz des Opfers,</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Verschlüsselung, …..</a:t>
            </a:r>
            <a:endParaRPr lang="de-DE" sz="1600" b="0" strike="noStrike" spc="-1">
              <a:latin typeface="Arial"/>
            </a:endParaRPr>
          </a:p>
          <a:p>
            <a:pPr marL="542880" lvl="3" indent="-17820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Ausspähen, …</a:t>
            </a:r>
            <a:endParaRPr lang="de-DE" sz="1600" b="0" strike="noStrike" spc="-1">
              <a:latin typeface="Arial"/>
            </a:endParaRPr>
          </a:p>
          <a:p>
            <a:pPr>
              <a:lnSpc>
                <a:spcPct val="100000"/>
              </a:lnSpc>
              <a:defRPr/>
            </a:pPr>
            <a:endParaRPr lang="de-DE" sz="1600" b="0" strike="noStrike" spc="-1">
              <a:latin typeface="Arial"/>
            </a:endParaRPr>
          </a:p>
          <a:p>
            <a:pPr>
              <a:lnSpc>
                <a:spcPct val="100000"/>
              </a:lnSpc>
              <a:defRPr/>
            </a:pPr>
            <a:endParaRPr lang="de-DE" sz="1600" b="0" strike="noStrike" spc="-1">
              <a:latin typeface="Arial"/>
            </a:endParaRPr>
          </a:p>
          <a:p>
            <a:pPr marL="1440">
              <a:lnSpc>
                <a:spcPct val="100000"/>
              </a:lnSpc>
              <a:spcBef>
                <a:spcPts val="561"/>
              </a:spcBef>
              <a:defRPr/>
            </a:pPr>
            <a:endParaRPr lang="de-DE" sz="1600" b="0" strike="noStrike" spc="-1">
              <a:latin typeface="Arial"/>
            </a:endParaRPr>
          </a:p>
          <a:p>
            <a:pPr marL="343080" indent="-342000">
              <a:lnSpc>
                <a:spcPct val="100000"/>
              </a:lnSpc>
              <a:spcBef>
                <a:spcPts val="281"/>
              </a:spcBef>
              <a:defRPr/>
            </a:pPr>
            <a:r>
              <a:rPr lang="en-GB" sz="1400" b="0" strike="noStrike" spc="-1">
                <a:solidFill>
                  <a:srgbClr val="000000"/>
                </a:solidFill>
                <a:latin typeface="Arial"/>
                <a:ea typeface="Arial"/>
              </a:rPr>
              <a:t>                                                                                           </a:t>
            </a:r>
            <a:r>
              <a:rPr/>
              <a:t/>
            </a:r>
            <a:br>
              <a:rPr/>
            </a:br>
            <a:endParaRPr lang="de-DE" sz="1400" b="0" strike="noStrike" spc="-1">
              <a:latin typeface="Arial"/>
            </a:endParaRPr>
          </a:p>
          <a:p>
            <a:pPr marL="343080" indent="-342000">
              <a:lnSpc>
                <a:spcPct val="100000"/>
              </a:lnSpc>
              <a:spcBef>
                <a:spcPts val="281"/>
              </a:spcBef>
              <a:defRPr/>
            </a:pPr>
            <a:endParaRPr lang="de-DE" sz="14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-2-</a:t>
            </a:r>
            <a:endParaRPr lang="de-DE" sz="2200" b="0" strike="noStrike" spc="-1">
              <a:latin typeface="Arial"/>
            </a:endParaRPr>
          </a:p>
        </p:txBody>
      </p:sp>
      <p:pic>
        <p:nvPicPr>
          <p:cNvPr id="6" name="Grafik 2"/>
          <p:cNvPicPr/>
          <p:nvPr/>
        </p:nvPicPr>
        <p:blipFill>
          <a:blip r:embed="rId2"/>
          <a:stretch/>
        </p:blipFill>
        <p:spPr bwMode="auto">
          <a:xfrm>
            <a:off x="724680" y="4221000"/>
            <a:ext cx="8076960" cy="1682640"/>
          </a:xfrm>
          <a:prstGeom prst="rect">
            <a:avLst/>
          </a:prstGeom>
          <a:ln>
            <a:noFill/>
          </a:ln>
        </p:spPr>
      </p:pic>
      <p:pic>
        <p:nvPicPr>
          <p:cNvPr id="7" name="Grafik 200"/>
          <p:cNvPicPr/>
          <p:nvPr/>
        </p:nvPicPr>
        <p:blipFill>
          <a:blip r:embed="rId3"/>
          <a:stretch/>
        </p:blipFill>
        <p:spPr bwMode="auto">
          <a:xfrm>
            <a:off x="8136000" y="3114360"/>
            <a:ext cx="730440" cy="772920"/>
          </a:xfrm>
          <a:prstGeom prst="rect">
            <a:avLst/>
          </a:prstGeom>
          <a:ln>
            <a:noFill/>
          </a:ln>
        </p:spPr>
      </p:pic>
      <p:sp>
        <p:nvSpPr>
          <p:cNvPr id="8" name="CustomShape 3"/>
          <p:cNvSpPr/>
          <p:nvPr/>
        </p:nvSpPr>
        <p:spPr bwMode="auto">
          <a:xfrm>
            <a:off x="2210400" y="5829840"/>
            <a:ext cx="6900585"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dirty="0">
                <a:solidFill>
                  <a:srgbClr val="000000"/>
                </a:solidFill>
                <a:latin typeface="Arial"/>
                <a:ea typeface="DejaVu Sans"/>
                <a:hlinkClick r:id="rId4"/>
              </a:rPr>
              <a:t>https://www.kryptoslogic.com/blog/2019/01/north-korean-apt-and-recent-ryuk-ransomware-attacks</a:t>
            </a:r>
            <a:r>
              <a:rPr lang="en-GB" sz="1200" b="0" strike="noStrike" spc="-1" dirty="0" smtClean="0">
                <a:solidFill>
                  <a:srgbClr val="000000"/>
                </a:solidFill>
                <a:latin typeface="Arial"/>
                <a:ea typeface="DejaVu Sans"/>
                <a:hlinkClick r:id="rId4"/>
              </a:rPr>
              <a:t>/</a:t>
            </a:r>
            <a:r>
              <a:rPr lang="en-GB" sz="1200" b="0" strike="noStrike" spc="-1" dirty="0" smtClean="0">
                <a:solidFill>
                  <a:srgbClr val="000000"/>
                </a:solidFill>
                <a:latin typeface="Arial"/>
                <a:ea typeface="DejaVu Sans"/>
              </a:rPr>
              <a:t> </a:t>
            </a:r>
            <a:endParaRPr lang="de-DE" sz="1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31640" y="1339920"/>
            <a:ext cx="8369640" cy="4621680"/>
          </a:xfrm>
          <a:prstGeom prst="rect">
            <a:avLst/>
          </a:prstGeom>
          <a:noFill/>
          <a:ln>
            <a:noFill/>
          </a:ln>
        </p:spPr>
        <p:style>
          <a:lnRef idx="0">
            <a:srgbClr val="000000"/>
          </a:lnRef>
          <a:fillRef idx="0">
            <a:srgbClr val="000000"/>
          </a:fillRef>
          <a:effectRef idx="0">
            <a:srgbClr val="000000"/>
          </a:effectRef>
          <a:fontRef idx="minor"/>
        </p:style>
        <p:txBody>
          <a:bodyPr lIns="0" tIns="0" rIns="0" bIns="0">
            <a:noAutofit/>
          </a:bodyPr>
          <a:lstStyle/>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Bis hier hin war alles automatisiert</a:t>
            </a:r>
            <a:endParaRPr lang="de-DE" sz="1600" b="0" strike="noStrike" spc="-1">
              <a:latin typeface="Arial"/>
            </a:endParaRPr>
          </a:p>
          <a:p>
            <a:pPr marL="190440" lvl="1" indent="-187920">
              <a:lnSpc>
                <a:spcPct val="100000"/>
              </a:lnSpc>
              <a:spcBef>
                <a:spcPts val="320"/>
              </a:spcBef>
              <a:buClr>
                <a:srgbClr val="000000"/>
              </a:buClr>
              <a:buFont typeface="Wingdings"/>
              <a:buChar char=""/>
              <a:defRPr/>
            </a:pPr>
            <a:r>
              <a:rPr lang="en-GB" sz="1600" b="0" strike="noStrike" spc="-1">
                <a:solidFill>
                  <a:srgbClr val="000000"/>
                </a:solidFill>
                <a:latin typeface="Arial"/>
                <a:ea typeface="Arial"/>
              </a:rPr>
              <a:t>Im nächsten Schritt greift ein Mensch auf Angreiferseite ein: der Angreifer bewertet, aus welchen Firmen und Organisationen Meldung auf den C2-Server ankommen und sucht die Opfer heraus, die es wert sind, weiter angegriffen zu werden.</a:t>
            </a:r>
            <a:endParaRPr lang="de-DE" sz="1600" b="0" strike="noStrike" spc="-1">
              <a:latin typeface="Arial"/>
            </a:endParaRPr>
          </a:p>
          <a:p>
            <a:pPr>
              <a:lnSpc>
                <a:spcPct val="100000"/>
              </a:lnSpc>
              <a:defRPr/>
            </a:pPr>
            <a:endParaRPr lang="de-DE" sz="1600" b="0" strike="noStrike" spc="-1">
              <a:latin typeface="Arial"/>
            </a:endParaRPr>
          </a:p>
          <a:p>
            <a:pPr marL="1440">
              <a:lnSpc>
                <a:spcPct val="100000"/>
              </a:lnSpc>
              <a:spcBef>
                <a:spcPts val="561"/>
              </a:spcBef>
              <a:defRPr/>
            </a:pPr>
            <a:endParaRPr lang="de-DE" sz="1600" b="0" strike="noStrike" spc="-1">
              <a:latin typeface="Arial"/>
            </a:endParaRPr>
          </a:p>
          <a:p>
            <a:pPr marL="343080" indent="-342000">
              <a:lnSpc>
                <a:spcPct val="100000"/>
              </a:lnSpc>
              <a:spcBef>
                <a:spcPts val="281"/>
              </a:spcBef>
              <a:defRPr/>
            </a:pPr>
            <a:r>
              <a:rPr lang="en-GB" sz="1400" b="0" strike="noStrike" spc="-1">
                <a:solidFill>
                  <a:srgbClr val="000000"/>
                </a:solidFill>
                <a:latin typeface="Arial"/>
                <a:ea typeface="Arial"/>
              </a:rPr>
              <a:t>                                                                                           </a:t>
            </a:r>
            <a:r>
              <a:rPr/>
              <a:t/>
            </a:r>
            <a:br>
              <a:rPr/>
            </a:br>
            <a:endParaRPr lang="de-DE" sz="1400" b="0" strike="noStrike" spc="-1">
              <a:latin typeface="Arial"/>
            </a:endParaRPr>
          </a:p>
          <a:p>
            <a:pPr marL="343080" indent="-342000">
              <a:lnSpc>
                <a:spcPct val="100000"/>
              </a:lnSpc>
              <a:spcBef>
                <a:spcPts val="281"/>
              </a:spcBef>
              <a:defRPr/>
            </a:pPr>
            <a:endParaRPr lang="de-DE" sz="1400" b="0" strike="noStrike" spc="-1">
              <a:latin typeface="Arial"/>
            </a:endParaRPr>
          </a:p>
        </p:txBody>
      </p:sp>
      <p:sp>
        <p:nvSpPr>
          <p:cNvPr id="5" name="CustomShape 2"/>
          <p:cNvSpPr/>
          <p:nvPr/>
        </p:nvSpPr>
        <p:spPr bwMode="auto">
          <a:xfrm>
            <a:off x="431640" y="-27360"/>
            <a:ext cx="8374680" cy="707040"/>
          </a:xfrm>
          <a:prstGeom prst="rect">
            <a:avLst/>
          </a:prstGeom>
          <a:noFill/>
          <a:ln>
            <a:noFill/>
          </a:ln>
        </p:spPr>
        <p:style>
          <a:lnRef idx="0">
            <a:srgbClr val="000000"/>
          </a:lnRef>
          <a:fillRef idx="0">
            <a:srgbClr val="000000"/>
          </a:fillRef>
          <a:effectRef idx="0">
            <a:srgbClr val="000000"/>
          </a:effectRef>
          <a:fontRef idx="minor"/>
        </p:style>
        <p:txBody>
          <a:bodyPr lIns="0" tIns="0" rIns="0" bIns="0" anchor="b">
            <a:noAutofit/>
          </a:bodyPr>
          <a:lstStyle/>
          <a:p>
            <a:pPr>
              <a:lnSpc>
                <a:spcPct val="100000"/>
              </a:lnSpc>
              <a:defRPr/>
            </a:pPr>
            <a:r>
              <a:rPr lang="en-GB" sz="2200" b="1" strike="noStrike" spc="-1">
                <a:solidFill>
                  <a:srgbClr val="FFFFFF"/>
                </a:solidFill>
                <a:latin typeface="Arial"/>
                <a:ea typeface="DejaVu Sans"/>
              </a:rPr>
              <a:t>Emotet -3-</a:t>
            </a:r>
            <a:endParaRPr lang="de-DE" sz="2200" b="0" strike="noStrike" spc="-1">
              <a:latin typeface="Arial"/>
            </a:endParaRPr>
          </a:p>
        </p:txBody>
      </p:sp>
      <p:pic>
        <p:nvPicPr>
          <p:cNvPr id="6" name="Grafik 1"/>
          <p:cNvPicPr/>
          <p:nvPr/>
        </p:nvPicPr>
        <p:blipFill>
          <a:blip r:embed="rId2"/>
          <a:stretch/>
        </p:blipFill>
        <p:spPr bwMode="auto">
          <a:xfrm>
            <a:off x="2307240" y="3501000"/>
            <a:ext cx="4619160" cy="2228040"/>
          </a:xfrm>
          <a:prstGeom prst="rect">
            <a:avLst/>
          </a:prstGeom>
          <a:ln>
            <a:noFill/>
          </a:ln>
        </p:spPr>
      </p:pic>
      <p:pic>
        <p:nvPicPr>
          <p:cNvPr id="7" name="Grafik 204"/>
          <p:cNvPicPr/>
          <p:nvPr/>
        </p:nvPicPr>
        <p:blipFill>
          <a:blip r:embed="rId3"/>
          <a:stretch/>
        </p:blipFill>
        <p:spPr bwMode="auto">
          <a:xfrm>
            <a:off x="7416000" y="2448000"/>
            <a:ext cx="1306440" cy="1382400"/>
          </a:xfrm>
          <a:prstGeom prst="rect">
            <a:avLst/>
          </a:prstGeom>
          <a:ln>
            <a:noFill/>
          </a:ln>
        </p:spPr>
      </p:pic>
      <p:sp>
        <p:nvSpPr>
          <p:cNvPr id="9" name="CustomShape 3"/>
          <p:cNvSpPr/>
          <p:nvPr/>
        </p:nvSpPr>
        <p:spPr bwMode="auto">
          <a:xfrm>
            <a:off x="2210400" y="5829840"/>
            <a:ext cx="6900585" cy="275545"/>
          </a:xfrm>
          <a:prstGeom prst="rect">
            <a:avLst/>
          </a:prstGeom>
          <a:noFill/>
          <a:ln>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en-GB" sz="1200" b="0" strike="noStrike" spc="-1" dirty="0">
                <a:solidFill>
                  <a:srgbClr val="000000"/>
                </a:solidFill>
                <a:latin typeface="Arial"/>
                <a:ea typeface="DejaVu Sans"/>
                <a:hlinkClick r:id="rId4"/>
              </a:rPr>
              <a:t>https://www.kryptoslogic.com/blog/2019/01/north-korean-apt-and-recent-ryuk-ransomware-attacks</a:t>
            </a:r>
            <a:r>
              <a:rPr lang="en-GB" sz="1200" b="0" strike="noStrike" spc="-1" dirty="0" smtClean="0">
                <a:solidFill>
                  <a:srgbClr val="000000"/>
                </a:solidFill>
                <a:latin typeface="Arial"/>
                <a:ea typeface="DejaVu Sans"/>
                <a:hlinkClick r:id="rId4"/>
              </a:rPr>
              <a:t>/</a:t>
            </a:r>
            <a:r>
              <a:rPr lang="en-GB" sz="1200" b="0" strike="noStrike" spc="-1" dirty="0" smtClean="0">
                <a:solidFill>
                  <a:srgbClr val="000000"/>
                </a:solidFill>
                <a:latin typeface="Arial"/>
                <a:ea typeface="DejaVu Sans"/>
              </a:rPr>
              <a:t> </a:t>
            </a:r>
            <a:endParaRPr lang="de-DE" sz="1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2825</Words>
  <Application>Microsoft Office PowerPoint</Application>
  <DocSecurity>0</DocSecurity>
  <PresentationFormat>Bildschirmpräsentation (4:3)</PresentationFormat>
  <Paragraphs>473</Paragraphs>
  <Slides>37</Slides>
  <Notes>3</Notes>
  <HiddenSlides>4</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37</vt:i4>
      </vt:variant>
    </vt:vector>
  </HeadingPairs>
  <TitlesOfParts>
    <vt:vector size="46" baseType="lpstr">
      <vt:lpstr>Arial</vt:lpstr>
      <vt:lpstr>DejaVu Sans</vt:lpstr>
      <vt:lpstr>Symbol</vt:lpstr>
      <vt:lpstr>Times New Roman</vt:lpstr>
      <vt:lpstr>Wingdings</vt:lpstr>
      <vt:lpstr>Office Theme</vt:lpstr>
      <vt:lpstr>Office Theme</vt:lpstr>
      <vt:lpstr>Office Theme</vt:lpstr>
      <vt:lpstr>Office Theme</vt:lpstr>
      <vt:lpstr>PowerPoint-Präsentation</vt:lpstr>
      <vt:lpstr>Haben sie schon einmal von Emotet gehört?</vt:lpstr>
      <vt:lpstr>PowerPoint-Präsentation</vt:lpstr>
      <vt:lpstr>Angriffe auf Hochschulen sind eine reale Gefahr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Welche Erfahrungen haben Sie mit Schadsoftware?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hoch schätzen sie den Schaden bei Universität?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nehmen sie aus diesem Vortrag mit? </vt:lpstr>
      <vt:lpstr>PowerPoint-Präsentation</vt:lpstr>
      <vt:lpstr>PowerPoint-Präsentation</vt:lpstr>
    </vt:vector>
  </TitlesOfParts>
  <Manager/>
  <Company>TU Braunschweig, Gauß-IT-Zentrum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Anti-Phishing</dc:title>
  <dc:subject>Anti-Psishing (ECSM 2017)</dc:subject>
  <dc:creator>Yasin Piri, Christian Kühn</dc:creator>
  <cp:keywords/>
  <dc:description/>
  <cp:lastModifiedBy>chrboett</cp:lastModifiedBy>
  <cp:revision>186</cp:revision>
  <dcterms:created xsi:type="dcterms:W3CDTF">2016-09-14T12:29:38Z</dcterms:created>
  <dcterms:modified xsi:type="dcterms:W3CDTF">2024-11-01T11:45:53Z</dcterms:modified>
  <cp:category/>
  <dc:identifier/>
  <cp:contentStatus/>
  <dc:language>en-GB</dc:language>
  <cp:version/>
</cp:coreProperties>
</file>