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349" r:id="rId3"/>
    <p:sldId id="368" r:id="rId4"/>
    <p:sldId id="282" r:id="rId5"/>
    <p:sldId id="356" r:id="rId6"/>
    <p:sldId id="358" r:id="rId7"/>
    <p:sldId id="359" r:id="rId8"/>
    <p:sldId id="361" r:id="rId9"/>
    <p:sldId id="360" r:id="rId10"/>
    <p:sldId id="362" r:id="rId11"/>
    <p:sldId id="367" r:id="rId12"/>
    <p:sldId id="355" r:id="rId13"/>
    <p:sldId id="283" r:id="rId14"/>
    <p:sldId id="284" r:id="rId15"/>
    <p:sldId id="285" r:id="rId16"/>
    <p:sldId id="286" r:id="rId17"/>
    <p:sldId id="287" r:id="rId18"/>
    <p:sldId id="288" r:id="rId19"/>
    <p:sldId id="289" r:id="rId20"/>
    <p:sldId id="290" r:id="rId21"/>
    <p:sldId id="291" r:id="rId22"/>
    <p:sldId id="354" r:id="rId23"/>
    <p:sldId id="292" r:id="rId24"/>
    <p:sldId id="293" r:id="rId25"/>
    <p:sldId id="294" r:id="rId26"/>
    <p:sldId id="295" r:id="rId27"/>
    <p:sldId id="296" r:id="rId28"/>
    <p:sldId id="297" r:id="rId29"/>
    <p:sldId id="298" r:id="rId30"/>
    <p:sldId id="299" r:id="rId31"/>
    <p:sldId id="300" r:id="rId32"/>
    <p:sldId id="302" r:id="rId33"/>
    <p:sldId id="304" r:id="rId34"/>
    <p:sldId id="306" r:id="rId35"/>
    <p:sldId id="308" r:id="rId36"/>
    <p:sldId id="323" r:id="rId37"/>
    <p:sldId id="324" r:id="rId38"/>
    <p:sldId id="325" r:id="rId39"/>
    <p:sldId id="326" r:id="rId40"/>
    <p:sldId id="327" r:id="rId41"/>
    <p:sldId id="328" r:id="rId42"/>
    <p:sldId id="329" r:id="rId43"/>
    <p:sldId id="357" r:id="rId44"/>
    <p:sldId id="330" r:id="rId45"/>
    <p:sldId id="331" r:id="rId46"/>
    <p:sldId id="332" r:id="rId47"/>
    <p:sldId id="364" r:id="rId48"/>
    <p:sldId id="365" r:id="rId49"/>
    <p:sldId id="366" r:id="rId50"/>
    <p:sldId id="369" r:id="rId51"/>
    <p:sldId id="363" r:id="rId52"/>
    <p:sldId id="333" r:id="rId53"/>
    <p:sldId id="334" r:id="rId54"/>
    <p:sldId id="335" r:id="rId55"/>
    <p:sldId id="336" r:id="rId56"/>
    <p:sldId id="337" r:id="rId57"/>
    <p:sldId id="338" r:id="rId58"/>
    <p:sldId id="339" r:id="rId59"/>
    <p:sldId id="340" r:id="rId60"/>
    <p:sldId id="341" r:id="rId61"/>
    <p:sldId id="351" r:id="rId62"/>
    <p:sldId id="370" r:id="rId63"/>
    <p:sldId id="342" r:id="rId64"/>
    <p:sldId id="343" r:id="rId65"/>
    <p:sldId id="345" r:id="rId66"/>
    <p:sldId id="346" r:id="rId67"/>
    <p:sldId id="347" r:id="rId68"/>
    <p:sldId id="348" r:id="rId69"/>
    <p:sldId id="352" r:id="rId70"/>
    <p:sldId id="353" r:id="rId71"/>
    <p:sldId id="350" r:id="rId72"/>
    <p:sldId id="281" r:id="rId73"/>
  </p:sldIdLst>
  <p:sldSz cx="9144000" cy="6858000" type="screen4x3"/>
  <p:notesSz cx="6642100" cy="97774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p15:clr>
            <a:srgbClr val="A4A3A4"/>
          </p15:clr>
        </p15:guide>
        <p15:guide id="2" pos="209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A49"/>
    <a:srgbClr val="F3BC85"/>
    <a:srgbClr val="CD853F"/>
    <a:srgbClr val="FC9A4D"/>
    <a:srgbClr val="FA6E00"/>
    <a:srgbClr val="FFDC4D"/>
    <a:srgbClr val="6D1123"/>
    <a:srgbClr val="F6C6CF"/>
    <a:srgbClr val="DDDDDD"/>
    <a:srgbClr val="FFC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8018" autoAdjust="0"/>
    <p:restoredTop sz="86583" autoAdjust="0"/>
  </p:normalViewPr>
  <p:slideViewPr>
    <p:cSldViewPr>
      <p:cViewPr varScale="1">
        <p:scale>
          <a:sx n="132" d="100"/>
          <a:sy n="132" d="100"/>
        </p:scale>
        <p:origin x="876" y="1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726" y="108"/>
      </p:cViewPr>
      <p:guideLst>
        <p:guide orient="horz" pos="3079"/>
        <p:guide pos="209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78967" cy="489418"/>
          </a:xfrm>
          <a:prstGeom prst="rect">
            <a:avLst/>
          </a:prstGeom>
        </p:spPr>
        <p:txBody>
          <a:bodyPr vert="horz" lIns="89767" tIns="44883" rIns="89767" bIns="44883" rtlCol="0"/>
          <a:lstStyle>
            <a:lvl1pPr algn="l">
              <a:defRPr sz="1200"/>
            </a:lvl1pPr>
          </a:lstStyle>
          <a:p>
            <a:endParaRPr lang="de-DE"/>
          </a:p>
        </p:txBody>
      </p:sp>
      <p:sp>
        <p:nvSpPr>
          <p:cNvPr id="3" name="Datumsplatzhalter 2"/>
          <p:cNvSpPr>
            <a:spLocks noGrp="1"/>
          </p:cNvSpPr>
          <p:nvPr>
            <p:ph type="dt" sz="quarter" idx="1"/>
          </p:nvPr>
        </p:nvSpPr>
        <p:spPr>
          <a:xfrm>
            <a:off x="3761582" y="0"/>
            <a:ext cx="2878967" cy="489418"/>
          </a:xfrm>
          <a:prstGeom prst="rect">
            <a:avLst/>
          </a:prstGeom>
        </p:spPr>
        <p:txBody>
          <a:bodyPr vert="horz" lIns="89767" tIns="44883" rIns="89767" bIns="44883" rtlCol="0"/>
          <a:lstStyle>
            <a:lvl1pPr algn="r">
              <a:defRPr sz="1200"/>
            </a:lvl1pPr>
          </a:lstStyle>
          <a:p>
            <a:fld id="{3D05BAAC-56F4-4785-8147-D0053AF7BF0F}" type="datetimeFigureOut">
              <a:rPr lang="de-DE" smtClean="0"/>
              <a:t>01.11.2024</a:t>
            </a:fld>
            <a:endParaRPr lang="de-DE"/>
          </a:p>
        </p:txBody>
      </p:sp>
      <p:sp>
        <p:nvSpPr>
          <p:cNvPr id="4" name="Fußzeilenplatzhalter 3"/>
          <p:cNvSpPr>
            <a:spLocks noGrp="1"/>
          </p:cNvSpPr>
          <p:nvPr>
            <p:ph type="ftr" sz="quarter" idx="2"/>
          </p:nvPr>
        </p:nvSpPr>
        <p:spPr>
          <a:xfrm>
            <a:off x="0" y="9286432"/>
            <a:ext cx="2878967" cy="489417"/>
          </a:xfrm>
          <a:prstGeom prst="rect">
            <a:avLst/>
          </a:prstGeom>
        </p:spPr>
        <p:txBody>
          <a:bodyPr vert="horz" lIns="89767" tIns="44883" rIns="89767" bIns="44883" rtlCol="0" anchor="b"/>
          <a:lstStyle>
            <a:lvl1pPr algn="l">
              <a:defRPr sz="1200"/>
            </a:lvl1pPr>
          </a:lstStyle>
          <a:p>
            <a:endParaRPr lang="de-DE"/>
          </a:p>
        </p:txBody>
      </p:sp>
      <p:sp>
        <p:nvSpPr>
          <p:cNvPr id="5" name="Foliennummernplatzhalter 4"/>
          <p:cNvSpPr>
            <a:spLocks noGrp="1"/>
          </p:cNvSpPr>
          <p:nvPr>
            <p:ph type="sldNum" sz="quarter" idx="3"/>
          </p:nvPr>
        </p:nvSpPr>
        <p:spPr>
          <a:xfrm>
            <a:off x="3761582" y="9286432"/>
            <a:ext cx="2878967" cy="489417"/>
          </a:xfrm>
          <a:prstGeom prst="rect">
            <a:avLst/>
          </a:prstGeom>
        </p:spPr>
        <p:txBody>
          <a:bodyPr vert="horz" lIns="89767" tIns="44883" rIns="89767" bIns="44883" rtlCol="0" anchor="b"/>
          <a:lstStyle>
            <a:lvl1pPr algn="r">
              <a:defRPr sz="1200"/>
            </a:lvl1pPr>
          </a:lstStyle>
          <a:p>
            <a:fld id="{8F020510-65EC-4529-AE26-D5451E68C3BD}" type="slidenum">
              <a:rPr lang="de-DE" smtClean="0"/>
              <a:t>‹Nr.›</a:t>
            </a:fld>
            <a:endParaRPr lang="de-DE"/>
          </a:p>
        </p:txBody>
      </p:sp>
    </p:spTree>
    <p:extLst>
      <p:ext uri="{BB962C8B-B14F-4D97-AF65-F5344CB8AC3E}">
        <p14:creationId xmlns:p14="http://schemas.microsoft.com/office/powerpoint/2010/main" val="2403455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78442" cy="488340"/>
          </a:xfrm>
          <a:prstGeom prst="rect">
            <a:avLst/>
          </a:prstGeom>
          <a:noFill/>
          <a:ln w="9525">
            <a:noFill/>
            <a:miter lim="800000"/>
            <a:headEnd/>
            <a:tailEnd/>
          </a:ln>
          <a:effectLst/>
        </p:spPr>
        <p:txBody>
          <a:bodyPr vert="horz" wrap="square" lIns="93813" tIns="46907" rIns="93813" bIns="46907" numCol="1" anchor="t" anchorCtr="0" compatLnSpc="1">
            <a:prstTxWarp prst="textNoShape">
              <a:avLst/>
            </a:prstTxWarp>
          </a:bodyPr>
          <a:lstStyle>
            <a:lvl1pPr defTabSz="938241">
              <a:defRPr sz="1300">
                <a:cs typeface="+mn-cs"/>
              </a:defRPr>
            </a:lvl1pPr>
          </a:lstStyle>
          <a:p>
            <a:pPr>
              <a:defRPr/>
            </a:pPr>
            <a:endParaRPr lang="de-DE"/>
          </a:p>
        </p:txBody>
      </p:sp>
      <p:sp>
        <p:nvSpPr>
          <p:cNvPr id="19459" name="Rectangle 3"/>
          <p:cNvSpPr>
            <a:spLocks noGrp="1" noChangeArrowheads="1"/>
          </p:cNvSpPr>
          <p:nvPr>
            <p:ph type="dt" idx="1"/>
          </p:nvPr>
        </p:nvSpPr>
        <p:spPr bwMode="auto">
          <a:xfrm>
            <a:off x="3762174" y="0"/>
            <a:ext cx="2878442" cy="488340"/>
          </a:xfrm>
          <a:prstGeom prst="rect">
            <a:avLst/>
          </a:prstGeom>
          <a:noFill/>
          <a:ln w="9525">
            <a:noFill/>
            <a:miter lim="800000"/>
            <a:headEnd/>
            <a:tailEnd/>
          </a:ln>
          <a:effectLst/>
        </p:spPr>
        <p:txBody>
          <a:bodyPr vert="horz" wrap="square" lIns="93813" tIns="46907" rIns="93813" bIns="46907" numCol="1" anchor="t" anchorCtr="0" compatLnSpc="1">
            <a:prstTxWarp prst="textNoShape">
              <a:avLst/>
            </a:prstTxWarp>
          </a:bodyPr>
          <a:lstStyle>
            <a:lvl1pPr algn="r" defTabSz="938241">
              <a:defRPr sz="1300">
                <a:cs typeface="+mn-cs"/>
              </a:defRPr>
            </a:lvl1pPr>
          </a:lstStyle>
          <a:p>
            <a:pPr>
              <a:defRPr/>
            </a:pPr>
            <a:endParaRPr lang="de-DE"/>
          </a:p>
        </p:txBody>
      </p:sp>
      <p:sp>
        <p:nvSpPr>
          <p:cNvPr id="18436" name="Rectangle 4"/>
          <p:cNvSpPr>
            <a:spLocks noGrp="1" noRot="1" noChangeAspect="1" noChangeArrowheads="1" noTextEdit="1"/>
          </p:cNvSpPr>
          <p:nvPr>
            <p:ph type="sldImg" idx="2"/>
          </p:nvPr>
        </p:nvSpPr>
        <p:spPr bwMode="auto">
          <a:xfrm>
            <a:off x="876300" y="733425"/>
            <a:ext cx="4889500" cy="3667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63913" y="4643779"/>
            <a:ext cx="5314274" cy="4399608"/>
          </a:xfrm>
          <a:prstGeom prst="rect">
            <a:avLst/>
          </a:prstGeom>
          <a:noFill/>
          <a:ln w="9525">
            <a:noFill/>
            <a:miter lim="800000"/>
            <a:headEnd/>
            <a:tailEnd/>
          </a:ln>
          <a:effectLst/>
        </p:spPr>
        <p:txBody>
          <a:bodyPr vert="horz" wrap="square" lIns="93813" tIns="46907" rIns="93813" bIns="46907"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9462" name="Rectangle 6"/>
          <p:cNvSpPr>
            <a:spLocks noGrp="1" noChangeArrowheads="1"/>
          </p:cNvSpPr>
          <p:nvPr>
            <p:ph type="ftr" sz="quarter" idx="4"/>
          </p:nvPr>
        </p:nvSpPr>
        <p:spPr bwMode="auto">
          <a:xfrm>
            <a:off x="0" y="9287557"/>
            <a:ext cx="2878442" cy="488340"/>
          </a:xfrm>
          <a:prstGeom prst="rect">
            <a:avLst/>
          </a:prstGeom>
          <a:noFill/>
          <a:ln w="9525">
            <a:noFill/>
            <a:miter lim="800000"/>
            <a:headEnd/>
            <a:tailEnd/>
          </a:ln>
          <a:effectLst/>
        </p:spPr>
        <p:txBody>
          <a:bodyPr vert="horz" wrap="square" lIns="93813" tIns="46907" rIns="93813" bIns="46907" numCol="1" anchor="b" anchorCtr="0" compatLnSpc="1">
            <a:prstTxWarp prst="textNoShape">
              <a:avLst/>
            </a:prstTxWarp>
          </a:bodyPr>
          <a:lstStyle>
            <a:lvl1pPr defTabSz="938241">
              <a:defRPr sz="1300">
                <a:cs typeface="+mn-cs"/>
              </a:defRPr>
            </a:lvl1pPr>
          </a:lstStyle>
          <a:p>
            <a:pPr>
              <a:defRPr/>
            </a:pPr>
            <a:endParaRPr lang="de-DE"/>
          </a:p>
        </p:txBody>
      </p:sp>
      <p:sp>
        <p:nvSpPr>
          <p:cNvPr id="19463" name="Rectangle 7"/>
          <p:cNvSpPr>
            <a:spLocks noGrp="1" noChangeArrowheads="1"/>
          </p:cNvSpPr>
          <p:nvPr>
            <p:ph type="sldNum" sz="quarter" idx="5"/>
          </p:nvPr>
        </p:nvSpPr>
        <p:spPr bwMode="auto">
          <a:xfrm>
            <a:off x="3762174" y="9287557"/>
            <a:ext cx="2878442" cy="488340"/>
          </a:xfrm>
          <a:prstGeom prst="rect">
            <a:avLst/>
          </a:prstGeom>
          <a:noFill/>
          <a:ln w="9525">
            <a:noFill/>
            <a:miter lim="800000"/>
            <a:headEnd/>
            <a:tailEnd/>
          </a:ln>
          <a:effectLst/>
        </p:spPr>
        <p:txBody>
          <a:bodyPr vert="horz" wrap="square" lIns="93813" tIns="46907" rIns="93813" bIns="46907" numCol="1" anchor="b" anchorCtr="0" compatLnSpc="1">
            <a:prstTxWarp prst="textNoShape">
              <a:avLst/>
            </a:prstTxWarp>
          </a:bodyPr>
          <a:lstStyle>
            <a:lvl1pPr algn="r" defTabSz="938241">
              <a:defRPr sz="1300">
                <a:cs typeface="+mn-cs"/>
              </a:defRPr>
            </a:lvl1pPr>
          </a:lstStyle>
          <a:p>
            <a:pPr>
              <a:defRPr/>
            </a:pPr>
            <a:fld id="{D065D54E-7BE1-4068-A7EA-268E48A319BE}" type="slidenum">
              <a:rPr lang="de-DE"/>
              <a:pPr>
                <a:defRPr/>
              </a:pPr>
              <a:t>‹Nr.›</a:t>
            </a:fld>
            <a:endParaRPr lang="de-DE"/>
          </a:p>
        </p:txBody>
      </p:sp>
    </p:spTree>
    <p:extLst>
      <p:ext uri="{BB962C8B-B14F-4D97-AF65-F5344CB8AC3E}">
        <p14:creationId xmlns:p14="http://schemas.microsoft.com/office/powerpoint/2010/main" val="2440959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37116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Auf einmal leitet Ihre Website auf eine Seite um, die dem Besucher erklären möchte, dass er ein Virus auf dem Smartphone hat und er diese oder jene Software downloaden soll, um ihn zu entfernen. In diesem Download, den er ausführt, befindet sich ein Virus, der weiteren Schadcode ausführt: Beispielsweise </a:t>
            </a:r>
            <a:r>
              <a:rPr lang="de-DE" dirty="0" err="1"/>
              <a:t>MobileTans</a:t>
            </a:r>
            <a:r>
              <a:rPr lang="de-DE" dirty="0"/>
              <a:t> vom Online-Banking abfangen, dem Smartphone-Besitzer regelmäßig Werbung anzeigen, seine Kontaktdaten auslesen, etc. Die Kontaktdaten könnten dann beispielsweise auf dem Schwarzmarkt verkauft werden </a:t>
            </a:r>
            <a:r>
              <a:rPr lang="de-DE" dirty="0" err="1"/>
              <a:t>VermögensschädenÜberweisung</a:t>
            </a:r>
            <a:r>
              <a:rPr lang="de-DE" dirty="0"/>
              <a:t> von Geldbeträgen fremder </a:t>
            </a:r>
            <a:r>
              <a:rPr lang="de-DE" dirty="0" err="1"/>
              <a:t>KontenRufschädigungz.b</a:t>
            </a:r>
            <a:r>
              <a:rPr lang="de-DE" dirty="0"/>
              <a:t> fake </a:t>
            </a:r>
            <a:r>
              <a:rPr lang="de-DE" dirty="0" err="1"/>
              <a:t>accoiunt</a:t>
            </a:r>
            <a:r>
              <a:rPr lang="de-DE" dirty="0"/>
              <a:t> </a:t>
            </a:r>
            <a:r>
              <a:rPr lang="de-DE" dirty="0" err="1"/>
              <a:t>facebook</a:t>
            </a:r>
            <a:r>
              <a:rPr lang="de-DE" dirty="0"/>
              <a:t> postet über dein </a:t>
            </a:r>
            <a:r>
              <a:rPr lang="de-DE" dirty="0" err="1"/>
              <a:t>namen</a:t>
            </a:r>
            <a:r>
              <a:rPr lang="de-DE" dirty="0"/>
              <a:t> </a:t>
            </a:r>
            <a:r>
              <a:rPr lang="de-DE" dirty="0" err="1"/>
              <a:t>z.b.</a:t>
            </a:r>
            <a:r>
              <a:rPr lang="de-DE" dirty="0"/>
              <a:t> als </a:t>
            </a:r>
            <a:r>
              <a:rPr lang="de-DE" dirty="0" err="1"/>
              <a:t>promie</a:t>
            </a:r>
            <a:r>
              <a:rPr lang="de-DE" dirty="0"/>
              <a:t> ein </a:t>
            </a:r>
            <a:r>
              <a:rPr lang="de-DE" dirty="0" err="1"/>
              <a:t>interwview</a:t>
            </a:r>
            <a:r>
              <a:rPr lang="de-DE" dirty="0"/>
              <a:t> über ein </a:t>
            </a:r>
            <a:r>
              <a:rPr lang="de-DE" dirty="0" err="1"/>
              <a:t>geheinis</a:t>
            </a:r>
            <a:r>
              <a:rPr lang="de-DE" dirty="0"/>
              <a:t> </a:t>
            </a:r>
            <a:r>
              <a:rPr lang="de-DE" dirty="0" err="1"/>
              <a:t>veratenDie</a:t>
            </a:r>
            <a:r>
              <a:rPr lang="de-DE" dirty="0"/>
              <a:t> meisten Phishing-Mails zielen darauf ab, folgende Informationen abzugreifen: Kontodaten (Kontonummer und PIN)Transaktionsdaten (TANs)Login-Daten für Online-Dienste (E-Mail-Konten, Shops, Auktionshäuser, Online-Games)Identifikationsnummer für Behörden </a:t>
            </a:r>
            <a:endParaRPr dirty="0"/>
          </a:p>
        </p:txBody>
      </p:sp>
    </p:spTree>
    <p:extLst>
      <p:ext uri="{BB962C8B-B14F-4D97-AF65-F5344CB8AC3E}">
        <p14:creationId xmlns:p14="http://schemas.microsoft.com/office/powerpoint/2010/main" val="399828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Auf einmal leitet Ihre Website auf eine Seite um, die dem Besucher erklären möchte, dass er ein Virus auf dem Smartphone hat und er diese oder jene Software downloaden soll, um ihn zu entfernen. In diesem Download, den er ausführt, befindet sich ein Virus, der weiteren Schadcode ausführt: Beispielsweise </a:t>
            </a:r>
            <a:r>
              <a:rPr lang="de-DE" dirty="0" err="1"/>
              <a:t>MobileTans</a:t>
            </a:r>
            <a:r>
              <a:rPr lang="de-DE" dirty="0"/>
              <a:t> vom Online-Banking abfangen, dem Smartphone-Besitzer regelmäßig Werbung anzeigen, seine Kontaktdaten auslesen, etc. Die Kontaktdaten könnten dann beispielsweise auf dem Schwarzmarkt verkauft </a:t>
            </a:r>
            <a:r>
              <a:rPr lang="de-DE" dirty="0" err="1"/>
              <a:t>werdenVermögensschädenÜberweisung</a:t>
            </a:r>
            <a:r>
              <a:rPr lang="de-DE" dirty="0"/>
              <a:t> von Geldbeträgen fremder </a:t>
            </a:r>
            <a:r>
              <a:rPr lang="de-DE" dirty="0" err="1"/>
              <a:t>KontenRufschädigungz.b</a:t>
            </a:r>
            <a:r>
              <a:rPr lang="de-DE" dirty="0"/>
              <a:t> </a:t>
            </a:r>
            <a:r>
              <a:rPr lang="de-DE" dirty="0" err="1"/>
              <a:t>fake</a:t>
            </a:r>
            <a:r>
              <a:rPr lang="de-DE" dirty="0"/>
              <a:t> </a:t>
            </a:r>
            <a:r>
              <a:rPr lang="de-DE" dirty="0" err="1"/>
              <a:t>accoiunt</a:t>
            </a:r>
            <a:r>
              <a:rPr lang="de-DE" dirty="0"/>
              <a:t> </a:t>
            </a:r>
            <a:r>
              <a:rPr lang="de-DE" dirty="0" err="1"/>
              <a:t>facebook</a:t>
            </a:r>
            <a:r>
              <a:rPr lang="de-DE" dirty="0"/>
              <a:t> postet über dein </a:t>
            </a:r>
            <a:r>
              <a:rPr lang="de-DE" dirty="0" err="1"/>
              <a:t>namen</a:t>
            </a:r>
            <a:r>
              <a:rPr lang="de-DE" dirty="0"/>
              <a:t> </a:t>
            </a:r>
            <a:r>
              <a:rPr lang="de-DE" dirty="0" err="1"/>
              <a:t>z.b.</a:t>
            </a:r>
            <a:r>
              <a:rPr lang="de-DE" dirty="0"/>
              <a:t> als </a:t>
            </a:r>
            <a:r>
              <a:rPr lang="de-DE" dirty="0" err="1"/>
              <a:t>promie</a:t>
            </a:r>
            <a:r>
              <a:rPr lang="de-DE" dirty="0"/>
              <a:t> ein </a:t>
            </a:r>
            <a:r>
              <a:rPr lang="de-DE" dirty="0" err="1"/>
              <a:t>interwview</a:t>
            </a:r>
            <a:r>
              <a:rPr lang="de-DE" dirty="0"/>
              <a:t> über ein </a:t>
            </a:r>
            <a:r>
              <a:rPr lang="de-DE" dirty="0" err="1"/>
              <a:t>geheinis</a:t>
            </a:r>
            <a:r>
              <a:rPr lang="de-DE" dirty="0"/>
              <a:t> </a:t>
            </a:r>
            <a:r>
              <a:rPr lang="de-DE" dirty="0" err="1"/>
              <a:t>veratenDie</a:t>
            </a:r>
            <a:r>
              <a:rPr lang="de-DE" dirty="0"/>
              <a:t> meisten Phishing-Mails zielen darauf ab, folgende Informationen abzugreifen: Kontodaten (Kontonummer und PIN)Transaktionsdaten (TANs)Login-Daten für Online-Dienste (E-Mail-Konten, Shops, Auktionshäuser, Online-Games)Identifikationsnummer für Behörden </a:t>
            </a:r>
            <a:endParaRPr dirty="0"/>
          </a:p>
        </p:txBody>
      </p:sp>
    </p:spTree>
    <p:extLst>
      <p:ext uri="{BB962C8B-B14F-4D97-AF65-F5344CB8AC3E}">
        <p14:creationId xmlns:p14="http://schemas.microsoft.com/office/powerpoint/2010/main" val="332902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Auf einmal leitet Ihre Website auf eine Seite um, die dem Besucher erklären möchte, dass er ein Virus auf dem Smartphone hat und er diese oder jene Software downloaden soll, um ihn zu entfernen. In diesem Download, den er ausführt, befindet sich ein Virus, der weiteren Schadcode ausführt: Beispielsweise </a:t>
            </a:r>
            <a:r>
              <a:rPr lang="de-DE" dirty="0" err="1"/>
              <a:t>MobileTans</a:t>
            </a:r>
            <a:r>
              <a:rPr lang="de-DE" dirty="0"/>
              <a:t> vom Online-Banking abfangen, dem Smartphone-Besitzer regelmäßig Werbung anzeigen, seine Kontaktdaten auslesen, etc. Die Kontaktdaten könnten dann beispielsweise auf dem Schwarzmarkt verkauft </a:t>
            </a:r>
            <a:r>
              <a:rPr lang="de-DE" dirty="0" err="1"/>
              <a:t>werdenVermögensschädenÜberweisung</a:t>
            </a:r>
            <a:r>
              <a:rPr lang="de-DE" dirty="0"/>
              <a:t> von Geldbeträgen fremder </a:t>
            </a:r>
            <a:r>
              <a:rPr lang="de-DE" dirty="0" err="1"/>
              <a:t>KontenRufschädigungz.b</a:t>
            </a:r>
            <a:r>
              <a:rPr lang="de-DE" dirty="0"/>
              <a:t> </a:t>
            </a:r>
            <a:r>
              <a:rPr lang="de-DE" dirty="0" err="1"/>
              <a:t>fake</a:t>
            </a:r>
            <a:r>
              <a:rPr lang="de-DE" dirty="0"/>
              <a:t> </a:t>
            </a:r>
            <a:r>
              <a:rPr lang="de-DE" dirty="0" err="1"/>
              <a:t>accoiunt</a:t>
            </a:r>
            <a:r>
              <a:rPr lang="de-DE" dirty="0"/>
              <a:t> </a:t>
            </a:r>
            <a:r>
              <a:rPr lang="de-DE" dirty="0" err="1"/>
              <a:t>facebook</a:t>
            </a:r>
            <a:r>
              <a:rPr lang="de-DE" dirty="0"/>
              <a:t> postet über dein </a:t>
            </a:r>
            <a:r>
              <a:rPr lang="de-DE" dirty="0" err="1"/>
              <a:t>namen</a:t>
            </a:r>
            <a:r>
              <a:rPr lang="de-DE" dirty="0"/>
              <a:t> </a:t>
            </a:r>
            <a:r>
              <a:rPr lang="de-DE" dirty="0" err="1"/>
              <a:t>z.b.</a:t>
            </a:r>
            <a:r>
              <a:rPr lang="de-DE" dirty="0"/>
              <a:t> als </a:t>
            </a:r>
            <a:r>
              <a:rPr lang="de-DE" dirty="0" err="1"/>
              <a:t>promie</a:t>
            </a:r>
            <a:r>
              <a:rPr lang="de-DE" dirty="0"/>
              <a:t> ein </a:t>
            </a:r>
            <a:r>
              <a:rPr lang="de-DE" dirty="0" err="1"/>
              <a:t>interwview</a:t>
            </a:r>
            <a:r>
              <a:rPr lang="de-DE" dirty="0"/>
              <a:t> über ein </a:t>
            </a:r>
            <a:r>
              <a:rPr lang="de-DE" dirty="0" err="1"/>
              <a:t>geheinis</a:t>
            </a:r>
            <a:r>
              <a:rPr lang="de-DE" dirty="0"/>
              <a:t> </a:t>
            </a:r>
            <a:r>
              <a:rPr lang="de-DE" dirty="0" err="1"/>
              <a:t>veratenDie</a:t>
            </a:r>
            <a:r>
              <a:rPr lang="de-DE" dirty="0"/>
              <a:t> meisten Phishing-Mails zielen darauf ab, folgende Informationen abzugreifen: Kontodaten (Kontonummer und PIN)Transaktionsdaten (TANs)Login-Daten für Online-Dienste (E-Mail-Konten, Shops, Auktionshäuser, Online-Games)Identifikationsnummer für Behörden </a:t>
            </a:r>
            <a:endParaRPr dirty="0"/>
          </a:p>
        </p:txBody>
      </p:sp>
    </p:spTree>
    <p:extLst>
      <p:ext uri="{BB962C8B-B14F-4D97-AF65-F5344CB8AC3E}">
        <p14:creationId xmlns:p14="http://schemas.microsoft.com/office/powerpoint/2010/main" val="1576999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6300" y="733425"/>
            <a:ext cx="4889500" cy="3667125"/>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Verkauft</a:t>
            </a:r>
          </a:p>
          <a:p>
            <a:r>
              <a:rPr lang="de-DE" dirty="0"/>
              <a:t>Die Kontaktdaten könnten dann beispielsweise auf dem Schwarzmarkt verkauft werden</a:t>
            </a:r>
          </a:p>
          <a:p>
            <a:r>
              <a:rPr lang="de-DE" dirty="0"/>
              <a:t>Vermögensschäden</a:t>
            </a:r>
          </a:p>
          <a:p>
            <a:r>
              <a:rPr lang="de-DE" dirty="0"/>
              <a:t>Überweisung von Geldbeträgen fremder Konten</a:t>
            </a:r>
          </a:p>
          <a:p>
            <a:r>
              <a:rPr lang="de-DE" dirty="0"/>
              <a:t>Rufschädigung</a:t>
            </a:r>
          </a:p>
          <a:p>
            <a:r>
              <a:rPr lang="de-DE" dirty="0" err="1"/>
              <a:t>z.B</a:t>
            </a:r>
            <a:r>
              <a:rPr lang="de-DE" dirty="0"/>
              <a:t> fake </a:t>
            </a:r>
            <a:r>
              <a:rPr lang="de-DE" dirty="0" err="1"/>
              <a:t>account</a:t>
            </a:r>
            <a:r>
              <a:rPr lang="de-DE" dirty="0"/>
              <a:t> Facebook postet über dein Namen z.B. als Promi ein Interview über ein Geheimnis verraten.</a:t>
            </a:r>
          </a:p>
        </p:txBody>
      </p:sp>
    </p:spTree>
    <p:extLst>
      <p:ext uri="{BB962C8B-B14F-4D97-AF65-F5344CB8AC3E}">
        <p14:creationId xmlns:p14="http://schemas.microsoft.com/office/powerpoint/2010/main" val="1018794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6300" y="733425"/>
            <a:ext cx="4889500" cy="3667125"/>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Verkauft</a:t>
            </a:r>
          </a:p>
          <a:p>
            <a:r>
              <a:rPr lang="de-DE" dirty="0"/>
              <a:t>Die Kontaktdaten könnten dann beispielsweise auf dem Schwarzmarkt verkauft werden</a:t>
            </a:r>
          </a:p>
          <a:p>
            <a:r>
              <a:rPr lang="de-DE" dirty="0"/>
              <a:t>Vermögensschäden</a:t>
            </a:r>
          </a:p>
          <a:p>
            <a:r>
              <a:rPr lang="de-DE" dirty="0"/>
              <a:t>Überweisung von Geldbeträgen fremder Konten</a:t>
            </a:r>
          </a:p>
          <a:p>
            <a:r>
              <a:rPr lang="de-DE" dirty="0"/>
              <a:t>Rufschädigung</a:t>
            </a:r>
          </a:p>
          <a:p>
            <a:r>
              <a:rPr lang="de-DE" dirty="0" err="1"/>
              <a:t>z.b</a:t>
            </a:r>
            <a:r>
              <a:rPr lang="de-DE" dirty="0"/>
              <a:t> </a:t>
            </a:r>
            <a:r>
              <a:rPr lang="de-DE" dirty="0" err="1"/>
              <a:t>fake</a:t>
            </a:r>
            <a:r>
              <a:rPr lang="de-DE" dirty="0"/>
              <a:t> </a:t>
            </a:r>
            <a:r>
              <a:rPr lang="de-DE" dirty="0" err="1"/>
              <a:t>accoiunt</a:t>
            </a:r>
            <a:r>
              <a:rPr lang="de-DE" dirty="0"/>
              <a:t> Facebook postet über dein Namen </a:t>
            </a:r>
            <a:r>
              <a:rPr lang="de-DE" dirty="0" err="1"/>
              <a:t>z.b.</a:t>
            </a:r>
            <a:r>
              <a:rPr lang="de-DE" dirty="0"/>
              <a:t> als Promi ein interview über ein Geheimnis verraten.</a:t>
            </a:r>
          </a:p>
        </p:txBody>
      </p:sp>
    </p:spTree>
    <p:extLst>
      <p:ext uri="{BB962C8B-B14F-4D97-AF65-F5344CB8AC3E}">
        <p14:creationId xmlns:p14="http://schemas.microsoft.com/office/powerpoint/2010/main" val="2108299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6300" y="733425"/>
            <a:ext cx="4889500" cy="3667125"/>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Verkauft</a:t>
            </a:r>
          </a:p>
          <a:p>
            <a:r>
              <a:rPr lang="de-DE" dirty="0"/>
              <a:t>Die Kontaktdaten könnten dann beispielsweise auf dem Schwarzmarkt verkauft werden</a:t>
            </a:r>
          </a:p>
          <a:p>
            <a:r>
              <a:rPr lang="de-DE" dirty="0"/>
              <a:t>Vermögensschäden</a:t>
            </a:r>
          </a:p>
          <a:p>
            <a:r>
              <a:rPr lang="de-DE" dirty="0"/>
              <a:t>Überweisung von Geldbeträgen fremder Konten</a:t>
            </a:r>
          </a:p>
          <a:p>
            <a:r>
              <a:rPr lang="de-DE" dirty="0"/>
              <a:t>Rufschädigung</a:t>
            </a:r>
          </a:p>
          <a:p>
            <a:r>
              <a:rPr lang="de-DE" dirty="0" err="1"/>
              <a:t>z.b</a:t>
            </a:r>
            <a:r>
              <a:rPr lang="de-DE" dirty="0"/>
              <a:t> </a:t>
            </a:r>
            <a:r>
              <a:rPr lang="de-DE" dirty="0" err="1"/>
              <a:t>fake</a:t>
            </a:r>
            <a:r>
              <a:rPr lang="de-DE" dirty="0"/>
              <a:t> </a:t>
            </a:r>
            <a:r>
              <a:rPr lang="de-DE" dirty="0" err="1"/>
              <a:t>accoiunt</a:t>
            </a:r>
            <a:r>
              <a:rPr lang="de-DE" dirty="0"/>
              <a:t> Facebook postet über dein Namen </a:t>
            </a:r>
            <a:r>
              <a:rPr lang="de-DE" dirty="0" err="1"/>
              <a:t>z.b.</a:t>
            </a:r>
            <a:r>
              <a:rPr lang="de-DE" dirty="0"/>
              <a:t> als Promi ein interview über ein Geheimnis verraten.</a:t>
            </a:r>
          </a:p>
        </p:txBody>
      </p:sp>
    </p:spTree>
    <p:extLst>
      <p:ext uri="{BB962C8B-B14F-4D97-AF65-F5344CB8AC3E}">
        <p14:creationId xmlns:p14="http://schemas.microsoft.com/office/powerpoint/2010/main" val="1421328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3083650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3083650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3083650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247555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2700684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Nicht alle Phishing-Angriffe erfordern eine gefälschte Website. Nachrichten, die behaupteten, von einer Bank zu sein, forderten die Benutzer auf, eine Telefonnummer zu wählen, um Probleme mit ihren Bankkonten zu beheben. Nachdem die Telefonnummer (im Besitz des </a:t>
            </a:r>
            <a:r>
              <a:rPr lang="de-DE" dirty="0" err="1"/>
              <a:t>Phishers</a:t>
            </a:r>
            <a:r>
              <a:rPr lang="de-DE" dirty="0"/>
              <a:t> und von einem Voice-</a:t>
            </a:r>
            <a:r>
              <a:rPr lang="de-DE" dirty="0" err="1"/>
              <a:t>over</a:t>
            </a:r>
            <a:r>
              <a:rPr lang="de-DE" dirty="0"/>
              <a:t>-IP-Dienst) gewählt wurde, werden die Benutzer aufgefordert, ihre Kontonummern und PIN einzugeben. </a:t>
            </a:r>
            <a:r>
              <a:rPr lang="de-DE" dirty="0" err="1"/>
              <a:t>Vishing</a:t>
            </a:r>
            <a:r>
              <a:rPr lang="de-DE" dirty="0"/>
              <a:t> (Voice Phishing) verwendet manchmal gefälschte Anrufer-ID-Daten, um den Anschein zu erwecken, dass Anrufe von einer vertrauenswürdigen Organisation stammen. SMS-Phishing verwendet Handy-Textnachrichten, um Menschen dazu zu bewegen, ihre persönlichen Informationen preiszugeben. </a:t>
            </a:r>
            <a:endParaRPr dirty="0"/>
          </a:p>
        </p:txBody>
      </p:sp>
    </p:spTree>
    <p:extLst>
      <p:ext uri="{BB962C8B-B14F-4D97-AF65-F5344CB8AC3E}">
        <p14:creationId xmlns:p14="http://schemas.microsoft.com/office/powerpoint/2010/main" val="375610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622268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1899358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1898268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295766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2050110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929664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3282984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1641321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Die typische Phishing-Mail gibt es nicht. Das Erscheinungsbild kann ganz verschieden sein. Mal scheinen die E-Mails von Ihrer Bank zu stammen, mal von einer Wohltätigkeitsorganisation oder einem Online-Shop. Auch der Inhalt unterscheidet sich. Es gibt aber typische Eigenschaften, anhand der Sie gefälschte E-Mails erkennen können:</a:t>
            </a:r>
          </a:p>
          <a:p>
            <a:r>
              <a:rPr lang="de-DE" dirty="0"/>
              <a:t> Anrede: häufig allgemein gehalten, beispielsweise "Sehr geehrte Damen und Herren" oder "Sehr geehrter Kunde", mittlerweile werden zunehmend die Empfänger der E-Mails persönlich angesprochen: "Sehr geehrte Erika Mustermann" </a:t>
            </a:r>
          </a:p>
          <a:p>
            <a:r>
              <a:rPr lang="de-DE" dirty="0"/>
              <a:t>Köder: scheinbar authentischer Grund für die E-Mail, beispielsweise eine notwendige Anpassung des Kundenkontos, eine Sicherheitsüberprüfung wegen verdächtiger Aktivitäten, eine Gesetzesänderung, ein Update der Sicherheitstechnik oder andere Unstimmigkeiten, die es zu klären gilt </a:t>
            </a:r>
          </a:p>
          <a:p>
            <a:r>
              <a:rPr lang="de-DE" dirty="0"/>
              <a:t>Notwendigkeit des Handelns: soll den Empfänger der E-Mail animieren, umgehend tätig zu werden, beispielsweise Zugangsdaten fürs Bankkonto erneut einzugeben, den Account bei einem Bezahldienst zu bestätigen beziehungsweise eine Kreditkartennummer verifizieren </a:t>
            </a:r>
          </a:p>
          <a:p>
            <a:r>
              <a:rPr lang="de-DE" dirty="0"/>
              <a:t/>
            </a:r>
            <a:br>
              <a:rPr lang="de-DE" dirty="0"/>
            </a:br>
            <a:endParaRPr dirty="0"/>
          </a:p>
        </p:txBody>
      </p:sp>
    </p:spTree>
    <p:extLst>
      <p:ext uri="{BB962C8B-B14F-4D97-AF65-F5344CB8AC3E}">
        <p14:creationId xmlns:p14="http://schemas.microsoft.com/office/powerpoint/2010/main" val="220160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589816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Die typische Phishing-Mail gibt es nicht. Das Erscheinungsbild kann ganz verschieden sein. Mal scheinen die E-Mails von Ihrer Bank zu stammen, mal von einer Wohltätigkeitsorganisation oder einem Online-Shop. Auch der Inhalt unterscheidet sich. Es gibt aber typische Eigenschaften, anhand der Sie gefälschte E-Mails erkennen können:</a:t>
            </a:r>
          </a:p>
          <a:p>
            <a:r>
              <a:rPr lang="de-DE" dirty="0"/>
              <a:t> Anrede: häufig allgemein gehalten, beispielsweise "Sehr geehrte Damen und Herren" oder "Sehr geehrter Kunde", mittlerweile werden zunehmend die Empfänger der E-Mails persönlich angesprochen: "Sehr geehrte Erika Mustermann" </a:t>
            </a:r>
          </a:p>
          <a:p>
            <a:r>
              <a:rPr lang="de-DE" dirty="0"/>
              <a:t>Köder: scheinbar authentischer Grund für die E-Mail, beispielsweise eine notwendige Anpassung des Kundenkontos, eine Sicherheitsüberprüfung wegen verdächtiger Aktivitäten, eine Gesetzesänderung, ein Update der Sicherheitstechnik oder andere Unstimmigkeiten, die es zu klären gilt </a:t>
            </a:r>
          </a:p>
          <a:p>
            <a:r>
              <a:rPr lang="de-DE" dirty="0"/>
              <a:t>Notwendigkeit des Handelns: soll den Empfänger der E-Mail animieren, umgehend tätig zu werden, beispielsweise Zugangsdaten fürs Bankkonto erneut einzugeben, den Account bei einem Bezahldienst zu bestätigen beziehungsweise eine Kreditkartennummer verifizieren </a:t>
            </a:r>
          </a:p>
          <a:p>
            <a:r>
              <a:rPr lang="de-DE" dirty="0"/>
              <a:t/>
            </a:r>
            <a:br>
              <a:rPr lang="de-DE" dirty="0"/>
            </a:br>
            <a:endParaRPr dirty="0"/>
          </a:p>
        </p:txBody>
      </p:sp>
    </p:spTree>
    <p:extLst>
      <p:ext uri="{BB962C8B-B14F-4D97-AF65-F5344CB8AC3E}">
        <p14:creationId xmlns:p14="http://schemas.microsoft.com/office/powerpoint/2010/main" val="3018927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Die typische Phishing-Mail gibt es nicht. Das Erscheinungsbild kann ganz verschieden sein. Mal scheinen die E-Mails von Ihrer Bank zu stammen, mal von einer Wohltätigkeitsorganisation oder einem Online-Shop. Auch der Inhalt unterscheidet sich. Es gibt aber typische Eigenschaften, anhand der Sie gefälschte E-Mails erkennen können:</a:t>
            </a:r>
          </a:p>
          <a:p>
            <a:r>
              <a:rPr lang="de-DE" dirty="0"/>
              <a:t> Anrede: häufig allgemein gehalten, beispielsweise "Sehr geehrte Damen und Herren" oder "Sehr geehrter Kunde", mittlerweile werden zunehmend die Empfänger der E-Mails persönlich angesprochen: "Sehr geehrte Erika Mustermann" </a:t>
            </a:r>
          </a:p>
          <a:p>
            <a:r>
              <a:rPr lang="de-DE" dirty="0"/>
              <a:t>Köder: scheinbar authentischer Grund für die E-Mail, beispielsweise eine notwendige Anpassung des Kundenkontos, eine Sicherheitsüberprüfung wegen verdächtiger Aktivitäten, eine Gesetzesänderung, ein Update der Sicherheitstechnik oder andere Unstimmigkeiten, die es zu klären gilt </a:t>
            </a:r>
          </a:p>
          <a:p>
            <a:r>
              <a:rPr lang="de-DE" dirty="0"/>
              <a:t>Notwendigkeit des Handelns: soll den Empfänger der E-Mail animieren, umgehend tätig zu werden, beispielsweise Zugangsdaten fürs Bankkonto erneut einzugeben, den Account bei einem Bezahldienst zu bestätigen beziehungsweise eine Kreditkartennummer verifizieren </a:t>
            </a:r>
          </a:p>
          <a:p>
            <a:r>
              <a:rPr lang="de-DE" dirty="0"/>
              <a:t/>
            </a:r>
            <a:br>
              <a:rPr lang="de-DE" dirty="0"/>
            </a:br>
            <a:endParaRPr dirty="0"/>
          </a:p>
        </p:txBody>
      </p:sp>
    </p:spTree>
    <p:extLst>
      <p:ext uri="{BB962C8B-B14F-4D97-AF65-F5344CB8AC3E}">
        <p14:creationId xmlns:p14="http://schemas.microsoft.com/office/powerpoint/2010/main" val="3305761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Zeitdruck: häufig wird eine kurze Zeitspanne angemahnt, um aktiv zu werden. </a:t>
            </a:r>
          </a:p>
          <a:p>
            <a:r>
              <a:rPr lang="de-DE" dirty="0"/>
              <a:t>Grund: der Empfänger der Mail soll nicht lange nachdenken können </a:t>
            </a:r>
          </a:p>
          <a:p>
            <a:r>
              <a:rPr lang="de-DE" dirty="0"/>
              <a:t>Konsequenzen: demjenigen, der nicht handelt, werden schwerwiegende Konsequenzen angedroht, beispielsweise dass das Konto deaktiviert wird, dass der Online-Shop nicht mehr genutzt werden kann oder der Zugang ganz gesperrt wird </a:t>
            </a:r>
          </a:p>
          <a:p>
            <a:r>
              <a:rPr lang="de-DE" dirty="0"/>
              <a:t>Ausweg: die angehängte Datei oder der Link im E-Mail-Text bieten eine schnelle und kostenfreie Lösung des Problems </a:t>
            </a:r>
          </a:p>
          <a:p>
            <a:r>
              <a:rPr lang="de-DE" dirty="0"/>
              <a:t>Grußformel: ist ebenfalls in der Regel unpersönlich gehalten, beispielsweise "Ihr Online-Shop-Serviceteam" oder "Ihre Bank" </a:t>
            </a:r>
            <a:endParaRPr dirty="0"/>
          </a:p>
        </p:txBody>
      </p:sp>
    </p:spTree>
    <p:extLst>
      <p:ext uri="{BB962C8B-B14F-4D97-AF65-F5344CB8AC3E}">
        <p14:creationId xmlns:p14="http://schemas.microsoft.com/office/powerpoint/2010/main" val="3882923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Ähnlich wie eine Phishing-Mail ist auch eine Phishing-Webseite durch eine Reihe von Merkmalen identifizierbar: Adresszeile: Oft fehlt das "https", mit dem die verschlüsselte Datenübertragung signalisiert wird. Sicherheitszertifikat: fehlt, der Browser zeigt in der Status-Leiste kein Schloss-Symbol. </a:t>
            </a:r>
            <a:endParaRPr dirty="0"/>
          </a:p>
        </p:txBody>
      </p:sp>
    </p:spTree>
    <p:extLst>
      <p:ext uri="{BB962C8B-B14F-4D97-AF65-F5344CB8AC3E}">
        <p14:creationId xmlns:p14="http://schemas.microsoft.com/office/powerpoint/2010/main" val="2412232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Ähnlich wie eine Phishing-Mail ist auch eine Phishing-Webseite durch eine Reihe von Merkmalen identifizierbar: Adresszeile: Oft fehlt das "https", mit dem die verschlüsselte Datenübertragung signalisiert wird. Sicherheitszertifikat: fehlt, der Browser zeigt in der Status-Leiste kein Schloss-Symbol. </a:t>
            </a:r>
            <a:endParaRPr dirty="0"/>
          </a:p>
        </p:txBody>
      </p:sp>
    </p:spTree>
    <p:extLst>
      <p:ext uri="{BB962C8B-B14F-4D97-AF65-F5344CB8AC3E}">
        <p14:creationId xmlns:p14="http://schemas.microsoft.com/office/powerpoint/2010/main" val="608476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Ähnlich wie eine Phishing-Mail ist auch eine Phishing-Webseite durch eine Reihe von Merkmalen identifizierbar: Adresszeile: Oft fehlt das "https", mit dem die verschlüsselte Datenübertragung signalisiert wird. Sicherheitszertifikat: fehlt, der Browser zeigt in der Status-Leiste kein Schloss-Symbol. </a:t>
            </a:r>
            <a:endParaRPr dirty="0"/>
          </a:p>
        </p:txBody>
      </p:sp>
    </p:spTree>
    <p:extLst>
      <p:ext uri="{BB962C8B-B14F-4D97-AF65-F5344CB8AC3E}">
        <p14:creationId xmlns:p14="http://schemas.microsoft.com/office/powerpoint/2010/main" val="2333000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Ähnlich wie eine Phishing-Mail ist auch eine Phishing-Webseite durch eine Reihe von Merkmalen identifizierbar: Adresszeile: Oft fehlt das "https", mit dem die verschlüsselte Datenübertragung signalisiert wird. Sicherheitszertifikat: fehlt, der Browser zeigt in der Status-Leiste kein Schloss-Symbol. </a:t>
            </a:r>
            <a:endParaRPr dirty="0"/>
          </a:p>
        </p:txBody>
      </p:sp>
    </p:spTree>
    <p:extLst>
      <p:ext uri="{BB962C8B-B14F-4D97-AF65-F5344CB8AC3E}">
        <p14:creationId xmlns:p14="http://schemas.microsoft.com/office/powerpoint/2010/main" val="3316821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Ähnlich wie eine Phishing-Mail ist auch eine Phishing-Webseite durch eine Reihe von Merkmalen identifizierbar: Adresszeile: Oft fehlt das "https", mit dem die verschlüsselte Datenübertragung signalisiert wird. Sicherheitszertifikat: fehlt, der Browser zeigt in der Status-Leiste kein Schloss-Symbol. </a:t>
            </a:r>
            <a:endParaRPr dirty="0"/>
          </a:p>
        </p:txBody>
      </p:sp>
    </p:spTree>
    <p:extLst>
      <p:ext uri="{BB962C8B-B14F-4D97-AF65-F5344CB8AC3E}">
        <p14:creationId xmlns:p14="http://schemas.microsoft.com/office/powerpoint/2010/main" val="4008340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Ähnlich wie eine Phishing-Mail ist auch eine Phishing-Webseite durch eine Reihe von Merkmalen identifizierbar: Adresszeile: Oft fehlt das "https", mit dem die verschlüsselte Datenübertragung signalisiert wird. Sicherheitszertifikat: fehlt, der Browser zeigt in der Status-Leiste kein Schloss-Symbol. </a:t>
            </a:r>
            <a:endParaRPr dirty="0"/>
          </a:p>
        </p:txBody>
      </p:sp>
    </p:spTree>
    <p:extLst>
      <p:ext uri="{BB962C8B-B14F-4D97-AF65-F5344CB8AC3E}">
        <p14:creationId xmlns:p14="http://schemas.microsoft.com/office/powerpoint/2010/main" val="4008340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Ähnlich wie eine Phishing-Mail ist auch eine Phishing-Webseite durch eine Reihe von Merkmalen identifizierbar: Adresszeile: Oft fehlt das "https", mit dem die verschlüsselte Datenübertragung signalisiert wird. Sicherheitszertifikat: fehlt, der Browser zeigt in der Status-Leiste kein Schloss-Symbol. </a:t>
            </a:r>
            <a:endParaRPr dirty="0"/>
          </a:p>
        </p:txBody>
      </p:sp>
    </p:spTree>
    <p:extLst>
      <p:ext uri="{BB962C8B-B14F-4D97-AF65-F5344CB8AC3E}">
        <p14:creationId xmlns:p14="http://schemas.microsoft.com/office/powerpoint/2010/main" val="266826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2212829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1537235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Ähnlich wie eine Phishing-Mail ist auch eine Phishing-Webseite durch eine Reihe von Merkmalen identifizierbar: Adresszeile: Oft fehlt das "https", mit dem die verschlüsselte Datenübertragung signalisiert wird. Sicherheitszertifikat: fehlt, der Browser zeigt in der Status-Leiste kein Schloss-Symbol. </a:t>
            </a:r>
            <a:endParaRPr dirty="0"/>
          </a:p>
        </p:txBody>
      </p:sp>
    </p:spTree>
    <p:extLst>
      <p:ext uri="{BB962C8B-B14F-4D97-AF65-F5344CB8AC3E}">
        <p14:creationId xmlns:p14="http://schemas.microsoft.com/office/powerpoint/2010/main" val="3317666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Ähnlich wie eine Phishing-Mail ist auch eine Phishing-Webseite durch eine Reihe von Merkmalen identifizierbar: Adresszeile: Oft fehlt das "https", mit dem die verschlüsselte Datenübertragung signalisiert wird. Sicherheitszertifikat: fehlt, der Browser zeigt in der Status-Leiste kein Schloss-Symbol. </a:t>
            </a:r>
            <a:endParaRPr dirty="0"/>
          </a:p>
        </p:txBody>
      </p:sp>
    </p:spTree>
    <p:extLst>
      <p:ext uri="{BB962C8B-B14F-4D97-AF65-F5344CB8AC3E}">
        <p14:creationId xmlns:p14="http://schemas.microsoft.com/office/powerpoint/2010/main" val="4233673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2200246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131514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33414836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35000175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3461249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4832465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415523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2556006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15470629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39930281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19801978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20725502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21989306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40879847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41926555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2117016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Kontaktieren Sie sofort das Unternehmen (Bank, Kreditkartenfirma, Shop-Betreiber etc.), das als vermeintlicher Absender angegeben ist, und melden Sie den Phishing-Vorfall. Lassen Sie sich beraten, was in Ihrem konkreten Fall zu tun </a:t>
            </a:r>
            <a:r>
              <a:rPr lang="de-DE" dirty="0" err="1"/>
              <a:t>ist.Lassen</a:t>
            </a:r>
            <a:r>
              <a:rPr lang="de-DE" dirty="0"/>
              <a:t> Sie sicherheitshalber Ihre Bankkonten, Online-Banking-Zugänge und/oder Kreditkarten sperren, um einen Zugriff durch unbefugte Dritte zu vermeiden (sofern Bankdaten, TANs etc. angegeben wurden). Im Falle von Account-Phishing bei Online-Shops, Auktionshäusern, Sozialen Netzwerken etc.: Loggen Sie sich in Ihren Account ein und ändern Sie das Passwort. Stornieren Sie ggf. von Dritten getätigte Bestellungen. Falls Sie sich nicht mehr in Ihren Account einloggen können, weil die Betrüger/innen inzwischen die Zugangsdaten geändert haben, kontaktieren Sie den/die Website-Betreiber/innen und beantragen Sie eine umgehende Sperre/Deaktivierung Ihres Accounts. </a:t>
            </a:r>
            <a:endParaRPr dirty="0"/>
          </a:p>
        </p:txBody>
      </p:sp>
    </p:spTree>
    <p:extLst>
      <p:ext uri="{BB962C8B-B14F-4D97-AF65-F5344CB8AC3E}">
        <p14:creationId xmlns:p14="http://schemas.microsoft.com/office/powerpoint/2010/main" val="42698881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Kontaktieren Sie sofort das Unternehmen (Bank, Kreditkartenfirma, Shop-Betreiber etc.), das als vermeintlicher Absender angegeben ist, und melden Sie den Phishing-Vorfall. Lassen Sie sich beraten, was in Ihrem konkreten Fall zu tun </a:t>
            </a:r>
            <a:r>
              <a:rPr lang="de-DE" dirty="0" err="1"/>
              <a:t>ist.Lassen</a:t>
            </a:r>
            <a:r>
              <a:rPr lang="de-DE" dirty="0"/>
              <a:t> Sie sicherheitshalber Ihre Bankkonten, Online-Banking-Zugänge und/oder Kreditkarten sperren, um einen Zugriff durch unbefugte Dritte zu vermeiden (sofern Bankdaten, TANs etc. angegeben wurden). Im Falle von Account-Phishing bei Online-Shops, Auktionshäusern, Sozialen Netzwerken etc.: Loggen Sie sich in Ihren Account ein und ändern Sie das Passwort. Stornieren Sie ggf. von Dritten getätigte Bestellungen. Falls Sie sich nicht mehr in Ihren Account einloggen können, weil die Betrüger/innen inzwischen die Zugangsdaten geändert haben, kontaktieren Sie den/die Website-Betreiber/innen und beantragen Sie eine umgehende Sperre/Deaktivierung Ihres Accounts. </a:t>
            </a:r>
            <a:endParaRPr dirty="0"/>
          </a:p>
        </p:txBody>
      </p:sp>
    </p:spTree>
    <p:extLst>
      <p:ext uri="{BB962C8B-B14F-4D97-AF65-F5344CB8AC3E}">
        <p14:creationId xmlns:p14="http://schemas.microsoft.com/office/powerpoint/2010/main" val="4269888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32040363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Kontaktieren Sie sofort das Unternehmen (Bank, Kreditkartenfirma, Shop-Betreiber etc.), das als vermeintlicher Absender angegeben ist, und melden Sie den Phishing-Vorfall. Lassen Sie sich beraten, was in Ihrem konkreten Fall zu tun </a:t>
            </a:r>
            <a:r>
              <a:rPr lang="de-DE" dirty="0" err="1"/>
              <a:t>ist.Lassen</a:t>
            </a:r>
            <a:r>
              <a:rPr lang="de-DE" dirty="0"/>
              <a:t> Sie sicherheitshalber Ihre Bankkonten, Online-Banking-Zugänge und/oder Kreditkarten sperren, um einen Zugriff durch unbefugte Dritte zu vermeiden (sofern Bankdaten, TANs etc. angegeben wurden). Im Falle von Account-Phishing bei Online-Shops, Auktionshäusern, Sozialen Netzwerken etc.: Loggen Sie sich in Ihren Account ein und ändern Sie das Passwort. Stornieren Sie ggf. von Dritten getätigte Bestellungen. Falls Sie sich nicht mehr in Ihren Account einloggen können, weil die Betrüger/innen inzwischen die Zugangsdaten geändert haben, kontaktieren Sie den/die Website-Betreiber/innen und beantragen Sie eine umgehende Sperre/Deaktivierung Ihres Accounts. </a:t>
            </a:r>
            <a:endParaRPr dirty="0"/>
          </a:p>
        </p:txBody>
      </p:sp>
    </p:spTree>
    <p:extLst>
      <p:ext uri="{BB962C8B-B14F-4D97-AF65-F5344CB8AC3E}">
        <p14:creationId xmlns:p14="http://schemas.microsoft.com/office/powerpoint/2010/main" val="1443485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Kontaktieren Sie sofort das Unternehmen (Bank, Kreditkartenfirma, Shop-Betreiber etc.), das als vermeintlicher Absender angegeben ist, und melden Sie den Phishing-Vorfall. Lassen Sie sich beraten, was in Ihrem konkreten Fall zu tun </a:t>
            </a:r>
            <a:r>
              <a:rPr lang="de-DE" dirty="0" err="1"/>
              <a:t>ist.Lassen</a:t>
            </a:r>
            <a:r>
              <a:rPr lang="de-DE" dirty="0"/>
              <a:t> Sie sicherheitshalber Ihre Bankkonten, Online-Banking-Zugänge und/oder Kreditkarten sperren, um einen Zugriff durch unbefugte Dritte zu vermeiden (sofern Bankdaten, TANs etc. angegeben wurden). Im Falle von Account-Phishing bei Online-Shops, Auktionshäusern, Sozialen Netzwerken etc.: Loggen Sie sich in Ihren Account ein und ändern Sie das Passwort. Stornieren Sie ggf. von Dritten getätigte Bestellungen. Falls Sie sich nicht mehr in Ihren Account einloggen können, weil die Betrüger/innen inzwischen die Zugangsdaten geändert haben, kontaktieren Sie den/die Website-Betreiber/innen und beantragen Sie eine umgehende Sperre/Deaktivierung Ihres Accounts. </a:t>
            </a:r>
            <a:endParaRPr dirty="0"/>
          </a:p>
        </p:txBody>
      </p:sp>
    </p:spTree>
    <p:extLst>
      <p:ext uri="{BB962C8B-B14F-4D97-AF65-F5344CB8AC3E}">
        <p14:creationId xmlns:p14="http://schemas.microsoft.com/office/powerpoint/2010/main" val="36000125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Kontaktieren Sie sofort das Unternehmen (Bank, Kreditkartenfirma, Shop-Betreiber etc.), das als vermeintlicher Absender angegeben ist, und melden Sie den Phishing-Vorfall. Lassen Sie sich beraten, was in Ihrem konkreten Fall zu tun </a:t>
            </a:r>
            <a:r>
              <a:rPr lang="de-DE" dirty="0" err="1"/>
              <a:t>ist.Lassen</a:t>
            </a:r>
            <a:r>
              <a:rPr lang="de-DE" dirty="0"/>
              <a:t> Sie sicherheitshalber Ihre Bankkonten, Online-Banking-Zugänge und/oder Kreditkarten sperren, um einen Zugriff durch unbefugte Dritte zu vermeiden (sofern Bankdaten, TANs etc. angegeben wurden). Im Falle von Account-Phishing bei Online-Shops, Auktionshäusern, Sozialen Netzwerken etc.: Loggen Sie sich in Ihren Account ein und ändern Sie das Passwort. Stornieren Sie ggf. von Dritten getätigte Bestellungen. Falls Sie sich nicht mehr in Ihren Account einloggen können, weil die Betrüger/innen inzwischen die Zugangsdaten geändert haben, kontaktieren Sie den/die Website-Betreiber/innen und beantragen Sie eine umgehende Sperre/Deaktivierung Ihres Accounts. </a:t>
            </a:r>
            <a:endParaRPr dirty="0"/>
          </a:p>
        </p:txBody>
      </p:sp>
    </p:spTree>
    <p:extLst>
      <p:ext uri="{BB962C8B-B14F-4D97-AF65-F5344CB8AC3E}">
        <p14:creationId xmlns:p14="http://schemas.microsoft.com/office/powerpoint/2010/main" val="42411021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Kontaktieren Sie sofort das Unternehmen (Bank, Kreditkartenfirma, Shop-Betreiber etc.), das als vermeintlicher Absender angegeben ist, und melden Sie den Phishing-Vorfall. Lassen Sie sich beraten, was in Ihrem konkreten Fall zu tun </a:t>
            </a:r>
            <a:r>
              <a:rPr lang="de-DE" dirty="0" err="1"/>
              <a:t>ist.Lassen</a:t>
            </a:r>
            <a:r>
              <a:rPr lang="de-DE" dirty="0"/>
              <a:t> Sie sicherheitshalber Ihre Bankkonten, Online-Banking-Zugänge und/oder Kreditkarten sperren, um einen Zugriff durch unbefugte Dritte zu vermeiden (sofern Bankdaten, TANs etc. angegeben wurden). Im Falle von Account-Phishing bei Online-Shops, Auktionshäusern, Sozialen Netzwerken etc.: Loggen Sie sich in Ihren Account ein und ändern Sie das Passwort. Stornieren Sie ggf. von Dritten getätigte Bestellungen. Falls Sie sich nicht mehr in Ihren Account einloggen können, weil die Betrüger/innen inzwischen die Zugangsdaten geändert haben, kontaktieren Sie den/die Website-Betreiber/innen und beantragen Sie eine umgehende Sperre/Deaktivierung Ihres Accounts. </a:t>
            </a:r>
            <a:endParaRPr dirty="0"/>
          </a:p>
        </p:txBody>
      </p:sp>
    </p:spTree>
    <p:extLst>
      <p:ext uri="{BB962C8B-B14F-4D97-AF65-F5344CB8AC3E}">
        <p14:creationId xmlns:p14="http://schemas.microsoft.com/office/powerpoint/2010/main" val="39725814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E3EF7-76B8-4D5D-831D-B2338BCF59F3}" type="slidenum">
              <a:rPr lang="de-DE"/>
              <a:pPr/>
              <a:t>70</a:t>
            </a:fld>
            <a:endParaRPr lang="de-DE"/>
          </a:p>
        </p:txBody>
      </p:sp>
      <p:sp>
        <p:nvSpPr>
          <p:cNvPr id="115714" name="Rectangle 2"/>
          <p:cNvSpPr>
            <a:spLocks noGrp="1" noRot="1" noChangeAspect="1" noChangeArrowheads="1" noTextEdit="1"/>
          </p:cNvSpPr>
          <p:nvPr>
            <p:ph type="sldImg"/>
          </p:nvPr>
        </p:nvSpPr>
        <p:spPr>
          <a:xfrm>
            <a:off x="992188" y="768350"/>
            <a:ext cx="5114925" cy="3836988"/>
          </a:xfrm>
          <a:ln/>
        </p:spPr>
      </p:sp>
      <p:sp>
        <p:nvSpPr>
          <p:cNvPr id="115715" name="Rectangle 3"/>
          <p:cNvSpPr>
            <a:spLocks noGrp="1" noChangeArrowheads="1"/>
          </p:cNvSpPr>
          <p:nvPr>
            <p:ph type="body" idx="1"/>
          </p:nvPr>
        </p:nvSpPr>
        <p:spPr/>
        <p:txBody>
          <a:bodyPr/>
          <a:lstStyle/>
          <a:p>
            <a:r>
              <a:rPr lang="de-DE" dirty="0"/>
              <a:t>Das Gauß-IT-Zentrum berät Sie gerne. Dies ist nur ein erster Einstieg in ein</a:t>
            </a:r>
            <a:r>
              <a:rPr lang="de-DE" baseline="0" dirty="0"/>
              <a:t> spannendes und sehr umfangreiches Thema. Wir möchten mit Ihnen weitere Themen erarbeiten, die Sie bei Ihrer Arbeit unterstützen können.</a:t>
            </a:r>
            <a:endParaRPr lang="de-DE" dirty="0"/>
          </a:p>
        </p:txBody>
      </p:sp>
    </p:spTree>
    <p:extLst>
      <p:ext uri="{BB962C8B-B14F-4D97-AF65-F5344CB8AC3E}">
        <p14:creationId xmlns:p14="http://schemas.microsoft.com/office/powerpoint/2010/main" val="3395108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288694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1510571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2600535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4" name="Rectangle 22"/>
          <p:cNvSpPr>
            <a:spLocks noChangeArrowheads="1"/>
          </p:cNvSpPr>
          <p:nvPr/>
        </p:nvSpPr>
        <p:spPr bwMode="auto">
          <a:xfrm>
            <a:off x="296863" y="1449388"/>
            <a:ext cx="8550275" cy="26543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a:t>Platzhalter für Bild, Bild auf Titelfolie hinter das Logo einsetzen</a:t>
            </a:r>
          </a:p>
        </p:txBody>
      </p:sp>
      <p:sp>
        <p:nvSpPr>
          <p:cNvPr id="5" name="Rectangle 17"/>
          <p:cNvSpPr>
            <a:spLocks noChangeArrowheads="1"/>
          </p:cNvSpPr>
          <p:nvPr userDrawn="1"/>
        </p:nvSpPr>
        <p:spPr bwMode="auto">
          <a:xfrm>
            <a:off x="287338" y="4103688"/>
            <a:ext cx="8583612" cy="2192337"/>
          </a:xfrm>
          <a:prstGeom prst="rect">
            <a:avLst/>
          </a:prstGeom>
          <a:solidFill>
            <a:srgbClr val="FFF0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a:t>   </a:t>
            </a:r>
          </a:p>
        </p:txBody>
      </p:sp>
      <p:pic>
        <p:nvPicPr>
          <p:cNvPr id="6" name="Picture 16" descr="TU_Braunschweig_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1438275"/>
            <a:ext cx="8580437"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TUBS_CO_15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1363"/>
            <a:ext cx="25177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
          <p:cNvSpPr>
            <a:spLocks noChangeArrowheads="1"/>
          </p:cNvSpPr>
          <p:nvPr userDrawn="1"/>
        </p:nvSpPr>
        <p:spPr bwMode="auto">
          <a:xfrm>
            <a:off x="287338" y="6297613"/>
            <a:ext cx="8583612" cy="287337"/>
          </a:xfrm>
          <a:prstGeom prst="rect">
            <a:avLst/>
          </a:prstGeom>
          <a:solidFill>
            <a:srgbClr val="BE1E3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074" name="Rectangle 2"/>
          <p:cNvSpPr>
            <a:spLocks noGrp="1" noChangeArrowheads="1"/>
          </p:cNvSpPr>
          <p:nvPr>
            <p:ph type="ctrTitle" hasCustomPrompt="1"/>
          </p:nvPr>
        </p:nvSpPr>
        <p:spPr>
          <a:xfrm>
            <a:off x="831850" y="4356100"/>
            <a:ext cx="7772400" cy="873125"/>
          </a:xfrm>
        </p:spPr>
        <p:txBody>
          <a:bodyPr/>
          <a:lstStyle>
            <a:lvl1pPr>
              <a:defRPr baseline="0"/>
            </a:lvl1pPr>
          </a:lstStyle>
          <a:p>
            <a:r>
              <a:rPr lang="de-DE" dirty="0"/>
              <a:t>Titel der Präsentation</a:t>
            </a:r>
          </a:p>
        </p:txBody>
      </p:sp>
      <p:sp>
        <p:nvSpPr>
          <p:cNvPr id="3075" name="Rectangle 3"/>
          <p:cNvSpPr>
            <a:spLocks noGrp="1" noChangeArrowheads="1"/>
          </p:cNvSpPr>
          <p:nvPr>
            <p:ph type="subTitle" idx="1" hasCustomPrompt="1"/>
          </p:nvPr>
        </p:nvSpPr>
        <p:spPr>
          <a:xfrm>
            <a:off x="830263" y="5499100"/>
            <a:ext cx="7747000" cy="333375"/>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baseline="0"/>
            </a:lvl1pPr>
          </a:lstStyle>
          <a:p>
            <a:r>
              <a:rPr lang="de-DE" dirty="0"/>
              <a:t>Vorname, Nachname </a:t>
            </a:r>
            <a:r>
              <a:rPr lang="de-DE"/>
              <a:t>der Referentin/des </a:t>
            </a:r>
            <a:r>
              <a:rPr lang="de-DE" dirty="0"/>
              <a:t>Referenten, Datum</a:t>
            </a:r>
          </a:p>
          <a:p>
            <a:endParaRPr lang="de-DE" dirty="0"/>
          </a:p>
        </p:txBody>
      </p:sp>
      <p:sp>
        <p:nvSpPr>
          <p:cNvPr id="3" name="Textplatzhalter 2"/>
          <p:cNvSpPr>
            <a:spLocks noGrp="1"/>
          </p:cNvSpPr>
          <p:nvPr>
            <p:ph type="body" sz="quarter" idx="10" hasCustomPrompt="1"/>
          </p:nvPr>
        </p:nvSpPr>
        <p:spPr>
          <a:xfrm>
            <a:off x="5940152" y="476672"/>
            <a:ext cx="3024336" cy="504479"/>
          </a:xfrm>
        </p:spPr>
        <p:txBody>
          <a:bodyPr/>
          <a:lstStyle>
            <a:lvl1pPr>
              <a:defRPr sz="3200" b="1"/>
            </a:lvl1pPr>
          </a:lstStyle>
          <a:p>
            <a:pPr lvl="0"/>
            <a:r>
              <a:rPr lang="de-DE" dirty="0" smtClean="0"/>
              <a:t>Stabsstelle CISO</a:t>
            </a:r>
            <a:endParaRPr lang="de-DE" dirty="0"/>
          </a:p>
        </p:txBody>
      </p:sp>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55777" y="740317"/>
            <a:ext cx="2736304" cy="654783"/>
          </a:xfrm>
          <a:prstGeom prst="rect">
            <a:avLst/>
          </a:prstGeom>
        </p:spPr>
      </p:pic>
    </p:spTree>
    <p:extLst>
      <p:ext uri="{BB962C8B-B14F-4D97-AF65-F5344CB8AC3E}">
        <p14:creationId xmlns:p14="http://schemas.microsoft.com/office/powerpoint/2010/main" val="385356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Zwischentitel und Gliederung">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0" y="0"/>
            <a:ext cx="9144000" cy="839244"/>
          </a:xfrm>
          <a:prstGeom prst="rect">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de-DE">
              <a:solidFill>
                <a:schemeClr val="accent2"/>
              </a:solidFill>
            </a:endParaRPr>
          </a:p>
        </p:txBody>
      </p:sp>
      <p:sp>
        <p:nvSpPr>
          <p:cNvPr id="4" name="Rectangle 3"/>
          <p:cNvSpPr>
            <a:spLocks noGrp="1" noChangeArrowheads="1"/>
          </p:cNvSpPr>
          <p:nvPr>
            <p:ph type="body" idx="1"/>
          </p:nvPr>
        </p:nvSpPr>
        <p:spPr bwMode="gray">
          <a:xfrm>
            <a:off x="431800" y="1339851"/>
            <a:ext cx="8370888" cy="4622800"/>
          </a:xfrm>
          <a:noFill/>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6" name="Gruppieren 5"/>
          <p:cNvGrpSpPr/>
          <p:nvPr userDrawn="1"/>
        </p:nvGrpSpPr>
        <p:grpSpPr>
          <a:xfrm>
            <a:off x="6843662" y="8834"/>
            <a:ext cx="2768898" cy="440432"/>
            <a:chOff x="-101924" y="611853"/>
            <a:chExt cx="2768898" cy="539846"/>
          </a:xfrm>
        </p:grpSpPr>
        <p:sp>
          <p:nvSpPr>
            <p:cNvPr id="7" name="Richtungspfeil 6"/>
            <p:cNvSpPr/>
            <p:nvPr/>
          </p:nvSpPr>
          <p:spPr>
            <a:xfrm>
              <a:off x="-20861" y="611853"/>
              <a:ext cx="2687835" cy="539846"/>
            </a:xfrm>
            <a:prstGeom prst="homePlate">
              <a:avLst/>
            </a:prstGeom>
            <a:solidFill>
              <a:srgbClr val="6D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ichtungspfeil 4"/>
            <p:cNvSpPr/>
            <p:nvPr/>
          </p:nvSpPr>
          <p:spPr>
            <a:xfrm>
              <a:off x="-101924"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Schutzmaßnahmen</a:t>
              </a:r>
            </a:p>
          </p:txBody>
        </p:sp>
      </p:grpSp>
      <p:grpSp>
        <p:nvGrpSpPr>
          <p:cNvPr id="9" name="Gruppieren 8"/>
          <p:cNvGrpSpPr/>
          <p:nvPr userDrawn="1"/>
        </p:nvGrpSpPr>
        <p:grpSpPr>
          <a:xfrm>
            <a:off x="4788024" y="8834"/>
            <a:ext cx="2399803" cy="440432"/>
            <a:chOff x="2678" y="611853"/>
            <a:chExt cx="2687835" cy="539846"/>
          </a:xfrm>
        </p:grpSpPr>
        <p:sp>
          <p:nvSpPr>
            <p:cNvPr id="10" name="Richtungspfeil 9"/>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Angriffstypen</a:t>
              </a:r>
            </a:p>
          </p:txBody>
        </p:sp>
      </p:grpSp>
      <p:grpSp>
        <p:nvGrpSpPr>
          <p:cNvPr id="12" name="Gruppieren 11"/>
          <p:cNvGrpSpPr/>
          <p:nvPr userDrawn="1"/>
        </p:nvGrpSpPr>
        <p:grpSpPr>
          <a:xfrm>
            <a:off x="2339752" y="8834"/>
            <a:ext cx="2687835" cy="440432"/>
            <a:chOff x="2678" y="611853"/>
            <a:chExt cx="2687835" cy="539846"/>
          </a:xfrm>
        </p:grpSpPr>
        <p:sp>
          <p:nvSpPr>
            <p:cNvPr id="13" name="Richtungspfeil 12"/>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114100"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Vorgehen des Angreifers</a:t>
              </a:r>
            </a:p>
          </p:txBody>
        </p:sp>
      </p:grpSp>
      <p:grpSp>
        <p:nvGrpSpPr>
          <p:cNvPr id="15" name="Gruppieren 14"/>
          <p:cNvGrpSpPr/>
          <p:nvPr userDrawn="1"/>
        </p:nvGrpSpPr>
        <p:grpSpPr>
          <a:xfrm>
            <a:off x="11956" y="8834"/>
            <a:ext cx="2543819" cy="440432"/>
            <a:chOff x="2678" y="611853"/>
            <a:chExt cx="2687835" cy="539846"/>
          </a:xfrm>
        </p:grpSpPr>
        <p:sp>
          <p:nvSpPr>
            <p:cNvPr id="16" name="Richtungspfeil 15"/>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Was ist Phishing?</a:t>
              </a:r>
            </a:p>
          </p:txBody>
        </p:sp>
      </p:grpSp>
    </p:spTree>
    <p:extLst>
      <p:ext uri="{BB962C8B-B14F-4D97-AF65-F5344CB8AC3E}">
        <p14:creationId xmlns:p14="http://schemas.microsoft.com/office/powerpoint/2010/main" val="84552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ischentitel_1">
    <p:spTree>
      <p:nvGrpSpPr>
        <p:cNvPr id="1" name=""/>
        <p:cNvGrpSpPr/>
        <p:nvPr/>
      </p:nvGrpSpPr>
      <p:grpSpPr>
        <a:xfrm>
          <a:off x="0" y="0"/>
          <a:ext cx="0" cy="0"/>
          <a:chOff x="0" y="0"/>
          <a:chExt cx="0" cy="0"/>
        </a:xfrm>
      </p:grpSpPr>
      <p:sp>
        <p:nvSpPr>
          <p:cNvPr id="7" name="Rectangle 17"/>
          <p:cNvSpPr>
            <a:spLocks noChangeArrowheads="1"/>
          </p:cNvSpPr>
          <p:nvPr userDrawn="1"/>
        </p:nvSpPr>
        <p:spPr bwMode="auto">
          <a:xfrm>
            <a:off x="252000" y="288000"/>
            <a:ext cx="8640000" cy="5814000"/>
          </a:xfrm>
          <a:prstGeom prst="rect">
            <a:avLst/>
          </a:prstGeom>
          <a:solidFill>
            <a:srgbClr val="FA6E00"/>
          </a:solidFill>
          <a:ln>
            <a:noFill/>
          </a:ln>
        </p:spPr>
        <p:txBody>
          <a:bodyPr wrap="none" anchor="ctr"/>
          <a:lstStyle/>
          <a:p>
            <a:pPr algn="ctr"/>
            <a:r>
              <a:rPr lang="de-DE"/>
              <a:t>   </a:t>
            </a:r>
          </a:p>
        </p:txBody>
      </p:sp>
      <p:sp>
        <p:nvSpPr>
          <p:cNvPr id="9" name="Rectangle 2"/>
          <p:cNvSpPr>
            <a:spLocks noGrp="1" noChangeArrowheads="1"/>
          </p:cNvSpPr>
          <p:nvPr>
            <p:ph type="ctrTitle" hasCustomPrompt="1"/>
          </p:nvPr>
        </p:nvSpPr>
        <p:spPr>
          <a:xfrm>
            <a:off x="831850" y="3864446"/>
            <a:ext cx="7772400" cy="873125"/>
          </a:xfrm>
        </p:spPr>
        <p:txBody>
          <a:bodyPr/>
          <a:lstStyle>
            <a:lvl1pPr>
              <a:defRPr>
                <a:solidFill>
                  <a:schemeClr val="bg1"/>
                </a:solidFill>
              </a:defRPr>
            </a:lvl1pPr>
          </a:lstStyle>
          <a:p>
            <a:r>
              <a:rPr lang="de-DE" dirty="0"/>
              <a:t>Zwischentitelformat </a:t>
            </a:r>
            <a:br>
              <a:rPr lang="de-DE" dirty="0"/>
            </a:br>
            <a:r>
              <a:rPr lang="de-DE" dirty="0"/>
              <a:t>durch Klicken bearbeiten</a:t>
            </a:r>
          </a:p>
        </p:txBody>
      </p:sp>
      <p:sp>
        <p:nvSpPr>
          <p:cNvPr id="10" name="Rectangle 3"/>
          <p:cNvSpPr>
            <a:spLocks noGrp="1" noChangeArrowheads="1"/>
          </p:cNvSpPr>
          <p:nvPr>
            <p:ph type="subTitle" idx="1"/>
          </p:nvPr>
        </p:nvSpPr>
        <p:spPr>
          <a:xfrm>
            <a:off x="830263" y="5007446"/>
            <a:ext cx="7747000" cy="333375"/>
          </a:xfrm>
        </p:spPr>
        <p:txBody>
          <a:bodyPr/>
          <a:lstStyle>
            <a:lvl1pPr>
              <a:defRPr>
                <a:solidFill>
                  <a:schemeClr val="bg1"/>
                </a:solidFill>
              </a:defRPr>
            </a:lvl1pPr>
          </a:lstStyle>
          <a:p>
            <a:r>
              <a:rPr lang="de-DE"/>
              <a:t>Formatvorlage des Untertitelmasters durch Klicken bearbeiten</a:t>
            </a:r>
            <a:endParaRPr lang="de-DE" dirty="0"/>
          </a:p>
        </p:txBody>
      </p:sp>
      <p:pic>
        <p:nvPicPr>
          <p:cNvPr id="11" name="Picture 20" descr="TUBS_CO_70vH_15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15025"/>
            <a:ext cx="17621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userDrawn="1"/>
        </p:nvSpPr>
        <p:spPr>
          <a:xfrm>
            <a:off x="8892000" y="0"/>
            <a:ext cx="288000" cy="6858000"/>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2" name="Bildplatzhalter 2"/>
          <p:cNvSpPr>
            <a:spLocks noGrp="1"/>
          </p:cNvSpPr>
          <p:nvPr>
            <p:ph type="pic" sz="quarter" idx="11"/>
          </p:nvPr>
        </p:nvSpPr>
        <p:spPr>
          <a:xfrm>
            <a:off x="252000" y="288000"/>
            <a:ext cx="8640000" cy="3024000"/>
          </a:xfrm>
          <a:ln w="12700"/>
        </p:spPr>
        <p:txBody>
          <a:bodyPr/>
          <a:lstStyle/>
          <a:p>
            <a:endParaRPr lang="de-DE" dirty="0"/>
          </a:p>
        </p:txBody>
      </p:sp>
    </p:spTree>
    <p:extLst>
      <p:ext uri="{BB962C8B-B14F-4D97-AF65-F5344CB8AC3E}">
        <p14:creationId xmlns:p14="http://schemas.microsoft.com/office/powerpoint/2010/main" val="3729433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ischentitel_2">
    <p:spTree>
      <p:nvGrpSpPr>
        <p:cNvPr id="1" name=""/>
        <p:cNvGrpSpPr/>
        <p:nvPr/>
      </p:nvGrpSpPr>
      <p:grpSpPr>
        <a:xfrm>
          <a:off x="0" y="0"/>
          <a:ext cx="0" cy="0"/>
          <a:chOff x="0" y="0"/>
          <a:chExt cx="0" cy="0"/>
        </a:xfrm>
      </p:grpSpPr>
      <p:sp>
        <p:nvSpPr>
          <p:cNvPr id="12" name="Rectangle 17"/>
          <p:cNvSpPr>
            <a:spLocks noChangeArrowheads="1"/>
          </p:cNvSpPr>
          <p:nvPr userDrawn="1"/>
        </p:nvSpPr>
        <p:spPr bwMode="auto">
          <a:xfrm>
            <a:off x="252000" y="288000"/>
            <a:ext cx="8640000" cy="5814000"/>
          </a:xfrm>
          <a:prstGeom prst="rect">
            <a:avLst/>
          </a:prstGeom>
          <a:solidFill>
            <a:srgbClr val="DDDDDD"/>
          </a:solidFill>
          <a:ln>
            <a:noFill/>
          </a:ln>
        </p:spPr>
        <p:txBody>
          <a:bodyPr wrap="none" anchor="ctr"/>
          <a:lstStyle/>
          <a:p>
            <a:pPr algn="ctr"/>
            <a:r>
              <a:rPr lang="de-DE"/>
              <a:t>   </a:t>
            </a:r>
          </a:p>
        </p:txBody>
      </p:sp>
      <p:sp>
        <p:nvSpPr>
          <p:cNvPr id="9" name="Rectangle 2"/>
          <p:cNvSpPr>
            <a:spLocks noGrp="1" noChangeArrowheads="1"/>
          </p:cNvSpPr>
          <p:nvPr>
            <p:ph type="ctrTitle" hasCustomPrompt="1"/>
          </p:nvPr>
        </p:nvSpPr>
        <p:spPr>
          <a:xfrm>
            <a:off x="831850" y="3864446"/>
            <a:ext cx="7772400" cy="873125"/>
          </a:xfrm>
        </p:spPr>
        <p:txBody>
          <a:bodyPr/>
          <a:lstStyle>
            <a:lvl1pPr>
              <a:defRPr>
                <a:solidFill>
                  <a:schemeClr val="tx1"/>
                </a:solidFill>
              </a:defRPr>
            </a:lvl1pPr>
          </a:lstStyle>
          <a:p>
            <a:r>
              <a:rPr lang="de-DE" dirty="0"/>
              <a:t>Zwischentitelformat </a:t>
            </a:r>
            <a:br>
              <a:rPr lang="de-DE" dirty="0"/>
            </a:br>
            <a:r>
              <a:rPr lang="de-DE" dirty="0"/>
              <a:t>durch Klicken bearbeiten</a:t>
            </a:r>
          </a:p>
        </p:txBody>
      </p:sp>
      <p:sp>
        <p:nvSpPr>
          <p:cNvPr id="10" name="Rectangle 3"/>
          <p:cNvSpPr>
            <a:spLocks noGrp="1" noChangeArrowheads="1"/>
          </p:cNvSpPr>
          <p:nvPr>
            <p:ph type="subTitle" idx="1"/>
          </p:nvPr>
        </p:nvSpPr>
        <p:spPr>
          <a:xfrm>
            <a:off x="830263" y="5007446"/>
            <a:ext cx="7747000" cy="333375"/>
          </a:xfrm>
        </p:spPr>
        <p:txBody>
          <a:bodyPr/>
          <a:lstStyle>
            <a:lvl1pPr>
              <a:defRPr>
                <a:solidFill>
                  <a:schemeClr val="tx1"/>
                </a:solidFill>
              </a:defRPr>
            </a:lvl1pPr>
          </a:lstStyle>
          <a:p>
            <a:r>
              <a:rPr lang="de-DE"/>
              <a:t>Formatvorlage des Untertitelmasters durch Klicken bearbeiten</a:t>
            </a:r>
            <a:endParaRPr lang="de-DE" dirty="0"/>
          </a:p>
        </p:txBody>
      </p:sp>
      <p:pic>
        <p:nvPicPr>
          <p:cNvPr id="11" name="Picture 20" descr="TUBS_CO_70vH_15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15025"/>
            <a:ext cx="17621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ildplatzhalter 2"/>
          <p:cNvSpPr>
            <a:spLocks noGrp="1"/>
          </p:cNvSpPr>
          <p:nvPr>
            <p:ph type="pic" sz="quarter" idx="11"/>
          </p:nvPr>
        </p:nvSpPr>
        <p:spPr>
          <a:xfrm>
            <a:off x="252000" y="288000"/>
            <a:ext cx="8640000" cy="3024000"/>
          </a:xfrm>
          <a:ln w="12700"/>
        </p:spPr>
        <p:txBody>
          <a:bodyPr/>
          <a:lstStyle/>
          <a:p>
            <a:endParaRPr lang="de-DE" dirty="0"/>
          </a:p>
        </p:txBody>
      </p:sp>
      <p:sp>
        <p:nvSpPr>
          <p:cNvPr id="4" name="Rechteck 3"/>
          <p:cNvSpPr/>
          <p:nvPr userDrawn="1"/>
        </p:nvSpPr>
        <p:spPr>
          <a:xfrm>
            <a:off x="8892000" y="0"/>
            <a:ext cx="288000" cy="6858000"/>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70480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userDrawn="1">
  <p:cSld name="1_Titel und Inhalt">
    <p:spTree>
      <p:nvGrpSpPr>
        <p:cNvPr id="1" name=""/>
        <p:cNvGrpSpPr/>
        <p:nvPr/>
      </p:nvGrpSpPr>
      <p:grpSpPr bwMode="auto">
        <a:xfrm>
          <a:off x="0" y="0"/>
          <a:ext cx="0" cy="0"/>
          <a:chOff x="0" y="0"/>
          <a:chExt cx="0" cy="0"/>
        </a:xfrm>
      </p:grpSpPr>
      <p:sp>
        <p:nvSpPr>
          <p:cNvPr id="4" name="Rectangle 18"/>
          <p:cNvSpPr>
            <a:spLocks noChangeArrowheads="1"/>
          </p:cNvSpPr>
          <p:nvPr userDrawn="1"/>
        </p:nvSpPr>
        <p:spPr bwMode="auto">
          <a:xfrm>
            <a:off x="0" y="0"/>
            <a:ext cx="9144000" cy="863600"/>
          </a:xfrm>
          <a:prstGeom prst="rect">
            <a:avLst/>
          </a:prstGeom>
          <a:solidFill>
            <a:srgbClr val="DDDDDD"/>
          </a:solidFill>
          <a:ln w="0">
            <a:noFill/>
            <a:miter lim="800000"/>
            <a:headEnd/>
            <a:tailEnd/>
          </a:ln>
        </p:spPr>
        <p:txBody>
          <a:bodyPr wrap="none" lIns="121917" tIns="60958" rIns="121917" bIns="60958" anchor="ctr"/>
          <a:lstStyle/>
          <a:p>
            <a:pPr algn="ctr">
              <a:defRPr/>
            </a:pPr>
            <a:endParaRPr>
              <a:solidFill>
                <a:schemeClr val="accent2"/>
              </a:solidFill>
            </a:endParaRPr>
          </a:p>
        </p:txBody>
      </p:sp>
      <p:sp>
        <p:nvSpPr>
          <p:cNvPr id="2" name="Titel 1"/>
          <p:cNvSpPr>
            <a:spLocks noGrp="1"/>
          </p:cNvSpPr>
          <p:nvPr>
            <p:ph type="title"/>
          </p:nvPr>
        </p:nvSpPr>
        <p:spPr bwMode="auto"/>
        <p:txBody>
          <a:bodyPr/>
          <a:lstStyle/>
          <a:p>
            <a:pPr>
              <a:defRPr/>
            </a:pPr>
            <a:r>
              <a:t>Titelmasterformat durch Klicken bearbeiten</a:t>
            </a:r>
          </a:p>
        </p:txBody>
      </p:sp>
      <p:sp>
        <p:nvSpPr>
          <p:cNvPr id="3" name="Inhaltsplatzhalter 2"/>
          <p:cNvSpPr>
            <a:spLocks noGrp="1"/>
          </p:cNvSpPr>
          <p:nvPr>
            <p:ph idx="1"/>
          </p:nvPr>
        </p:nvSpPr>
        <p:spPr bwMode="auto"/>
        <p:txBody>
          <a:bodyPr/>
          <a:lstStyle/>
          <a:p>
            <a:pPr lvl="0">
              <a:defRPr/>
            </a:pPr>
            <a:r>
              <a:t>Textmasterformat bearbeiten</a:t>
            </a:r>
          </a:p>
          <a:p>
            <a:pPr lvl="1">
              <a:defRPr/>
            </a:pPr>
            <a:r>
              <a:t>Zweite Ebene</a:t>
            </a:r>
          </a:p>
          <a:p>
            <a:pPr lvl="2">
              <a:defRPr/>
            </a:pPr>
            <a:r>
              <a:t>Dritte Ebene</a:t>
            </a:r>
          </a:p>
          <a:p>
            <a:pPr lvl="3">
              <a:defRPr/>
            </a:pPr>
            <a:r>
              <a:t>Vierte Ebene</a:t>
            </a:r>
          </a:p>
          <a:p>
            <a:pPr lvl="4">
              <a:defRPr/>
            </a:pPr>
            <a:r>
              <a:t>Fünfte Ebene</a:t>
            </a:r>
          </a:p>
        </p:txBody>
      </p:sp>
    </p:spTree>
    <p:extLst>
      <p:ext uri="{BB962C8B-B14F-4D97-AF65-F5344CB8AC3E}">
        <p14:creationId xmlns:p14="http://schemas.microsoft.com/office/powerpoint/2010/main" val="3748957780"/>
      </p:ext>
    </p:extLst>
  </p:cSld>
  <p:clrMapOvr>
    <a:masterClrMapping/>
  </p:clrMapOvr>
  <p:hf/>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Zwischentitel_1">
    <p:spTree>
      <p:nvGrpSpPr>
        <p:cNvPr id="1" name=""/>
        <p:cNvGrpSpPr/>
        <p:nvPr/>
      </p:nvGrpSpPr>
      <p:grpSpPr>
        <a:xfrm>
          <a:off x="0" y="0"/>
          <a:ext cx="0" cy="0"/>
          <a:chOff x="0" y="0"/>
          <a:chExt cx="0" cy="0"/>
        </a:xfrm>
      </p:grpSpPr>
      <p:sp>
        <p:nvSpPr>
          <p:cNvPr id="6" name="Rectangle 17"/>
          <p:cNvSpPr>
            <a:spLocks noChangeArrowheads="1"/>
          </p:cNvSpPr>
          <p:nvPr userDrawn="1"/>
        </p:nvSpPr>
        <p:spPr bwMode="auto">
          <a:xfrm>
            <a:off x="216000" y="384000"/>
            <a:ext cx="8712000" cy="5707200"/>
          </a:xfrm>
          <a:prstGeom prst="rect">
            <a:avLst/>
          </a:prstGeom>
          <a:solidFill>
            <a:srgbClr val="DDDDDD"/>
          </a:solidFill>
          <a:ln>
            <a:noFill/>
          </a:ln>
        </p:spPr>
        <p:txBody>
          <a:bodyPr wrap="none" anchor="ctr"/>
          <a:lstStyle/>
          <a:p>
            <a:pPr algn="ctr"/>
            <a:r>
              <a:rPr lang="de-DE"/>
              <a:t>   </a:t>
            </a:r>
          </a:p>
        </p:txBody>
      </p:sp>
      <p:sp>
        <p:nvSpPr>
          <p:cNvPr id="7" name="Rectangle 2"/>
          <p:cNvSpPr>
            <a:spLocks noGrp="1" noChangeArrowheads="1"/>
          </p:cNvSpPr>
          <p:nvPr>
            <p:ph type="ctrTitle" hasCustomPrompt="1"/>
          </p:nvPr>
        </p:nvSpPr>
        <p:spPr>
          <a:xfrm>
            <a:off x="831850" y="3717033"/>
            <a:ext cx="7772400" cy="1164167"/>
          </a:xfrm>
        </p:spPr>
        <p:txBody>
          <a:bodyPr/>
          <a:lstStyle>
            <a:lvl1pPr>
              <a:defRPr>
                <a:solidFill>
                  <a:schemeClr val="tx1"/>
                </a:solidFill>
              </a:defRPr>
            </a:lvl1pPr>
          </a:lstStyle>
          <a:p>
            <a:r>
              <a:rPr lang="de-DE" dirty="0"/>
              <a:t>Zwischentitel</a:t>
            </a:r>
          </a:p>
        </p:txBody>
      </p:sp>
      <p:sp>
        <p:nvSpPr>
          <p:cNvPr id="8" name="Rectangle 3"/>
          <p:cNvSpPr>
            <a:spLocks noGrp="1" noChangeArrowheads="1"/>
          </p:cNvSpPr>
          <p:nvPr>
            <p:ph type="subTitle" idx="1" hasCustomPrompt="1"/>
          </p:nvPr>
        </p:nvSpPr>
        <p:spPr>
          <a:xfrm>
            <a:off x="830263" y="5241033"/>
            <a:ext cx="7747000" cy="444500"/>
          </a:xfrm>
        </p:spPr>
        <p:txBody>
          <a:bodyPr/>
          <a:lstStyle>
            <a:lvl1pPr>
              <a:defRPr>
                <a:solidFill>
                  <a:schemeClr val="tx1"/>
                </a:solidFill>
              </a:defRPr>
            </a:lvl1pPr>
          </a:lstStyle>
          <a:p>
            <a:r>
              <a:rPr lang="de-DE" dirty="0"/>
              <a:t>Untertitel</a:t>
            </a:r>
          </a:p>
        </p:txBody>
      </p:sp>
      <p:pic>
        <p:nvPicPr>
          <p:cNvPr id="13" name="Picture 20" descr="TUBS_CO_70vH_150dpi"/>
          <p:cNvPicPr>
            <a:picLocks noChangeAspect="1" noChangeArrowheads="1"/>
          </p:cNvPicPr>
          <p:nvPr userDrawn="1"/>
        </p:nvPicPr>
        <p:blipFill>
          <a:blip r:embed="rId2" cstate="print"/>
          <a:srcRect/>
          <a:stretch>
            <a:fillRect/>
          </a:stretch>
        </p:blipFill>
        <p:spPr bwMode="auto">
          <a:xfrm>
            <a:off x="1" y="5915031"/>
            <a:ext cx="1356890" cy="669837"/>
          </a:xfrm>
          <a:prstGeom prst="rect">
            <a:avLst/>
          </a:prstGeom>
          <a:noFill/>
          <a:ln w="9525">
            <a:noFill/>
            <a:miter lim="800000"/>
            <a:headEnd/>
            <a:tailEnd/>
          </a:ln>
        </p:spPr>
      </p:pic>
      <p:sp>
        <p:nvSpPr>
          <p:cNvPr id="9" name="Bildplatzhalter 2"/>
          <p:cNvSpPr>
            <a:spLocks noGrp="1"/>
          </p:cNvSpPr>
          <p:nvPr>
            <p:ph type="pic" sz="quarter" idx="10"/>
          </p:nvPr>
        </p:nvSpPr>
        <p:spPr>
          <a:xfrm>
            <a:off x="216000" y="384000"/>
            <a:ext cx="8712000" cy="3024000"/>
          </a:xfrm>
        </p:spPr>
        <p:txBody>
          <a:bodyPr/>
          <a:lstStyle/>
          <a:p>
            <a:endParaRPr lang="de-DE"/>
          </a:p>
        </p:txBody>
      </p:sp>
      <p:sp>
        <p:nvSpPr>
          <p:cNvPr id="10" name="Rechteck 9"/>
          <p:cNvSpPr/>
          <p:nvPr userDrawn="1"/>
        </p:nvSpPr>
        <p:spPr>
          <a:xfrm>
            <a:off x="8928000" y="0"/>
            <a:ext cx="216000" cy="6864000"/>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24245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863600"/>
          </a:xfrm>
          <a:prstGeom prst="rect">
            <a:avLst/>
          </a:prstGeom>
          <a:solidFill>
            <a:srgbClr val="DDDDDD"/>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de-DE">
              <a:solidFill>
                <a:schemeClr val="accent2"/>
              </a:solidFill>
            </a:endParaRPr>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a:xfrm>
            <a:off x="431800" y="1260000"/>
            <a:ext cx="8375650" cy="4500000"/>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90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6" name="Rectangle 18"/>
          <p:cNvSpPr>
            <a:spLocks noChangeArrowheads="1"/>
          </p:cNvSpPr>
          <p:nvPr userDrawn="1"/>
        </p:nvSpPr>
        <p:spPr bwMode="auto">
          <a:xfrm>
            <a:off x="0" y="0"/>
            <a:ext cx="9144000" cy="863600"/>
          </a:xfrm>
          <a:prstGeom prst="rect">
            <a:avLst/>
          </a:prstGeom>
          <a:solidFill>
            <a:srgbClr val="DDDDDD"/>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de-DE">
              <a:solidFill>
                <a:schemeClr val="accent2"/>
              </a:solidFill>
            </a:endParaRPr>
          </a:p>
        </p:txBody>
      </p:sp>
      <p:sp>
        <p:nvSpPr>
          <p:cNvPr id="2" name="Titel 1"/>
          <p:cNvSpPr>
            <a:spLocks noGrp="1"/>
          </p:cNvSpPr>
          <p:nvPr>
            <p:ph type="title"/>
          </p:nvPr>
        </p:nvSpPr>
        <p:spPr/>
        <p:txBody>
          <a:bodyPr/>
          <a:lstStyle/>
          <a:p>
            <a:r>
              <a:rPr lang="de-DE"/>
              <a:t>Titelmasterformat durch Klicken bearbeiten</a:t>
            </a:r>
          </a:p>
        </p:txBody>
      </p:sp>
      <p:sp>
        <p:nvSpPr>
          <p:cNvPr id="4" name="Inhaltsplatzhalter 2"/>
          <p:cNvSpPr>
            <a:spLocks noGrp="1"/>
          </p:cNvSpPr>
          <p:nvPr>
            <p:ph idx="1"/>
          </p:nvPr>
        </p:nvSpPr>
        <p:spPr>
          <a:xfrm>
            <a:off x="431800" y="1260000"/>
            <a:ext cx="3600000" cy="450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2"/>
          <p:cNvSpPr>
            <a:spLocks noGrp="1"/>
          </p:cNvSpPr>
          <p:nvPr>
            <p:ph idx="10"/>
          </p:nvPr>
        </p:nvSpPr>
        <p:spPr>
          <a:xfrm>
            <a:off x="4860000" y="1260000"/>
            <a:ext cx="3600000" cy="450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30210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0" y="0"/>
            <a:ext cx="9144000" cy="863600"/>
          </a:xfrm>
          <a:prstGeom prst="rect">
            <a:avLst/>
          </a:prstGeom>
          <a:solidFill>
            <a:srgbClr val="DDDDDD"/>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de-DE">
              <a:solidFill>
                <a:schemeClr val="accent2"/>
              </a:solidFill>
            </a:endParaRPr>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99686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0"/>
            <a:ext cx="9144000" cy="863600"/>
          </a:xfrm>
          <a:prstGeom prst="rect">
            <a:avLst/>
          </a:prstGeom>
          <a:solidFill>
            <a:srgbClr val="DDDDDD"/>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de-DE">
              <a:solidFill>
                <a:schemeClr val="accent2"/>
              </a:solidFill>
            </a:endParaRPr>
          </a:p>
        </p:txBody>
      </p:sp>
      <p:sp>
        <p:nvSpPr>
          <p:cNvPr id="2" name="Titel 1"/>
          <p:cNvSpPr>
            <a:spLocks noGrp="1"/>
          </p:cNvSpPr>
          <p:nvPr>
            <p:ph type="title"/>
          </p:nvPr>
        </p:nvSpPr>
        <p:spPr>
          <a:xfrm>
            <a:off x="431800" y="111125"/>
            <a:ext cx="8375650" cy="708025"/>
          </a:xfrm>
        </p:spPr>
        <p:txBody>
          <a:bodyPr/>
          <a:lstStyle/>
          <a:p>
            <a:r>
              <a:rPr lang="de-DE"/>
              <a:t>Titelmasterformat durch Klicken bearbeiten</a:t>
            </a:r>
          </a:p>
        </p:txBody>
      </p:sp>
      <p:sp>
        <p:nvSpPr>
          <p:cNvPr id="3" name="Diagrammplatzhalter 2"/>
          <p:cNvSpPr>
            <a:spLocks noGrp="1"/>
          </p:cNvSpPr>
          <p:nvPr>
            <p:ph type="chart" idx="1"/>
          </p:nvPr>
        </p:nvSpPr>
        <p:spPr>
          <a:xfrm>
            <a:off x="431800" y="1042988"/>
            <a:ext cx="8375650" cy="4772025"/>
          </a:xfrm>
        </p:spPr>
        <p:txBody>
          <a:bodyPr/>
          <a:lstStyle/>
          <a:p>
            <a:pPr lvl="0"/>
            <a:r>
              <a:rPr lang="de-DE" noProof="0"/>
              <a:t>Diagramm durch Klicken auf Symbol hinzufügen</a:t>
            </a:r>
          </a:p>
        </p:txBody>
      </p:sp>
    </p:spTree>
    <p:extLst>
      <p:ext uri="{BB962C8B-B14F-4D97-AF65-F5344CB8AC3E}">
        <p14:creationId xmlns:p14="http://schemas.microsoft.com/office/powerpoint/2010/main" val="105037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titel und Gliederung">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0" y="0"/>
            <a:ext cx="9144000" cy="839244"/>
          </a:xfrm>
          <a:prstGeom prst="rect">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de-DE">
              <a:solidFill>
                <a:schemeClr val="accent2"/>
              </a:solidFill>
            </a:endParaRPr>
          </a:p>
        </p:txBody>
      </p:sp>
      <p:sp>
        <p:nvSpPr>
          <p:cNvPr id="4" name="Rectangle 3"/>
          <p:cNvSpPr>
            <a:spLocks noGrp="1" noChangeArrowheads="1"/>
          </p:cNvSpPr>
          <p:nvPr>
            <p:ph type="body" idx="1"/>
          </p:nvPr>
        </p:nvSpPr>
        <p:spPr bwMode="gray">
          <a:xfrm>
            <a:off x="431800" y="1339851"/>
            <a:ext cx="8370888" cy="4622800"/>
          </a:xfrm>
          <a:noFill/>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4233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ischentitel und Gliederung">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0" y="0"/>
            <a:ext cx="9144000" cy="839244"/>
          </a:xfrm>
          <a:prstGeom prst="rect">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de-DE">
              <a:solidFill>
                <a:schemeClr val="accent2"/>
              </a:solidFill>
            </a:endParaRPr>
          </a:p>
        </p:txBody>
      </p:sp>
      <p:sp>
        <p:nvSpPr>
          <p:cNvPr id="4" name="Rectangle 3"/>
          <p:cNvSpPr>
            <a:spLocks noGrp="1" noChangeArrowheads="1"/>
          </p:cNvSpPr>
          <p:nvPr>
            <p:ph type="body" idx="1"/>
          </p:nvPr>
        </p:nvSpPr>
        <p:spPr bwMode="gray">
          <a:xfrm>
            <a:off x="431800" y="1339851"/>
            <a:ext cx="8370888" cy="4622800"/>
          </a:xfrm>
          <a:noFill/>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grpSp>
        <p:nvGrpSpPr>
          <p:cNvPr id="6" name="Gruppieren 5"/>
          <p:cNvGrpSpPr/>
          <p:nvPr userDrawn="1"/>
        </p:nvGrpSpPr>
        <p:grpSpPr>
          <a:xfrm>
            <a:off x="6843662" y="8834"/>
            <a:ext cx="2768898" cy="440432"/>
            <a:chOff x="-101924" y="611853"/>
            <a:chExt cx="2768898" cy="539846"/>
          </a:xfrm>
        </p:grpSpPr>
        <p:sp>
          <p:nvSpPr>
            <p:cNvPr id="7" name="Richtungspfeil 6"/>
            <p:cNvSpPr/>
            <p:nvPr/>
          </p:nvSpPr>
          <p:spPr>
            <a:xfrm>
              <a:off x="-20861"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ichtungspfeil 4"/>
            <p:cNvSpPr/>
            <p:nvPr/>
          </p:nvSpPr>
          <p:spPr>
            <a:xfrm>
              <a:off x="-101924"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Schutzmaßnahmen</a:t>
              </a:r>
            </a:p>
          </p:txBody>
        </p:sp>
      </p:grpSp>
      <p:grpSp>
        <p:nvGrpSpPr>
          <p:cNvPr id="9" name="Gruppieren 8"/>
          <p:cNvGrpSpPr/>
          <p:nvPr userDrawn="1"/>
        </p:nvGrpSpPr>
        <p:grpSpPr>
          <a:xfrm>
            <a:off x="4788024" y="8834"/>
            <a:ext cx="2399803" cy="440432"/>
            <a:chOff x="2678" y="611853"/>
            <a:chExt cx="2687835" cy="539846"/>
          </a:xfrm>
        </p:grpSpPr>
        <p:sp>
          <p:nvSpPr>
            <p:cNvPr id="10" name="Richtungspfeil 9"/>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Angriffstypen</a:t>
              </a:r>
            </a:p>
          </p:txBody>
        </p:sp>
      </p:grpSp>
      <p:grpSp>
        <p:nvGrpSpPr>
          <p:cNvPr id="12" name="Gruppieren 11"/>
          <p:cNvGrpSpPr/>
          <p:nvPr userDrawn="1"/>
        </p:nvGrpSpPr>
        <p:grpSpPr>
          <a:xfrm>
            <a:off x="2339752" y="8834"/>
            <a:ext cx="2687835" cy="440432"/>
            <a:chOff x="2678" y="611853"/>
            <a:chExt cx="2687835" cy="539846"/>
          </a:xfrm>
        </p:grpSpPr>
        <p:sp>
          <p:nvSpPr>
            <p:cNvPr id="13" name="Richtungspfeil 12"/>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114100"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Vorgehen des Angreifers</a:t>
              </a:r>
            </a:p>
          </p:txBody>
        </p:sp>
      </p:grpSp>
      <p:grpSp>
        <p:nvGrpSpPr>
          <p:cNvPr id="15" name="Gruppieren 14"/>
          <p:cNvGrpSpPr/>
          <p:nvPr userDrawn="1"/>
        </p:nvGrpSpPr>
        <p:grpSpPr>
          <a:xfrm>
            <a:off x="11956" y="8834"/>
            <a:ext cx="2543819" cy="440432"/>
            <a:chOff x="2678" y="611853"/>
            <a:chExt cx="2687835" cy="539846"/>
          </a:xfrm>
        </p:grpSpPr>
        <p:sp>
          <p:nvSpPr>
            <p:cNvPr id="16" name="Richtungspfeil 15"/>
            <p:cNvSpPr/>
            <p:nvPr/>
          </p:nvSpPr>
          <p:spPr>
            <a:xfrm>
              <a:off x="2678" y="611853"/>
              <a:ext cx="2687835" cy="539846"/>
            </a:xfrm>
            <a:prstGeom prst="homePlate">
              <a:avLst/>
            </a:prstGeom>
            <a:solidFill>
              <a:srgbClr val="6D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Was ist Phishing?</a:t>
              </a:r>
            </a:p>
          </p:txBody>
        </p:sp>
      </p:grpSp>
    </p:spTree>
    <p:extLst>
      <p:ext uri="{BB962C8B-B14F-4D97-AF65-F5344CB8AC3E}">
        <p14:creationId xmlns:p14="http://schemas.microsoft.com/office/powerpoint/2010/main" val="2833523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Zwischentitel und Gliederung">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0" y="0"/>
            <a:ext cx="9144000" cy="839244"/>
          </a:xfrm>
          <a:prstGeom prst="rect">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de-DE">
              <a:solidFill>
                <a:schemeClr val="accent2"/>
              </a:solidFill>
            </a:endParaRPr>
          </a:p>
        </p:txBody>
      </p:sp>
      <p:sp>
        <p:nvSpPr>
          <p:cNvPr id="4" name="Rectangle 3"/>
          <p:cNvSpPr>
            <a:spLocks noGrp="1" noChangeArrowheads="1"/>
          </p:cNvSpPr>
          <p:nvPr>
            <p:ph type="body" idx="1"/>
          </p:nvPr>
        </p:nvSpPr>
        <p:spPr bwMode="gray">
          <a:xfrm>
            <a:off x="431800" y="1339851"/>
            <a:ext cx="8370888" cy="4622800"/>
          </a:xfrm>
          <a:noFill/>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6" name="Gruppieren 5"/>
          <p:cNvGrpSpPr/>
          <p:nvPr userDrawn="1"/>
        </p:nvGrpSpPr>
        <p:grpSpPr>
          <a:xfrm>
            <a:off x="6843662" y="8834"/>
            <a:ext cx="2768898" cy="440432"/>
            <a:chOff x="-101924" y="611853"/>
            <a:chExt cx="2768898" cy="539846"/>
          </a:xfrm>
        </p:grpSpPr>
        <p:sp>
          <p:nvSpPr>
            <p:cNvPr id="7" name="Richtungspfeil 6"/>
            <p:cNvSpPr/>
            <p:nvPr/>
          </p:nvSpPr>
          <p:spPr>
            <a:xfrm>
              <a:off x="-20861"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ichtungspfeil 4"/>
            <p:cNvSpPr/>
            <p:nvPr/>
          </p:nvSpPr>
          <p:spPr>
            <a:xfrm>
              <a:off x="-101924"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Schutzmaßnahmen</a:t>
              </a:r>
            </a:p>
          </p:txBody>
        </p:sp>
      </p:grpSp>
      <p:grpSp>
        <p:nvGrpSpPr>
          <p:cNvPr id="9" name="Gruppieren 8"/>
          <p:cNvGrpSpPr/>
          <p:nvPr userDrawn="1"/>
        </p:nvGrpSpPr>
        <p:grpSpPr>
          <a:xfrm>
            <a:off x="4788024" y="8834"/>
            <a:ext cx="2399803" cy="440432"/>
            <a:chOff x="2678" y="611853"/>
            <a:chExt cx="2687835" cy="539846"/>
          </a:xfrm>
        </p:grpSpPr>
        <p:sp>
          <p:nvSpPr>
            <p:cNvPr id="10" name="Richtungspfeil 9"/>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Angriffstypen</a:t>
              </a:r>
            </a:p>
          </p:txBody>
        </p:sp>
      </p:grpSp>
      <p:grpSp>
        <p:nvGrpSpPr>
          <p:cNvPr id="12" name="Gruppieren 11"/>
          <p:cNvGrpSpPr/>
          <p:nvPr userDrawn="1"/>
        </p:nvGrpSpPr>
        <p:grpSpPr>
          <a:xfrm>
            <a:off x="2339752" y="8834"/>
            <a:ext cx="2687835" cy="440432"/>
            <a:chOff x="2678" y="611853"/>
            <a:chExt cx="2687835" cy="539846"/>
          </a:xfrm>
        </p:grpSpPr>
        <p:sp>
          <p:nvSpPr>
            <p:cNvPr id="13" name="Richtungspfeil 12"/>
            <p:cNvSpPr/>
            <p:nvPr/>
          </p:nvSpPr>
          <p:spPr>
            <a:xfrm>
              <a:off x="2678" y="611853"/>
              <a:ext cx="2687835" cy="539846"/>
            </a:xfrm>
            <a:prstGeom prst="homePlate">
              <a:avLst/>
            </a:prstGeom>
            <a:solidFill>
              <a:srgbClr val="6D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114100"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Vorgehen des Angreifers</a:t>
              </a:r>
            </a:p>
          </p:txBody>
        </p:sp>
      </p:grpSp>
      <p:grpSp>
        <p:nvGrpSpPr>
          <p:cNvPr id="15" name="Gruppieren 14"/>
          <p:cNvGrpSpPr/>
          <p:nvPr userDrawn="1"/>
        </p:nvGrpSpPr>
        <p:grpSpPr>
          <a:xfrm>
            <a:off x="11956" y="8834"/>
            <a:ext cx="2543819" cy="440432"/>
            <a:chOff x="2678" y="611853"/>
            <a:chExt cx="2687835" cy="539846"/>
          </a:xfrm>
        </p:grpSpPr>
        <p:sp>
          <p:nvSpPr>
            <p:cNvPr id="16" name="Richtungspfeil 15"/>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Was ist Phishing?</a:t>
              </a:r>
            </a:p>
          </p:txBody>
        </p:sp>
      </p:grpSp>
    </p:spTree>
    <p:extLst>
      <p:ext uri="{BB962C8B-B14F-4D97-AF65-F5344CB8AC3E}">
        <p14:creationId xmlns:p14="http://schemas.microsoft.com/office/powerpoint/2010/main" val="395203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Zwischentitel und Gliederung">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0" y="0"/>
            <a:ext cx="9144000" cy="839244"/>
          </a:xfrm>
          <a:prstGeom prst="rect">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de-DE">
              <a:solidFill>
                <a:schemeClr val="accent2"/>
              </a:solidFill>
            </a:endParaRPr>
          </a:p>
        </p:txBody>
      </p:sp>
      <p:sp>
        <p:nvSpPr>
          <p:cNvPr id="4" name="Rectangle 3"/>
          <p:cNvSpPr>
            <a:spLocks noGrp="1" noChangeArrowheads="1"/>
          </p:cNvSpPr>
          <p:nvPr>
            <p:ph type="body" idx="1"/>
          </p:nvPr>
        </p:nvSpPr>
        <p:spPr bwMode="gray">
          <a:xfrm>
            <a:off x="431800" y="1339851"/>
            <a:ext cx="8370888" cy="4622800"/>
          </a:xfrm>
          <a:noFill/>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grpSp>
        <p:nvGrpSpPr>
          <p:cNvPr id="6" name="Gruppieren 5"/>
          <p:cNvGrpSpPr/>
          <p:nvPr userDrawn="1"/>
        </p:nvGrpSpPr>
        <p:grpSpPr>
          <a:xfrm>
            <a:off x="6843662" y="8834"/>
            <a:ext cx="2768898" cy="440432"/>
            <a:chOff x="-101924" y="611853"/>
            <a:chExt cx="2768898" cy="539846"/>
          </a:xfrm>
        </p:grpSpPr>
        <p:sp>
          <p:nvSpPr>
            <p:cNvPr id="7" name="Richtungspfeil 6"/>
            <p:cNvSpPr/>
            <p:nvPr/>
          </p:nvSpPr>
          <p:spPr>
            <a:xfrm>
              <a:off x="-20861"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ichtungspfeil 4"/>
            <p:cNvSpPr/>
            <p:nvPr/>
          </p:nvSpPr>
          <p:spPr>
            <a:xfrm>
              <a:off x="-101924"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Schutzmaßnahmen</a:t>
              </a:r>
            </a:p>
          </p:txBody>
        </p:sp>
      </p:grpSp>
      <p:grpSp>
        <p:nvGrpSpPr>
          <p:cNvPr id="9" name="Gruppieren 8"/>
          <p:cNvGrpSpPr/>
          <p:nvPr userDrawn="1"/>
        </p:nvGrpSpPr>
        <p:grpSpPr>
          <a:xfrm>
            <a:off x="4788024" y="8834"/>
            <a:ext cx="2399803" cy="440432"/>
            <a:chOff x="2678" y="611853"/>
            <a:chExt cx="2687835" cy="539846"/>
          </a:xfrm>
        </p:grpSpPr>
        <p:sp>
          <p:nvSpPr>
            <p:cNvPr id="10" name="Richtungspfeil 9"/>
            <p:cNvSpPr/>
            <p:nvPr/>
          </p:nvSpPr>
          <p:spPr>
            <a:xfrm>
              <a:off x="2678" y="611853"/>
              <a:ext cx="2687835" cy="539846"/>
            </a:xfrm>
            <a:prstGeom prst="homePlate">
              <a:avLst/>
            </a:prstGeom>
            <a:solidFill>
              <a:srgbClr val="6D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Angriffstypen</a:t>
              </a:r>
            </a:p>
          </p:txBody>
        </p:sp>
      </p:grpSp>
      <p:grpSp>
        <p:nvGrpSpPr>
          <p:cNvPr id="12" name="Gruppieren 11"/>
          <p:cNvGrpSpPr/>
          <p:nvPr userDrawn="1"/>
        </p:nvGrpSpPr>
        <p:grpSpPr>
          <a:xfrm>
            <a:off x="2339752" y="8834"/>
            <a:ext cx="2687835" cy="440432"/>
            <a:chOff x="2678" y="611853"/>
            <a:chExt cx="2687835" cy="539846"/>
          </a:xfrm>
        </p:grpSpPr>
        <p:sp>
          <p:nvSpPr>
            <p:cNvPr id="13" name="Richtungspfeil 12"/>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114100"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Vorgehen des Angreifers</a:t>
              </a:r>
            </a:p>
          </p:txBody>
        </p:sp>
      </p:grpSp>
      <p:grpSp>
        <p:nvGrpSpPr>
          <p:cNvPr id="15" name="Gruppieren 14"/>
          <p:cNvGrpSpPr/>
          <p:nvPr userDrawn="1"/>
        </p:nvGrpSpPr>
        <p:grpSpPr>
          <a:xfrm>
            <a:off x="11956" y="8834"/>
            <a:ext cx="2543819" cy="440432"/>
            <a:chOff x="2678" y="611853"/>
            <a:chExt cx="2687835" cy="539846"/>
          </a:xfrm>
        </p:grpSpPr>
        <p:sp>
          <p:nvSpPr>
            <p:cNvPr id="16" name="Richtungspfeil 15"/>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Was ist Phishing?</a:t>
              </a:r>
            </a:p>
          </p:txBody>
        </p:sp>
      </p:grpSp>
    </p:spTree>
    <p:extLst>
      <p:ext uri="{BB962C8B-B14F-4D97-AF65-F5344CB8AC3E}">
        <p14:creationId xmlns:p14="http://schemas.microsoft.com/office/powerpoint/2010/main" val="9216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www.secuso.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31800" y="111125"/>
            <a:ext cx="837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a:t>Mastertitelformat bearbeiten</a:t>
            </a:r>
          </a:p>
        </p:txBody>
      </p:sp>
      <p:sp>
        <p:nvSpPr>
          <p:cNvPr id="1029" name="Rectangle 3"/>
          <p:cNvSpPr>
            <a:spLocks noGrp="1" noChangeArrowheads="1"/>
          </p:cNvSpPr>
          <p:nvPr>
            <p:ph type="body" idx="1"/>
          </p:nvPr>
        </p:nvSpPr>
        <p:spPr bwMode="auto">
          <a:xfrm>
            <a:off x="431800" y="1042988"/>
            <a:ext cx="837565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1" name="Textfeld 7"/>
          <p:cNvSpPr txBox="1">
            <a:spLocks noChangeArrowheads="1"/>
          </p:cNvSpPr>
          <p:nvPr/>
        </p:nvSpPr>
        <p:spPr bwMode="auto">
          <a:xfrm>
            <a:off x="1821600" y="6141600"/>
            <a:ext cx="69988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800" dirty="0" smtClean="0"/>
              <a:t>01.11.2024 </a:t>
            </a:r>
            <a:r>
              <a:rPr lang="de-DE" sz="800" baseline="0" dirty="0"/>
              <a:t>| Dr. Christian Böttger (Basis: Christian Kühn und Yasin Piri, GITZ) | Anti-Phishing / SECUSO </a:t>
            </a:r>
            <a:r>
              <a:rPr lang="de-DE" sz="800" baseline="0" dirty="0">
                <a:hlinkClick r:id="rId16"/>
              </a:rPr>
              <a:t>www.secuso.org</a:t>
            </a:r>
            <a:r>
              <a:rPr lang="de-DE" sz="800" baseline="0" dirty="0"/>
              <a:t> </a:t>
            </a:r>
            <a:r>
              <a:rPr lang="de-DE" sz="800" dirty="0"/>
              <a:t>| Seite </a:t>
            </a:r>
            <a:fld id="{BA74B104-1CFD-48D2-8597-38330CCC6C63}" type="slidenum">
              <a:rPr lang="de-DE" sz="800" smtClean="0"/>
              <a:pPr eaLnBrk="1" hangingPunct="1"/>
              <a:t>‹Nr.›</a:t>
            </a:fld>
            <a:r>
              <a:rPr lang="de-DE" sz="800" dirty="0"/>
              <a:t>	</a:t>
            </a:r>
            <a:br>
              <a:rPr lang="de-DE" sz="800" dirty="0"/>
            </a:br>
            <a:r>
              <a:rPr lang="de-DE" sz="800" dirty="0" smtClean="0"/>
              <a:t>Stabsstelle CISO / Gauß-IT-Zentrum</a:t>
            </a:r>
            <a:endParaRPr lang="de-DE" sz="800" dirty="0"/>
          </a:p>
          <a:p>
            <a:pPr eaLnBrk="1" hangingPunct="1"/>
            <a:endParaRPr lang="de-DE" sz="800" dirty="0"/>
          </a:p>
        </p:txBody>
      </p:sp>
      <p:sp>
        <p:nvSpPr>
          <p:cNvPr id="11" name="Line 14"/>
          <p:cNvSpPr>
            <a:spLocks noChangeShapeType="1"/>
          </p:cNvSpPr>
          <p:nvPr/>
        </p:nvSpPr>
        <p:spPr bwMode="auto">
          <a:xfrm>
            <a:off x="0" y="6091238"/>
            <a:ext cx="9144000" cy="0"/>
          </a:xfrm>
          <a:prstGeom prst="line">
            <a:avLst/>
          </a:prstGeom>
          <a:noFill/>
          <a:ln w="9525">
            <a:solidFill>
              <a:srgbClr val="BE1E3C"/>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0" name="Picture 20" descr="TUBS_CO_70vH_150dpi"/>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5915025"/>
            <a:ext cx="17621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60232" y="6296442"/>
            <a:ext cx="2160240" cy="51693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6" r:id="rId2"/>
    <p:sldLayoutId id="2147483668" r:id="rId3"/>
    <p:sldLayoutId id="2147483669" r:id="rId4"/>
    <p:sldLayoutId id="2147483670" r:id="rId5"/>
    <p:sldLayoutId id="2147483672" r:id="rId6"/>
    <p:sldLayoutId id="2147483692" r:id="rId7"/>
    <p:sldLayoutId id="2147483693" r:id="rId8"/>
    <p:sldLayoutId id="2147483694" r:id="rId9"/>
    <p:sldLayoutId id="2147483695" r:id="rId10"/>
    <p:sldLayoutId id="2147483689" r:id="rId11"/>
    <p:sldLayoutId id="2147483690" r:id="rId12"/>
    <p:sldLayoutId id="2147483691" r:id="rId13"/>
    <p:sldLayoutId id="2147483696" r:id="rId14"/>
  </p:sldLayoutIdLst>
  <p:hf hdr="0" dt="0"/>
  <p:txStyles>
    <p:titleStyle>
      <a:lvl1pPr algn="l" rtl="0" eaLnBrk="1" fontAlgn="base" hangingPunct="1">
        <a:spcBef>
          <a:spcPct val="0"/>
        </a:spcBef>
        <a:spcAft>
          <a:spcPct val="0"/>
        </a:spcAft>
        <a:defRPr sz="2200" b="1">
          <a:solidFill>
            <a:schemeClr val="tx1"/>
          </a:solidFill>
          <a:latin typeface="+mj-lt"/>
          <a:ea typeface="+mj-ea"/>
          <a:cs typeface="+mj-cs"/>
        </a:defRPr>
      </a:lvl1pPr>
      <a:lvl2pPr algn="l" rtl="0" eaLnBrk="1" fontAlgn="base" hangingPunct="1">
        <a:spcBef>
          <a:spcPct val="0"/>
        </a:spcBef>
        <a:spcAft>
          <a:spcPct val="0"/>
        </a:spcAft>
        <a:defRPr sz="2200" b="1">
          <a:solidFill>
            <a:schemeClr val="tx1"/>
          </a:solidFill>
          <a:latin typeface="Arial" charset="0"/>
        </a:defRPr>
      </a:lvl2pPr>
      <a:lvl3pPr algn="l" rtl="0" eaLnBrk="1" fontAlgn="base" hangingPunct="1">
        <a:spcBef>
          <a:spcPct val="0"/>
        </a:spcBef>
        <a:spcAft>
          <a:spcPct val="0"/>
        </a:spcAft>
        <a:defRPr sz="2200" b="1">
          <a:solidFill>
            <a:schemeClr val="tx1"/>
          </a:solidFill>
          <a:latin typeface="Arial" charset="0"/>
        </a:defRPr>
      </a:lvl3pPr>
      <a:lvl4pPr algn="l" rtl="0" eaLnBrk="1" fontAlgn="base" hangingPunct="1">
        <a:spcBef>
          <a:spcPct val="0"/>
        </a:spcBef>
        <a:spcAft>
          <a:spcPct val="0"/>
        </a:spcAft>
        <a:defRPr sz="2200" b="1">
          <a:solidFill>
            <a:schemeClr val="tx1"/>
          </a:solidFill>
          <a:latin typeface="Arial" charset="0"/>
        </a:defRPr>
      </a:lvl4pPr>
      <a:lvl5pPr algn="l" rtl="0" eaLnBrk="1" fontAlgn="base" hangingPunct="1">
        <a:spcBef>
          <a:spcPct val="0"/>
        </a:spcBef>
        <a:spcAft>
          <a:spcPct val="0"/>
        </a:spcAft>
        <a:defRPr sz="2200" b="1">
          <a:solidFill>
            <a:schemeClr val="tx1"/>
          </a:solidFill>
          <a:latin typeface="Arial" charset="0"/>
        </a:defRPr>
      </a:lvl5pPr>
      <a:lvl6pPr marL="457200" algn="l" rtl="0" eaLnBrk="1" fontAlgn="base" hangingPunct="1">
        <a:spcBef>
          <a:spcPct val="0"/>
        </a:spcBef>
        <a:spcAft>
          <a:spcPct val="0"/>
        </a:spcAft>
        <a:defRPr sz="2200" b="1">
          <a:solidFill>
            <a:schemeClr val="tx1"/>
          </a:solidFill>
          <a:latin typeface="Arial" charset="0"/>
        </a:defRPr>
      </a:lvl6pPr>
      <a:lvl7pPr marL="914400" algn="l" rtl="0" eaLnBrk="1" fontAlgn="base" hangingPunct="1">
        <a:spcBef>
          <a:spcPct val="0"/>
        </a:spcBef>
        <a:spcAft>
          <a:spcPct val="0"/>
        </a:spcAft>
        <a:defRPr sz="2200" b="1">
          <a:solidFill>
            <a:schemeClr val="tx1"/>
          </a:solidFill>
          <a:latin typeface="Arial" charset="0"/>
        </a:defRPr>
      </a:lvl7pPr>
      <a:lvl8pPr marL="1371600" algn="l" rtl="0" eaLnBrk="1" fontAlgn="base" hangingPunct="1">
        <a:spcBef>
          <a:spcPct val="0"/>
        </a:spcBef>
        <a:spcAft>
          <a:spcPct val="0"/>
        </a:spcAft>
        <a:defRPr sz="2200" b="1">
          <a:solidFill>
            <a:schemeClr val="tx1"/>
          </a:solidFill>
          <a:latin typeface="Arial" charset="0"/>
        </a:defRPr>
      </a:lvl8pPr>
      <a:lvl9pPr marL="1828800" algn="l" rtl="0" eaLnBrk="1" fontAlgn="base" hangingPunct="1">
        <a:spcBef>
          <a:spcPct val="0"/>
        </a:spcBef>
        <a:spcAft>
          <a:spcPct val="0"/>
        </a:spcAft>
        <a:defRPr sz="2200" b="1">
          <a:solidFill>
            <a:schemeClr val="tx1"/>
          </a:solidFill>
          <a:latin typeface="Arial" charset="0"/>
        </a:defRPr>
      </a:lvl9pPr>
    </p:titleStyle>
    <p:bodyStyle>
      <a:lvl1pPr marL="342900" indent="-342900" algn="l" rtl="0" eaLnBrk="1" fontAlgn="base" hangingPunct="1">
        <a:spcBef>
          <a:spcPct val="20000"/>
        </a:spcBef>
        <a:spcAft>
          <a:spcPct val="0"/>
        </a:spcAft>
        <a:defRPr sz="1600">
          <a:solidFill>
            <a:schemeClr val="tx1"/>
          </a:solidFill>
          <a:latin typeface="+mn-lt"/>
          <a:ea typeface="+mn-ea"/>
          <a:cs typeface="+mn-cs"/>
        </a:defRPr>
      </a:lvl1pPr>
      <a:lvl2pPr marL="190500" indent="-188913"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2pPr>
      <a:lvl3pPr marL="361950" indent="-169863"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3pPr>
      <a:lvl4pPr marL="542925" indent="-179388"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4pPr>
      <a:lvl5pPr marL="742950" indent="-198438"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1200150" indent="-198438" algn="l" rtl="0" eaLnBrk="1" fontAlgn="base" hangingPunct="1">
        <a:spcBef>
          <a:spcPct val="20000"/>
        </a:spcBef>
        <a:spcAft>
          <a:spcPct val="0"/>
        </a:spcAft>
        <a:buFont typeface="Wingdings" pitchFamily="2" charset="2"/>
        <a:buChar char="§"/>
        <a:defRPr sz="1600">
          <a:solidFill>
            <a:schemeClr val="tx1"/>
          </a:solidFill>
          <a:latin typeface="+mn-lt"/>
        </a:defRPr>
      </a:lvl6pPr>
      <a:lvl7pPr marL="1657350" indent="-198438" algn="l" rtl="0" eaLnBrk="1" fontAlgn="base" hangingPunct="1">
        <a:spcBef>
          <a:spcPct val="20000"/>
        </a:spcBef>
        <a:spcAft>
          <a:spcPct val="0"/>
        </a:spcAft>
        <a:buFont typeface="Wingdings" pitchFamily="2" charset="2"/>
        <a:buChar char="§"/>
        <a:defRPr sz="1600">
          <a:solidFill>
            <a:schemeClr val="tx1"/>
          </a:solidFill>
          <a:latin typeface="+mn-lt"/>
        </a:defRPr>
      </a:lvl7pPr>
      <a:lvl8pPr marL="2114550" indent="-198438" algn="l" rtl="0" eaLnBrk="1" fontAlgn="base" hangingPunct="1">
        <a:spcBef>
          <a:spcPct val="20000"/>
        </a:spcBef>
        <a:spcAft>
          <a:spcPct val="0"/>
        </a:spcAft>
        <a:buFont typeface="Wingdings" pitchFamily="2" charset="2"/>
        <a:buChar char="§"/>
        <a:defRPr sz="1600">
          <a:solidFill>
            <a:schemeClr val="tx1"/>
          </a:solidFill>
          <a:latin typeface="+mn-lt"/>
        </a:defRPr>
      </a:lvl8pPr>
      <a:lvl9pPr marL="2571750" indent="-198438"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slide" Target="slide46.xml"/><Relationship Id="rId5" Type="http://schemas.openxmlformats.org/officeDocument/2006/relationships/slide" Target="slide25.xml"/><Relationship Id="rId4" Type="http://schemas.openxmlformats.org/officeDocument/2006/relationships/slide" Target="slide19.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slide" Target="slide46.xml"/><Relationship Id="rId5" Type="http://schemas.openxmlformats.org/officeDocument/2006/relationships/slide" Target="slide25.xml"/><Relationship Id="rId4" Type="http://schemas.openxmlformats.org/officeDocument/2006/relationships/slide" Target="slide19.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5.jpg"/><Relationship Id="rId7" Type="http://schemas.openxmlformats.org/officeDocument/2006/relationships/slide" Target="slide46.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slide" Target="slide25.xml"/><Relationship Id="rId5" Type="http://schemas.openxmlformats.org/officeDocument/2006/relationships/slide" Target="slide19.xml"/><Relationship Id="rId4" Type="http://schemas.openxmlformats.org/officeDocument/2006/relationships/slide" Target="slide4.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6.jpg"/><Relationship Id="rId7" Type="http://schemas.openxmlformats.org/officeDocument/2006/relationships/slide" Target="slide4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slide" Target="slide19.xml"/><Relationship Id="rId4" Type="http://schemas.openxmlformats.org/officeDocument/2006/relationships/slide" Target="slide4.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18.jpg"/><Relationship Id="rId7" Type="http://schemas.openxmlformats.org/officeDocument/2006/relationships/slide" Target="slide2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image" Target="../media/image19.png"/><Relationship Id="rId5" Type="http://schemas.openxmlformats.org/officeDocument/2006/relationships/slide" Target="slide4.xml"/><Relationship Id="rId10" Type="http://schemas.openxmlformats.org/officeDocument/2006/relationships/image" Target="../media/image17.png"/><Relationship Id="rId4" Type="http://schemas.openxmlformats.org/officeDocument/2006/relationships/image" Target="../media/image16.jpg"/><Relationship Id="rId9"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slide" Target="slide19.xml"/><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17.png"/><Relationship Id="rId5" Type="http://schemas.openxmlformats.org/officeDocument/2006/relationships/image" Target="../media/image16.jpg"/><Relationship Id="rId10" Type="http://schemas.openxmlformats.org/officeDocument/2006/relationships/slide" Target="slide13.xml"/><Relationship Id="rId4" Type="http://schemas.openxmlformats.org/officeDocument/2006/relationships/image" Target="../media/image18.jpg"/><Relationship Id="rId9" Type="http://schemas.openxmlformats.org/officeDocument/2006/relationships/slide" Target="slide46.xml"/></Relationships>
</file>

<file path=ppt/slides/_rels/slide1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2.jpeg"/><Relationship Id="rId7" Type="http://schemas.openxmlformats.org/officeDocument/2006/relationships/slide" Target="slide4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slide" Target="slide19.xml"/><Relationship Id="rId4" Type="http://schemas.openxmlformats.org/officeDocument/2006/relationships/slide" Target="slide4.xml"/><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4.jpg"/><Relationship Id="rId7" Type="http://schemas.openxmlformats.org/officeDocument/2006/relationships/slide" Target="slide4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slide" Target="slide19.xml"/><Relationship Id="rId4" Type="http://schemas.openxmlformats.org/officeDocument/2006/relationships/slide" Target="slide4.xml"/><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6.jpeg"/><Relationship Id="rId7" Type="http://schemas.openxmlformats.org/officeDocument/2006/relationships/slide" Target="slide4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slide" Target="slide19.xml"/><Relationship Id="rId4" Type="http://schemas.openxmlformats.org/officeDocument/2006/relationships/slide" Target="slide4.xml"/><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8.png"/><Relationship Id="rId7" Type="http://schemas.openxmlformats.org/officeDocument/2006/relationships/slide" Target="slide46.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slide" Target="slide25.xml"/><Relationship Id="rId5" Type="http://schemas.openxmlformats.org/officeDocument/2006/relationships/slide" Target="slide19.xml"/><Relationship Id="rId10" Type="http://schemas.openxmlformats.org/officeDocument/2006/relationships/image" Target="../media/image29.png"/><Relationship Id="rId4" Type="http://schemas.openxmlformats.org/officeDocument/2006/relationships/slide" Target="slide4.xml"/><Relationship Id="rId9" Type="http://schemas.openxmlformats.org/officeDocument/2006/relationships/slide" Target="slide24.xml"/></Relationships>
</file>

<file path=ppt/slides/_rels/slide2.xml.rels><?xml version="1.0" encoding="UTF-8" standalone="yes"?>
<Relationships xmlns="http://schemas.openxmlformats.org/package/2006/relationships"><Relationship Id="rId3" Type="http://schemas.openxmlformats.org/officeDocument/2006/relationships/hyperlink" Target="https://secuso.aifb.kit.edu/642.php" TargetMode="External"/><Relationship Id="rId2" Type="http://schemas.openxmlformats.org/officeDocument/2006/relationships/hyperlink" Target="https://secuso.aifb.kit.edu/NoPhish.php"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8.png"/><Relationship Id="rId7" Type="http://schemas.openxmlformats.org/officeDocument/2006/relationships/slide" Target="slide46.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slide" Target="slide25.xml"/><Relationship Id="rId11" Type="http://schemas.openxmlformats.org/officeDocument/2006/relationships/image" Target="../media/image30.png"/><Relationship Id="rId5" Type="http://schemas.openxmlformats.org/officeDocument/2006/relationships/slide" Target="slide19.xml"/><Relationship Id="rId10" Type="http://schemas.openxmlformats.org/officeDocument/2006/relationships/image" Target="../media/image29.png"/><Relationship Id="rId4" Type="http://schemas.openxmlformats.org/officeDocument/2006/relationships/slide" Target="slide4.xml"/><Relationship Id="rId9" Type="http://schemas.openxmlformats.org/officeDocument/2006/relationships/slide" Target="slide24.xml"/></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8.png"/><Relationship Id="rId7" Type="http://schemas.openxmlformats.org/officeDocument/2006/relationships/slide" Target="slide46.xml"/><Relationship Id="rId12"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slide" Target="slide25.xml"/><Relationship Id="rId11" Type="http://schemas.openxmlformats.org/officeDocument/2006/relationships/image" Target="../media/image30.png"/><Relationship Id="rId5" Type="http://schemas.openxmlformats.org/officeDocument/2006/relationships/slide" Target="slide19.xml"/><Relationship Id="rId10" Type="http://schemas.openxmlformats.org/officeDocument/2006/relationships/image" Target="../media/image29.png"/><Relationship Id="rId4" Type="http://schemas.openxmlformats.org/officeDocument/2006/relationships/slide" Target="slide4.xml"/><Relationship Id="rId9" Type="http://schemas.openxmlformats.org/officeDocument/2006/relationships/slide" Target="slide24.xml"/></Relationships>
</file>

<file path=ppt/slides/_rels/slide2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8.png"/><Relationship Id="rId7" Type="http://schemas.openxmlformats.org/officeDocument/2006/relationships/slide" Target="slide46.xml"/><Relationship Id="rId12"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slide" Target="slide25.xml"/><Relationship Id="rId11" Type="http://schemas.openxmlformats.org/officeDocument/2006/relationships/image" Target="../media/image30.png"/><Relationship Id="rId5" Type="http://schemas.openxmlformats.org/officeDocument/2006/relationships/slide" Target="slide19.xml"/><Relationship Id="rId10" Type="http://schemas.openxmlformats.org/officeDocument/2006/relationships/image" Target="../media/image29.png"/><Relationship Id="rId4" Type="http://schemas.openxmlformats.org/officeDocument/2006/relationships/slide" Target="slide4.xml"/><Relationship Id="rId9" Type="http://schemas.openxmlformats.org/officeDocument/2006/relationships/slide" Target="slide24.xml"/></Relationships>
</file>

<file path=ppt/slides/_rels/slide2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32.jpg"/><Relationship Id="rId7" Type="http://schemas.openxmlformats.org/officeDocument/2006/relationships/slide" Target="slide46.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slide" Target="slide25.xml"/><Relationship Id="rId5" Type="http://schemas.openxmlformats.org/officeDocument/2006/relationships/slide" Target="slide19.xml"/><Relationship Id="rId10" Type="http://schemas.openxmlformats.org/officeDocument/2006/relationships/image" Target="../media/image33.png"/><Relationship Id="rId4" Type="http://schemas.openxmlformats.org/officeDocument/2006/relationships/slide" Target="slide4.xml"/><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hyperlink" Target="https://arnazon.de/" TargetMode="External"/><Relationship Id="rId7" Type="http://schemas.openxmlformats.org/officeDocument/2006/relationships/slide" Target="slide46.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slide" Target="slide25.xml"/><Relationship Id="rId11" Type="http://schemas.openxmlformats.org/officeDocument/2006/relationships/image" Target="../media/image35.png"/><Relationship Id="rId5" Type="http://schemas.openxmlformats.org/officeDocument/2006/relationships/slide" Target="slide19.xml"/><Relationship Id="rId10" Type="http://schemas.openxmlformats.org/officeDocument/2006/relationships/image" Target="../media/image34.jpeg"/><Relationship Id="rId4" Type="http://schemas.openxmlformats.org/officeDocument/2006/relationships/slide" Target="slide4.xml"/><Relationship Id="rId9" Type="http://schemas.openxmlformats.org/officeDocument/2006/relationships/slide" Target="slide24.xml"/></Relationships>
</file>

<file path=ppt/slides/_rels/slide25.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36.png"/><Relationship Id="rId7" Type="http://schemas.openxmlformats.org/officeDocument/2006/relationships/slide" Target="slide46.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slide" Target="slide25.xml"/><Relationship Id="rId11" Type="http://schemas.openxmlformats.org/officeDocument/2006/relationships/image" Target="../media/image38.png"/><Relationship Id="rId5" Type="http://schemas.openxmlformats.org/officeDocument/2006/relationships/slide" Target="slide19.xml"/><Relationship Id="rId10" Type="http://schemas.openxmlformats.org/officeDocument/2006/relationships/image" Target="../media/image37.png"/><Relationship Id="rId4" Type="http://schemas.openxmlformats.org/officeDocument/2006/relationships/slide" Target="slide4.xml"/><Relationship Id="rId9" Type="http://schemas.openxmlformats.org/officeDocument/2006/relationships/slide" Target="slide38.xml"/></Relationships>
</file>

<file path=ppt/slides/_rels/slide26.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36.png"/><Relationship Id="rId7" Type="http://schemas.openxmlformats.org/officeDocument/2006/relationships/slide" Target="slide46.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slide" Target="slide25.xml"/><Relationship Id="rId11" Type="http://schemas.openxmlformats.org/officeDocument/2006/relationships/image" Target="../media/image39.png"/><Relationship Id="rId5" Type="http://schemas.openxmlformats.org/officeDocument/2006/relationships/slide" Target="slide19.xml"/><Relationship Id="rId10" Type="http://schemas.openxmlformats.org/officeDocument/2006/relationships/image" Target="../media/image37.png"/><Relationship Id="rId4" Type="http://schemas.openxmlformats.org/officeDocument/2006/relationships/slide" Target="slide4.xml"/><Relationship Id="rId9" Type="http://schemas.openxmlformats.org/officeDocument/2006/relationships/slide" Target="slide38.xml"/></Relationships>
</file>

<file path=ppt/slides/_rels/slide27.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36.png"/><Relationship Id="rId7" Type="http://schemas.openxmlformats.org/officeDocument/2006/relationships/slide" Target="slide46.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slide" Target="slide25.xml"/><Relationship Id="rId11" Type="http://schemas.openxmlformats.org/officeDocument/2006/relationships/image" Target="../media/image39.png"/><Relationship Id="rId5" Type="http://schemas.openxmlformats.org/officeDocument/2006/relationships/slide" Target="slide19.xml"/><Relationship Id="rId10" Type="http://schemas.openxmlformats.org/officeDocument/2006/relationships/image" Target="../media/image37.png"/><Relationship Id="rId4" Type="http://schemas.openxmlformats.org/officeDocument/2006/relationships/slide" Target="slide4.xml"/><Relationship Id="rId9" Type="http://schemas.openxmlformats.org/officeDocument/2006/relationships/slide" Target="slide38.xml"/></Relationships>
</file>

<file path=ppt/slides/_rels/slide28.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36.png"/><Relationship Id="rId7" Type="http://schemas.openxmlformats.org/officeDocument/2006/relationships/slide" Target="slide46.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slide" Target="slide25.xml"/><Relationship Id="rId11" Type="http://schemas.openxmlformats.org/officeDocument/2006/relationships/image" Target="../media/image39.png"/><Relationship Id="rId5" Type="http://schemas.openxmlformats.org/officeDocument/2006/relationships/slide" Target="slide19.xml"/><Relationship Id="rId10" Type="http://schemas.openxmlformats.org/officeDocument/2006/relationships/image" Target="../media/image37.png"/><Relationship Id="rId4" Type="http://schemas.openxmlformats.org/officeDocument/2006/relationships/slide" Target="slide4.xml"/><Relationship Id="rId9" Type="http://schemas.openxmlformats.org/officeDocument/2006/relationships/slide" Target="slide38.xml"/></Relationships>
</file>

<file path=ppt/slides/_rels/slide29.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36.png"/><Relationship Id="rId7" Type="http://schemas.openxmlformats.org/officeDocument/2006/relationships/slide" Target="slide46.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slide" Target="slide25.xml"/><Relationship Id="rId11" Type="http://schemas.openxmlformats.org/officeDocument/2006/relationships/image" Target="../media/image39.png"/><Relationship Id="rId5" Type="http://schemas.openxmlformats.org/officeDocument/2006/relationships/slide" Target="slide19.xml"/><Relationship Id="rId10" Type="http://schemas.openxmlformats.org/officeDocument/2006/relationships/image" Target="../media/image37.png"/><Relationship Id="rId4" Type="http://schemas.openxmlformats.org/officeDocument/2006/relationships/slide" Target="slide4.xml"/><Relationship Id="rId9" Type="http://schemas.openxmlformats.org/officeDocument/2006/relationships/slide" Target="slide3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36.png"/><Relationship Id="rId7" Type="http://schemas.openxmlformats.org/officeDocument/2006/relationships/slide" Target="slide46.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slide" Target="slide25.xml"/><Relationship Id="rId11" Type="http://schemas.openxmlformats.org/officeDocument/2006/relationships/image" Target="../media/image39.png"/><Relationship Id="rId5" Type="http://schemas.openxmlformats.org/officeDocument/2006/relationships/slide" Target="slide19.xml"/><Relationship Id="rId10" Type="http://schemas.openxmlformats.org/officeDocument/2006/relationships/image" Target="../media/image37.png"/><Relationship Id="rId4" Type="http://schemas.openxmlformats.org/officeDocument/2006/relationships/slide" Target="slide4.xml"/><Relationship Id="rId9" Type="http://schemas.openxmlformats.org/officeDocument/2006/relationships/slide" Target="slide38.xml"/></Relationships>
</file>

<file path=ppt/slides/_rels/slide31.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36.png"/><Relationship Id="rId7" Type="http://schemas.openxmlformats.org/officeDocument/2006/relationships/slide" Target="slide46.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slide" Target="slide25.xml"/><Relationship Id="rId11" Type="http://schemas.openxmlformats.org/officeDocument/2006/relationships/image" Target="../media/image39.png"/><Relationship Id="rId5" Type="http://schemas.openxmlformats.org/officeDocument/2006/relationships/slide" Target="slide19.xml"/><Relationship Id="rId10" Type="http://schemas.openxmlformats.org/officeDocument/2006/relationships/image" Target="../media/image37.png"/><Relationship Id="rId4" Type="http://schemas.openxmlformats.org/officeDocument/2006/relationships/slide" Target="slide4.xml"/><Relationship Id="rId9" Type="http://schemas.openxmlformats.org/officeDocument/2006/relationships/slide" Target="slide38.xml"/></Relationships>
</file>

<file path=ppt/slides/_rels/slide3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40.png"/><Relationship Id="rId7" Type="http://schemas.openxmlformats.org/officeDocument/2006/relationships/slide" Target="slide46.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slide" Target="slide19.xml"/><Relationship Id="rId10" Type="http://schemas.openxmlformats.org/officeDocument/2006/relationships/image" Target="../media/image35.png"/><Relationship Id="rId4" Type="http://schemas.openxmlformats.org/officeDocument/2006/relationships/slide" Target="slide4.xml"/><Relationship Id="rId9" Type="http://schemas.openxmlformats.org/officeDocument/2006/relationships/slide" Target="slide38.xml"/></Relationships>
</file>

<file path=ppt/slides/_rels/slide3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40.png"/><Relationship Id="rId7" Type="http://schemas.openxmlformats.org/officeDocument/2006/relationships/slide" Target="slide46.xm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slide" Target="slide19.xml"/><Relationship Id="rId10" Type="http://schemas.openxmlformats.org/officeDocument/2006/relationships/image" Target="../media/image35.png"/><Relationship Id="rId4" Type="http://schemas.openxmlformats.org/officeDocument/2006/relationships/slide" Target="slide4.xml"/><Relationship Id="rId9" Type="http://schemas.openxmlformats.org/officeDocument/2006/relationships/slide" Target="slide38.xml"/></Relationships>
</file>

<file path=ppt/slides/_rels/slide3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40.png"/><Relationship Id="rId7" Type="http://schemas.openxmlformats.org/officeDocument/2006/relationships/slide" Target="slide46.xm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slide" Target="slide19.xml"/><Relationship Id="rId10" Type="http://schemas.openxmlformats.org/officeDocument/2006/relationships/image" Target="../media/image35.png"/><Relationship Id="rId4" Type="http://schemas.openxmlformats.org/officeDocument/2006/relationships/slide" Target="slide4.xml"/><Relationship Id="rId9" Type="http://schemas.openxmlformats.org/officeDocument/2006/relationships/slide" Target="slide38.xml"/></Relationships>
</file>

<file path=ppt/slides/_rels/slide35.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40.png"/><Relationship Id="rId7" Type="http://schemas.openxmlformats.org/officeDocument/2006/relationships/slide" Target="slide46.xm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slide" Target="slide19.xml"/><Relationship Id="rId10" Type="http://schemas.openxmlformats.org/officeDocument/2006/relationships/image" Target="../media/image35.png"/><Relationship Id="rId4" Type="http://schemas.openxmlformats.org/officeDocument/2006/relationships/slide" Target="slide4.xml"/><Relationship Id="rId9" Type="http://schemas.openxmlformats.org/officeDocument/2006/relationships/slide" Target="slide38.xml"/></Relationships>
</file>

<file path=ppt/slides/_rels/slide36.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40.png"/><Relationship Id="rId7" Type="http://schemas.openxmlformats.org/officeDocument/2006/relationships/slide" Target="slide46.xm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slide" Target="slide19.xml"/><Relationship Id="rId10" Type="http://schemas.openxmlformats.org/officeDocument/2006/relationships/image" Target="../media/image35.png"/><Relationship Id="rId4" Type="http://schemas.openxmlformats.org/officeDocument/2006/relationships/slide" Target="slide4.xml"/><Relationship Id="rId9" Type="http://schemas.openxmlformats.org/officeDocument/2006/relationships/slide" Target="slide38.xml"/></Relationships>
</file>

<file path=ppt/slides/_rels/slide37.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40.png"/><Relationship Id="rId7" Type="http://schemas.openxmlformats.org/officeDocument/2006/relationships/slide" Target="slide46.xm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slide" Target="slide19.xml"/><Relationship Id="rId10" Type="http://schemas.openxmlformats.org/officeDocument/2006/relationships/image" Target="../media/image35.png"/><Relationship Id="rId4" Type="http://schemas.openxmlformats.org/officeDocument/2006/relationships/slide" Target="slide4.xml"/><Relationship Id="rId9" Type="http://schemas.openxmlformats.org/officeDocument/2006/relationships/slide" Target="slide38.xml"/></Relationships>
</file>

<file path=ppt/slides/_rels/slide38.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41.jpeg"/><Relationship Id="rId7" Type="http://schemas.openxmlformats.org/officeDocument/2006/relationships/slide" Target="slide46.xm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slide" Target="slide25.xml"/><Relationship Id="rId11" Type="http://schemas.openxmlformats.org/officeDocument/2006/relationships/image" Target="../media/image35.png"/><Relationship Id="rId5" Type="http://schemas.openxmlformats.org/officeDocument/2006/relationships/slide" Target="slide19.xml"/><Relationship Id="rId10" Type="http://schemas.openxmlformats.org/officeDocument/2006/relationships/image" Target="../media/image42.png"/><Relationship Id="rId4" Type="http://schemas.openxmlformats.org/officeDocument/2006/relationships/slide" Target="slide4.xml"/><Relationship Id="rId9" Type="http://schemas.openxmlformats.org/officeDocument/2006/relationships/slide" Target="slide38.xml"/></Relationships>
</file>

<file path=ppt/slides/_rels/slide39.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43.png"/><Relationship Id="rId7" Type="http://schemas.openxmlformats.org/officeDocument/2006/relationships/slide" Target="slide46.xm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slide" Target="slide25.xml"/><Relationship Id="rId11" Type="http://schemas.openxmlformats.org/officeDocument/2006/relationships/image" Target="../media/image44.png"/><Relationship Id="rId5" Type="http://schemas.openxmlformats.org/officeDocument/2006/relationships/slide" Target="slide19.xml"/><Relationship Id="rId10" Type="http://schemas.openxmlformats.org/officeDocument/2006/relationships/image" Target="../media/image35.png"/><Relationship Id="rId4" Type="http://schemas.openxmlformats.org/officeDocument/2006/relationships/slide" Target="slide4.xml"/><Relationship Id="rId9" Type="http://schemas.openxmlformats.org/officeDocument/2006/relationships/slide" Target="slide38.xml"/></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slide" Target="slide46.xml"/><Relationship Id="rId5" Type="http://schemas.openxmlformats.org/officeDocument/2006/relationships/slide" Target="slide25.xml"/><Relationship Id="rId4" Type="http://schemas.openxmlformats.org/officeDocument/2006/relationships/slide" Target="slide19.xml"/></Relationships>
</file>

<file path=ppt/slides/_rels/slide40.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image" Target="../media/image47.png"/><Relationship Id="rId3" Type="http://schemas.openxmlformats.org/officeDocument/2006/relationships/image" Target="../media/image45.jpg"/><Relationship Id="rId7" Type="http://schemas.openxmlformats.org/officeDocument/2006/relationships/slide" Target="slide25.xml"/><Relationship Id="rId12"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slide" Target="slide19.xml"/><Relationship Id="rId11" Type="http://schemas.openxmlformats.org/officeDocument/2006/relationships/image" Target="../media/image35.png"/><Relationship Id="rId5" Type="http://schemas.openxmlformats.org/officeDocument/2006/relationships/slide" Target="slide4.xml"/><Relationship Id="rId10" Type="http://schemas.openxmlformats.org/officeDocument/2006/relationships/slide" Target="slide38.xml"/><Relationship Id="rId4" Type="http://schemas.openxmlformats.org/officeDocument/2006/relationships/image" Target="../media/image43.png"/><Relationship Id="rId9" Type="http://schemas.openxmlformats.org/officeDocument/2006/relationships/slide" Target="slide32.xml"/></Relationships>
</file>

<file path=ppt/slides/_rels/slide41.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image" Target="../media/image47.png"/><Relationship Id="rId3" Type="http://schemas.openxmlformats.org/officeDocument/2006/relationships/image" Target="../media/image45.jpg"/><Relationship Id="rId7" Type="http://schemas.openxmlformats.org/officeDocument/2006/relationships/slide" Target="slide25.xml"/><Relationship Id="rId12"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slide" Target="slide19.xml"/><Relationship Id="rId11" Type="http://schemas.openxmlformats.org/officeDocument/2006/relationships/image" Target="../media/image35.png"/><Relationship Id="rId5" Type="http://schemas.openxmlformats.org/officeDocument/2006/relationships/slide" Target="slide4.xml"/><Relationship Id="rId10" Type="http://schemas.openxmlformats.org/officeDocument/2006/relationships/slide" Target="slide38.xml"/><Relationship Id="rId4" Type="http://schemas.openxmlformats.org/officeDocument/2006/relationships/image" Target="../media/image43.png"/><Relationship Id="rId9" Type="http://schemas.openxmlformats.org/officeDocument/2006/relationships/slide" Target="slide32.xml"/></Relationships>
</file>

<file path=ppt/slides/_rels/slide42.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48.jpg"/><Relationship Id="rId7" Type="http://schemas.openxmlformats.org/officeDocument/2006/relationships/slide" Target="slide25.xml"/><Relationship Id="rId12"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slide" Target="slide19.xml"/><Relationship Id="rId11" Type="http://schemas.openxmlformats.org/officeDocument/2006/relationships/image" Target="../media/image46.png"/><Relationship Id="rId5" Type="http://schemas.openxmlformats.org/officeDocument/2006/relationships/slide" Target="slide4.xml"/><Relationship Id="rId10" Type="http://schemas.openxmlformats.org/officeDocument/2006/relationships/slide" Target="slide38.xml"/><Relationship Id="rId4" Type="http://schemas.openxmlformats.org/officeDocument/2006/relationships/image" Target="../media/image45.jpg"/><Relationship Id="rId9" Type="http://schemas.openxmlformats.org/officeDocument/2006/relationships/slide" Target="slide32.xml"/></Relationships>
</file>

<file path=ppt/slides/_rels/slide43.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slide" Target="slide46.xml"/><Relationship Id="rId5" Type="http://schemas.openxmlformats.org/officeDocument/2006/relationships/slide" Target="slide25.xml"/><Relationship Id="rId4" Type="http://schemas.openxmlformats.org/officeDocument/2006/relationships/slide" Target="slide19.xml"/></Relationships>
</file>

<file path=ppt/slides/_rels/slide4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41.jpeg"/><Relationship Id="rId7" Type="http://schemas.openxmlformats.org/officeDocument/2006/relationships/slide" Target="slide46.xml"/><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slide" Target="slide25.xml"/><Relationship Id="rId11" Type="http://schemas.openxmlformats.org/officeDocument/2006/relationships/image" Target="../media/image51.png"/><Relationship Id="rId5" Type="http://schemas.openxmlformats.org/officeDocument/2006/relationships/slide" Target="slide19.xml"/><Relationship Id="rId10" Type="http://schemas.openxmlformats.org/officeDocument/2006/relationships/image" Target="../media/image50.png"/><Relationship Id="rId4" Type="http://schemas.openxmlformats.org/officeDocument/2006/relationships/slide" Target="slide4.xml"/><Relationship Id="rId9" Type="http://schemas.openxmlformats.org/officeDocument/2006/relationships/slide" Target="slide38.xml"/></Relationships>
</file>

<file path=ppt/slides/_rels/slide45.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52.jpg"/><Relationship Id="rId7" Type="http://schemas.openxmlformats.org/officeDocument/2006/relationships/slide" Target="slide46.xml"/><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slide" Target="slide19.xml"/><Relationship Id="rId10" Type="http://schemas.openxmlformats.org/officeDocument/2006/relationships/image" Target="../media/image53.png"/><Relationship Id="rId4" Type="http://schemas.openxmlformats.org/officeDocument/2006/relationships/slide" Target="slide4.xml"/><Relationship Id="rId9" Type="http://schemas.openxmlformats.org/officeDocument/2006/relationships/slide" Target="slide38.xml"/></Relationships>
</file>

<file path=ppt/slides/_rels/slide46.xml.rels><?xml version="1.0" encoding="UTF-8" standalone="yes"?>
<Relationships xmlns="http://schemas.openxmlformats.org/package/2006/relationships"><Relationship Id="rId8" Type="http://schemas.openxmlformats.org/officeDocument/2006/relationships/hyperlink" Target="mailto:c.boettger@tu-bs.de" TargetMode="External"/><Relationship Id="rId13" Type="http://schemas.openxmlformats.org/officeDocument/2006/relationships/slide" Target="slide57.xml"/><Relationship Id="rId3" Type="http://schemas.openxmlformats.org/officeDocument/2006/relationships/hyperlink" Target="mailto:juergen.schmidt123@gmail.com" TargetMode="External"/><Relationship Id="rId7" Type="http://schemas.openxmlformats.org/officeDocument/2006/relationships/hyperlink" Target="mailto:c.boettger@tu-braunschweig.de" TargetMode="External"/><Relationship Id="rId12" Type="http://schemas.openxmlformats.org/officeDocument/2006/relationships/slide" Target="slide46.xml"/><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hyperlink" Target="mailto:juergen.schmidt@heise.securemail-gw.cc" TargetMode="External"/><Relationship Id="rId11" Type="http://schemas.openxmlformats.org/officeDocument/2006/relationships/slide" Target="slide25.xml"/><Relationship Id="rId5" Type="http://schemas.openxmlformats.org/officeDocument/2006/relationships/hyperlink" Target="mailto:ju@hiese.de" TargetMode="External"/><Relationship Id="rId15" Type="http://schemas.openxmlformats.org/officeDocument/2006/relationships/image" Target="../media/image44.png"/><Relationship Id="rId10" Type="http://schemas.openxmlformats.org/officeDocument/2006/relationships/slide" Target="slide19.xml"/><Relationship Id="rId4" Type="http://schemas.openxmlformats.org/officeDocument/2006/relationships/hyperlink" Target="mailto:ju@securemail-gw.cc" TargetMode="External"/><Relationship Id="rId9" Type="http://schemas.openxmlformats.org/officeDocument/2006/relationships/slide" Target="slide4.xml"/><Relationship Id="rId14" Type="http://schemas.openxmlformats.org/officeDocument/2006/relationships/slide" Target="slide63.xml"/></Relationships>
</file>

<file path=ppt/slides/_rels/slide47.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hyperlink" Target="https://www.heise.de/netze/tools/dns/" TargetMode="External"/><Relationship Id="rId7" Type="http://schemas.openxmlformats.org/officeDocument/2006/relationships/slide" Target="slide46.xml"/><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slide" Target="slide25.xml"/><Relationship Id="rId11" Type="http://schemas.openxmlformats.org/officeDocument/2006/relationships/image" Target="../media/image44.png"/><Relationship Id="rId5" Type="http://schemas.openxmlformats.org/officeDocument/2006/relationships/slide" Target="slide19.xml"/><Relationship Id="rId10" Type="http://schemas.openxmlformats.org/officeDocument/2006/relationships/image" Target="../media/image54.png"/><Relationship Id="rId4" Type="http://schemas.openxmlformats.org/officeDocument/2006/relationships/slide" Target="slide4.xml"/><Relationship Id="rId9" Type="http://schemas.openxmlformats.org/officeDocument/2006/relationships/slide" Target="slide63.xml"/></Relationships>
</file>

<file path=ppt/slides/_rels/slide48.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hyperlink" Target="https://www.heise.de/netze/tools/dns/" TargetMode="External"/><Relationship Id="rId7" Type="http://schemas.openxmlformats.org/officeDocument/2006/relationships/slide" Target="slide46.xml"/><Relationship Id="rId2" Type="http://schemas.openxmlformats.org/officeDocument/2006/relationships/notesSlide" Target="../notesSlides/notesSlide45.xml"/><Relationship Id="rId1" Type="http://schemas.openxmlformats.org/officeDocument/2006/relationships/slideLayout" Target="../slideLayouts/slideLayout10.xml"/><Relationship Id="rId6" Type="http://schemas.openxmlformats.org/officeDocument/2006/relationships/slide" Target="slide25.xml"/><Relationship Id="rId11" Type="http://schemas.openxmlformats.org/officeDocument/2006/relationships/image" Target="../media/image44.png"/><Relationship Id="rId5" Type="http://schemas.openxmlformats.org/officeDocument/2006/relationships/slide" Target="slide19.xml"/><Relationship Id="rId10" Type="http://schemas.openxmlformats.org/officeDocument/2006/relationships/image" Target="../media/image55.png"/><Relationship Id="rId4" Type="http://schemas.openxmlformats.org/officeDocument/2006/relationships/slide" Target="slide4.xml"/><Relationship Id="rId9" Type="http://schemas.openxmlformats.org/officeDocument/2006/relationships/slide" Target="slide63.xml"/></Relationships>
</file>

<file path=ppt/slides/_rels/slide49.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hyperlink" Target="https://www.heise.de/netze/tools/dns/" TargetMode="External"/><Relationship Id="rId7" Type="http://schemas.openxmlformats.org/officeDocument/2006/relationships/slide" Target="slide25.xml"/><Relationship Id="rId12"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0.xml"/><Relationship Id="rId6" Type="http://schemas.openxmlformats.org/officeDocument/2006/relationships/slide" Target="slide19.xml"/><Relationship Id="rId11" Type="http://schemas.openxmlformats.org/officeDocument/2006/relationships/image" Target="../media/image56.png"/><Relationship Id="rId5" Type="http://schemas.openxmlformats.org/officeDocument/2006/relationships/slide" Target="slide4.xml"/><Relationship Id="rId10" Type="http://schemas.openxmlformats.org/officeDocument/2006/relationships/slide" Target="slide63.xml"/><Relationship Id="rId4" Type="http://schemas.openxmlformats.org/officeDocument/2006/relationships/hyperlink" Target="https://www.heise.de/netze/tools/whois/" TargetMode="External"/><Relationship Id="rId9" Type="http://schemas.openxmlformats.org/officeDocument/2006/relationships/slide" Target="slide57.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46.xml"/><Relationship Id="rId5" Type="http://schemas.openxmlformats.org/officeDocument/2006/relationships/slide" Target="slide25.xml"/><Relationship Id="rId4" Type="http://schemas.openxmlformats.org/officeDocument/2006/relationships/slide" Target="slide19.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hyperlink" Target="https://secuso.aifb.kit.edu/PassSecPlus.php" TargetMode="External"/><Relationship Id="rId7" Type="http://schemas.openxmlformats.org/officeDocument/2006/relationships/slide" Target="slide25.xml"/><Relationship Id="rId2" Type="http://schemas.openxmlformats.org/officeDocument/2006/relationships/notesSlide" Target="../notesSlides/notesSlide47.xml"/><Relationship Id="rId1" Type="http://schemas.openxmlformats.org/officeDocument/2006/relationships/slideLayout" Target="../slideLayouts/slideLayout10.xml"/><Relationship Id="rId6" Type="http://schemas.openxmlformats.org/officeDocument/2006/relationships/slide" Target="slide19.xml"/><Relationship Id="rId11" Type="http://schemas.openxmlformats.org/officeDocument/2006/relationships/image" Target="../media/image58.png"/><Relationship Id="rId5" Type="http://schemas.openxmlformats.org/officeDocument/2006/relationships/slide" Target="slide4.xml"/><Relationship Id="rId10" Type="http://schemas.openxmlformats.org/officeDocument/2006/relationships/slide" Target="slide63.xml"/><Relationship Id="rId4" Type="http://schemas.openxmlformats.org/officeDocument/2006/relationships/image" Target="../media/image57.png"/><Relationship Id="rId9" Type="http://schemas.openxmlformats.org/officeDocument/2006/relationships/slide" Target="slide57.xml"/></Relationships>
</file>

<file path=ppt/slides/_rels/slide52.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hyperlink" Target="https://secuso.aifb.kit.edu/PassSecPlus.php" TargetMode="External"/><Relationship Id="rId7" Type="http://schemas.openxmlformats.org/officeDocument/2006/relationships/slide" Target="slide25.xml"/><Relationship Id="rId12"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10.xml"/><Relationship Id="rId6" Type="http://schemas.openxmlformats.org/officeDocument/2006/relationships/slide" Target="slide19.xml"/><Relationship Id="rId11" Type="http://schemas.openxmlformats.org/officeDocument/2006/relationships/image" Target="../media/image59.png"/><Relationship Id="rId5" Type="http://schemas.openxmlformats.org/officeDocument/2006/relationships/slide" Target="slide4.xml"/><Relationship Id="rId10" Type="http://schemas.openxmlformats.org/officeDocument/2006/relationships/slide" Target="slide63.xml"/><Relationship Id="rId4" Type="http://schemas.openxmlformats.org/officeDocument/2006/relationships/image" Target="../media/image57.png"/><Relationship Id="rId9" Type="http://schemas.openxmlformats.org/officeDocument/2006/relationships/slide" Target="slide57.xml"/></Relationships>
</file>

<file path=ppt/slides/_rels/slide5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63.xml"/><Relationship Id="rId3" Type="http://schemas.openxmlformats.org/officeDocument/2006/relationships/hyperlink" Target="https://secuso.aifb.kit.edu/PassSecPlus.php" TargetMode="External"/><Relationship Id="rId7" Type="http://schemas.openxmlformats.org/officeDocument/2006/relationships/image" Target="../media/image57.png"/><Relationship Id="rId12" Type="http://schemas.openxmlformats.org/officeDocument/2006/relationships/slide" Target="slide57.xml"/><Relationship Id="rId2" Type="http://schemas.openxmlformats.org/officeDocument/2006/relationships/notesSlide" Target="../notesSlides/notesSlide49.xml"/><Relationship Id="rId1" Type="http://schemas.openxmlformats.org/officeDocument/2006/relationships/slideLayout" Target="../slideLayouts/slideLayout10.xml"/><Relationship Id="rId6" Type="http://schemas.openxmlformats.org/officeDocument/2006/relationships/image" Target="../media/image61.png"/><Relationship Id="rId11" Type="http://schemas.openxmlformats.org/officeDocument/2006/relationships/slide" Target="slide46.xml"/><Relationship Id="rId5" Type="http://schemas.openxmlformats.org/officeDocument/2006/relationships/image" Target="../media/image60.png"/><Relationship Id="rId10" Type="http://schemas.openxmlformats.org/officeDocument/2006/relationships/slide" Target="slide25.xml"/><Relationship Id="rId4" Type="http://schemas.openxmlformats.org/officeDocument/2006/relationships/image" Target="../media/image59.png"/><Relationship Id="rId9" Type="http://schemas.openxmlformats.org/officeDocument/2006/relationships/slide" Target="slide19.xml"/><Relationship Id="rId14" Type="http://schemas.openxmlformats.org/officeDocument/2006/relationships/image" Target="../media/image58.png"/></Relationships>
</file>

<file path=ppt/slides/_rels/slide5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hyperlink" Target="https://secuso.aifb.kit.edu/PassSecPlus.php" TargetMode="External"/><Relationship Id="rId7" Type="http://schemas.openxmlformats.org/officeDocument/2006/relationships/slide" Target="slide19.xml"/><Relationship Id="rId12" Type="http://schemas.openxmlformats.org/officeDocument/2006/relationships/image" Target="../media/image63.png"/><Relationship Id="rId2" Type="http://schemas.openxmlformats.org/officeDocument/2006/relationships/notesSlide" Target="../notesSlides/notesSlide50.xml"/><Relationship Id="rId1" Type="http://schemas.openxmlformats.org/officeDocument/2006/relationships/slideLayout" Target="../slideLayouts/slideLayout10.xml"/><Relationship Id="rId6" Type="http://schemas.openxmlformats.org/officeDocument/2006/relationships/slide" Target="slide4.xml"/><Relationship Id="rId11" Type="http://schemas.openxmlformats.org/officeDocument/2006/relationships/slide" Target="slide63.xml"/><Relationship Id="rId5" Type="http://schemas.openxmlformats.org/officeDocument/2006/relationships/image" Target="../media/image57.png"/><Relationship Id="rId10" Type="http://schemas.openxmlformats.org/officeDocument/2006/relationships/slide" Target="slide57.xml"/><Relationship Id="rId4" Type="http://schemas.openxmlformats.org/officeDocument/2006/relationships/image" Target="../media/image62.png"/><Relationship Id="rId9" Type="http://schemas.openxmlformats.org/officeDocument/2006/relationships/slide" Target="slide46.xml"/></Relationships>
</file>

<file path=ppt/slides/_rels/slide5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63.png"/><Relationship Id="rId3" Type="http://schemas.openxmlformats.org/officeDocument/2006/relationships/hyperlink" Target="https://secuso.aifb.kit.edu/PassSecPlus.php" TargetMode="External"/><Relationship Id="rId7" Type="http://schemas.openxmlformats.org/officeDocument/2006/relationships/slide" Target="slide4.xml"/><Relationship Id="rId12" Type="http://schemas.openxmlformats.org/officeDocument/2006/relationships/slide" Target="slide63.xml"/><Relationship Id="rId2" Type="http://schemas.openxmlformats.org/officeDocument/2006/relationships/notesSlide" Target="../notesSlides/notesSlide51.xml"/><Relationship Id="rId1" Type="http://schemas.openxmlformats.org/officeDocument/2006/relationships/slideLayout" Target="../slideLayouts/slideLayout10.xml"/><Relationship Id="rId6" Type="http://schemas.openxmlformats.org/officeDocument/2006/relationships/image" Target="../media/image64.png"/><Relationship Id="rId11" Type="http://schemas.openxmlformats.org/officeDocument/2006/relationships/slide" Target="slide57.xml"/><Relationship Id="rId5" Type="http://schemas.openxmlformats.org/officeDocument/2006/relationships/image" Target="../media/image57.png"/><Relationship Id="rId10" Type="http://schemas.openxmlformats.org/officeDocument/2006/relationships/slide" Target="slide46.xml"/><Relationship Id="rId4" Type="http://schemas.openxmlformats.org/officeDocument/2006/relationships/image" Target="../media/image62.png"/><Relationship Id="rId9" Type="http://schemas.openxmlformats.org/officeDocument/2006/relationships/slide" Target="slide25.xml"/></Relationships>
</file>

<file path=ppt/slides/_rels/slide5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63.png"/><Relationship Id="rId3" Type="http://schemas.openxmlformats.org/officeDocument/2006/relationships/hyperlink" Target="https://secuso.aifb.kit.edu/PassSecPlus.php" TargetMode="External"/><Relationship Id="rId7" Type="http://schemas.openxmlformats.org/officeDocument/2006/relationships/slide" Target="slide19.xml"/><Relationship Id="rId12"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10.xml"/><Relationship Id="rId6" Type="http://schemas.openxmlformats.org/officeDocument/2006/relationships/slide" Target="slide4.xml"/><Relationship Id="rId11" Type="http://schemas.openxmlformats.org/officeDocument/2006/relationships/slide" Target="slide63.xml"/><Relationship Id="rId5" Type="http://schemas.openxmlformats.org/officeDocument/2006/relationships/image" Target="../media/image57.png"/><Relationship Id="rId10" Type="http://schemas.openxmlformats.org/officeDocument/2006/relationships/slide" Target="slide57.xml"/><Relationship Id="rId4" Type="http://schemas.openxmlformats.org/officeDocument/2006/relationships/image" Target="../media/image62.png"/><Relationship Id="rId9" Type="http://schemas.openxmlformats.org/officeDocument/2006/relationships/slide" Target="slide46.xml"/></Relationships>
</file>

<file path=ppt/slides/_rels/slide57.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hyperlink" Target="https://secuso.aifb.kit.edu/TORPEDO.php" TargetMode="External"/><Relationship Id="rId7" Type="http://schemas.openxmlformats.org/officeDocument/2006/relationships/slide" Target="slide25.xml"/><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slide" Target="slide19.xml"/><Relationship Id="rId11" Type="http://schemas.openxmlformats.org/officeDocument/2006/relationships/image" Target="../media/image66.png"/><Relationship Id="rId5" Type="http://schemas.openxmlformats.org/officeDocument/2006/relationships/slide" Target="slide4.xml"/><Relationship Id="rId10" Type="http://schemas.openxmlformats.org/officeDocument/2006/relationships/slide" Target="slide63.xml"/><Relationship Id="rId4" Type="http://schemas.openxmlformats.org/officeDocument/2006/relationships/image" Target="../media/image65.png"/><Relationship Id="rId9" Type="http://schemas.openxmlformats.org/officeDocument/2006/relationships/slide" Target="slide57.xml"/></Relationships>
</file>

<file path=ppt/slides/_rels/slide58.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hyperlink" Target="https://secuso.aifb.kit.edu/TORPEDO.php" TargetMode="External"/><Relationship Id="rId7" Type="http://schemas.openxmlformats.org/officeDocument/2006/relationships/slide" Target="slide19.xml"/><Relationship Id="rId12"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slide" Target="slide4.xml"/><Relationship Id="rId11" Type="http://schemas.openxmlformats.org/officeDocument/2006/relationships/slide" Target="slide63.xml"/><Relationship Id="rId5" Type="http://schemas.openxmlformats.org/officeDocument/2006/relationships/image" Target="../media/image67.png"/><Relationship Id="rId10" Type="http://schemas.openxmlformats.org/officeDocument/2006/relationships/slide" Target="slide57.xml"/><Relationship Id="rId4" Type="http://schemas.openxmlformats.org/officeDocument/2006/relationships/image" Target="../media/image65.png"/><Relationship Id="rId9" Type="http://schemas.openxmlformats.org/officeDocument/2006/relationships/slide" Target="slide46.xml"/></Relationships>
</file>

<file path=ppt/slides/_rels/slide59.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hyperlink" Target="https://secuso.aifb.kit.edu/TORPEDO.php" TargetMode="External"/><Relationship Id="rId7" Type="http://schemas.openxmlformats.org/officeDocument/2006/relationships/slide" Target="slide19.xml"/><Relationship Id="rId12" Type="http://schemas.openxmlformats.org/officeDocument/2006/relationships/image" Target="../media/image70.png"/><Relationship Id="rId2" Type="http://schemas.openxmlformats.org/officeDocument/2006/relationships/notesSlide" Target="../notesSlides/notesSlide55.xml"/><Relationship Id="rId1" Type="http://schemas.openxmlformats.org/officeDocument/2006/relationships/slideLayout" Target="../slideLayouts/slideLayout10.xml"/><Relationship Id="rId6" Type="http://schemas.openxmlformats.org/officeDocument/2006/relationships/slide" Target="slide4.xml"/><Relationship Id="rId11" Type="http://schemas.openxmlformats.org/officeDocument/2006/relationships/slide" Target="slide63.xml"/><Relationship Id="rId5" Type="http://schemas.openxmlformats.org/officeDocument/2006/relationships/image" Target="../media/image69.png"/><Relationship Id="rId10" Type="http://schemas.openxmlformats.org/officeDocument/2006/relationships/slide" Target="slide57.xml"/><Relationship Id="rId4" Type="http://schemas.openxmlformats.org/officeDocument/2006/relationships/image" Target="../media/image65.png"/><Relationship Id="rId9" Type="http://schemas.openxmlformats.org/officeDocument/2006/relationships/slide" Target="slide46.xml"/></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46.xml"/><Relationship Id="rId5" Type="http://schemas.openxmlformats.org/officeDocument/2006/relationships/slide" Target="slide25.xml"/><Relationship Id="rId4" Type="http://schemas.openxmlformats.org/officeDocument/2006/relationships/slide" Target="slide19.xml"/></Relationships>
</file>

<file path=ppt/slides/_rels/slide60.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hyperlink" Target="https://secuso.aifb.kit.edu/TORPEDO.php" TargetMode="External"/><Relationship Id="rId7" Type="http://schemas.openxmlformats.org/officeDocument/2006/relationships/slide" Target="slide19.xml"/><Relationship Id="rId12" Type="http://schemas.openxmlformats.org/officeDocument/2006/relationships/image" Target="../media/image72.png"/><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slide" Target="slide4.xml"/><Relationship Id="rId11" Type="http://schemas.openxmlformats.org/officeDocument/2006/relationships/slide" Target="slide63.xml"/><Relationship Id="rId5" Type="http://schemas.openxmlformats.org/officeDocument/2006/relationships/image" Target="../media/image71.png"/><Relationship Id="rId10" Type="http://schemas.openxmlformats.org/officeDocument/2006/relationships/slide" Target="slide57.xml"/><Relationship Id="rId4" Type="http://schemas.openxmlformats.org/officeDocument/2006/relationships/image" Target="../media/image65.png"/><Relationship Id="rId9" Type="http://schemas.openxmlformats.org/officeDocument/2006/relationships/slide" Target="slide46.xml"/></Relationships>
</file>

<file path=ppt/slides/_rels/slide61.xml.rels><?xml version="1.0" encoding="UTF-8" standalone="yes"?>
<Relationships xmlns="http://schemas.openxmlformats.org/package/2006/relationships"><Relationship Id="rId8" Type="http://schemas.openxmlformats.org/officeDocument/2006/relationships/hyperlink" Target="https://secuso.aifb.kit.edu/105.php" TargetMode="External"/><Relationship Id="rId13" Type="http://schemas.openxmlformats.org/officeDocument/2006/relationships/slide" Target="slide57.xml"/><Relationship Id="rId3" Type="http://schemas.openxmlformats.org/officeDocument/2006/relationships/hyperlink" Target="https://secuso.aifb.kit.edu/642.php" TargetMode="External"/><Relationship Id="rId7" Type="http://schemas.openxmlformats.org/officeDocument/2006/relationships/hyperlink" Target="https://secuso.org/quiz-passwortsicherheit" TargetMode="External"/><Relationship Id="rId12" Type="http://schemas.openxmlformats.org/officeDocument/2006/relationships/slide" Target="slide46.xml"/><Relationship Id="rId2" Type="http://schemas.openxmlformats.org/officeDocument/2006/relationships/notesSlide" Target="../notesSlides/notesSlide57.xml"/><Relationship Id="rId16" Type="http://schemas.openxmlformats.org/officeDocument/2006/relationships/image" Target="../media/image74.png"/><Relationship Id="rId1" Type="http://schemas.openxmlformats.org/officeDocument/2006/relationships/slideLayout" Target="../slideLayouts/slideLayout10.xml"/><Relationship Id="rId6" Type="http://schemas.openxmlformats.org/officeDocument/2006/relationships/hyperlink" Target="https://secuso.aifb.kit.edu/betr-nachrichten-quizz" TargetMode="External"/><Relationship Id="rId11" Type="http://schemas.openxmlformats.org/officeDocument/2006/relationships/slide" Target="slide25.xml"/><Relationship Id="rId5" Type="http://schemas.openxmlformats.org/officeDocument/2006/relationships/hyperlink" Target="https://www.youtube.com/watch?v=XeslAkZIuwY" TargetMode="External"/><Relationship Id="rId15" Type="http://schemas.openxmlformats.org/officeDocument/2006/relationships/image" Target="../media/image73.png"/><Relationship Id="rId10" Type="http://schemas.openxmlformats.org/officeDocument/2006/relationships/slide" Target="slide19.xml"/><Relationship Id="rId4" Type="http://schemas.openxmlformats.org/officeDocument/2006/relationships/hyperlink" Target="https://secuso.aifb.kit.edu/NoPhish.php" TargetMode="External"/><Relationship Id="rId9" Type="http://schemas.openxmlformats.org/officeDocument/2006/relationships/slide" Target="slide4.xml"/><Relationship Id="rId14" Type="http://schemas.openxmlformats.org/officeDocument/2006/relationships/slide" Target="slide63.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slide" Target="slide4.xml"/><Relationship Id="rId7" Type="http://schemas.openxmlformats.org/officeDocument/2006/relationships/slide" Target="slide57.xml"/><Relationship Id="rId2" Type="http://schemas.openxmlformats.org/officeDocument/2006/relationships/notesSlide" Target="../notesSlides/notesSlide58.xml"/><Relationship Id="rId1" Type="http://schemas.openxmlformats.org/officeDocument/2006/relationships/slideLayout" Target="../slideLayouts/slideLayout10.xml"/><Relationship Id="rId6" Type="http://schemas.openxmlformats.org/officeDocument/2006/relationships/slide" Target="slide46.xml"/><Relationship Id="rId11" Type="http://schemas.openxmlformats.org/officeDocument/2006/relationships/image" Target="../media/image77.png"/><Relationship Id="rId5" Type="http://schemas.openxmlformats.org/officeDocument/2006/relationships/slide" Target="slide25.xml"/><Relationship Id="rId10" Type="http://schemas.openxmlformats.org/officeDocument/2006/relationships/image" Target="../media/image76.png"/><Relationship Id="rId4" Type="http://schemas.openxmlformats.org/officeDocument/2006/relationships/slide" Target="slide19.xml"/><Relationship Id="rId9" Type="http://schemas.openxmlformats.org/officeDocument/2006/relationships/image" Target="../media/image75.jpeg"/></Relationships>
</file>

<file path=ppt/slides/_rels/slide64.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hyperlink" Target="https://www.tu-braunschweig.de/it/service-desk/passwoerter" TargetMode="External"/><Relationship Id="rId7" Type="http://schemas.openxmlformats.org/officeDocument/2006/relationships/slide" Target="slide25.xml"/><Relationship Id="rId2" Type="http://schemas.openxmlformats.org/officeDocument/2006/relationships/notesSlide" Target="../notesSlides/notesSlide59.xml"/><Relationship Id="rId1" Type="http://schemas.openxmlformats.org/officeDocument/2006/relationships/slideLayout" Target="../slideLayouts/slideLayout10.xml"/><Relationship Id="rId6" Type="http://schemas.openxmlformats.org/officeDocument/2006/relationships/slide" Target="slide19.xml"/><Relationship Id="rId11" Type="http://schemas.openxmlformats.org/officeDocument/2006/relationships/image" Target="../media/image79.png"/><Relationship Id="rId5" Type="http://schemas.openxmlformats.org/officeDocument/2006/relationships/slide" Target="slide4.xml"/><Relationship Id="rId10" Type="http://schemas.openxmlformats.org/officeDocument/2006/relationships/slide" Target="slide63.xml"/><Relationship Id="rId4" Type="http://schemas.openxmlformats.org/officeDocument/2006/relationships/image" Target="../media/image78.JPG"/><Relationship Id="rId9" Type="http://schemas.openxmlformats.org/officeDocument/2006/relationships/slide" Target="slide57.xml"/></Relationships>
</file>

<file path=ppt/slides/_rels/slide65.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image" Target="../media/image80.jpeg"/><Relationship Id="rId7" Type="http://schemas.openxmlformats.org/officeDocument/2006/relationships/slide" Target="slide46.xml"/><Relationship Id="rId2" Type="http://schemas.openxmlformats.org/officeDocument/2006/relationships/notesSlide" Target="../notesSlides/notesSlide60.xml"/><Relationship Id="rId1" Type="http://schemas.openxmlformats.org/officeDocument/2006/relationships/slideLayout" Target="../slideLayouts/slideLayout10.xml"/><Relationship Id="rId6" Type="http://schemas.openxmlformats.org/officeDocument/2006/relationships/slide" Target="slide25.xml"/><Relationship Id="rId11" Type="http://schemas.openxmlformats.org/officeDocument/2006/relationships/image" Target="../media/image82.png"/><Relationship Id="rId5" Type="http://schemas.openxmlformats.org/officeDocument/2006/relationships/slide" Target="slide19.xml"/><Relationship Id="rId10" Type="http://schemas.openxmlformats.org/officeDocument/2006/relationships/image" Target="../media/image81.png"/><Relationship Id="rId4" Type="http://schemas.openxmlformats.org/officeDocument/2006/relationships/slide" Target="slide4.xml"/><Relationship Id="rId9" Type="http://schemas.openxmlformats.org/officeDocument/2006/relationships/slide" Target="slide63.xml"/></Relationships>
</file>

<file path=ppt/slides/_rels/slide66.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image" Target="../media/image84.png"/><Relationship Id="rId3" Type="http://schemas.openxmlformats.org/officeDocument/2006/relationships/hyperlink" Target="mailto:soc@tu-braunschweig.de" TargetMode="External"/><Relationship Id="rId7" Type="http://schemas.openxmlformats.org/officeDocument/2006/relationships/slide" Target="slide25.xml"/><Relationship Id="rId12" Type="http://schemas.openxmlformats.org/officeDocument/2006/relationships/image" Target="../media/image82.png"/><Relationship Id="rId2" Type="http://schemas.openxmlformats.org/officeDocument/2006/relationships/notesSlide" Target="../notesSlides/notesSlide61.xml"/><Relationship Id="rId1" Type="http://schemas.openxmlformats.org/officeDocument/2006/relationships/slideLayout" Target="../slideLayouts/slideLayout10.xml"/><Relationship Id="rId6" Type="http://schemas.openxmlformats.org/officeDocument/2006/relationships/slide" Target="slide19.xml"/><Relationship Id="rId11" Type="http://schemas.openxmlformats.org/officeDocument/2006/relationships/image" Target="../media/image81.png"/><Relationship Id="rId5" Type="http://schemas.openxmlformats.org/officeDocument/2006/relationships/slide" Target="slide4.xml"/><Relationship Id="rId10" Type="http://schemas.openxmlformats.org/officeDocument/2006/relationships/slide" Target="slide63.xml"/><Relationship Id="rId4" Type="http://schemas.openxmlformats.org/officeDocument/2006/relationships/image" Target="../media/image83.jpeg"/><Relationship Id="rId9" Type="http://schemas.openxmlformats.org/officeDocument/2006/relationships/slide" Target="slide57.xml"/></Relationships>
</file>

<file path=ppt/slides/_rels/slide67.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image" Target="../media/image86.png"/><Relationship Id="rId3" Type="http://schemas.openxmlformats.org/officeDocument/2006/relationships/image" Target="../media/image85.jpeg"/><Relationship Id="rId7" Type="http://schemas.openxmlformats.org/officeDocument/2006/relationships/slide" Target="slide46.xml"/><Relationship Id="rId12" Type="http://schemas.openxmlformats.org/officeDocument/2006/relationships/image" Target="../media/image84.png"/><Relationship Id="rId2" Type="http://schemas.openxmlformats.org/officeDocument/2006/relationships/notesSlide" Target="../notesSlides/notesSlide62.xml"/><Relationship Id="rId1" Type="http://schemas.openxmlformats.org/officeDocument/2006/relationships/slideLayout" Target="../slideLayouts/slideLayout10.xml"/><Relationship Id="rId6" Type="http://schemas.openxmlformats.org/officeDocument/2006/relationships/slide" Target="slide25.xml"/><Relationship Id="rId11" Type="http://schemas.openxmlformats.org/officeDocument/2006/relationships/image" Target="../media/image82.png"/><Relationship Id="rId5" Type="http://schemas.openxmlformats.org/officeDocument/2006/relationships/slide" Target="slide19.xml"/><Relationship Id="rId10" Type="http://schemas.openxmlformats.org/officeDocument/2006/relationships/image" Target="../media/image81.png"/><Relationship Id="rId4" Type="http://schemas.openxmlformats.org/officeDocument/2006/relationships/slide" Target="slide4.xml"/><Relationship Id="rId9" Type="http://schemas.openxmlformats.org/officeDocument/2006/relationships/slide" Target="slide63.xml"/></Relationships>
</file>

<file path=ppt/slides/_rels/slide68.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image" Target="../media/image86.png"/><Relationship Id="rId3" Type="http://schemas.openxmlformats.org/officeDocument/2006/relationships/image" Target="../media/image87.jpeg"/><Relationship Id="rId7" Type="http://schemas.openxmlformats.org/officeDocument/2006/relationships/slide" Target="slide46.xml"/><Relationship Id="rId12" Type="http://schemas.openxmlformats.org/officeDocument/2006/relationships/image" Target="../media/image84.png"/><Relationship Id="rId2" Type="http://schemas.openxmlformats.org/officeDocument/2006/relationships/notesSlide" Target="../notesSlides/notesSlide63.xml"/><Relationship Id="rId1" Type="http://schemas.openxmlformats.org/officeDocument/2006/relationships/slideLayout" Target="../slideLayouts/slideLayout10.xml"/><Relationship Id="rId6" Type="http://schemas.openxmlformats.org/officeDocument/2006/relationships/slide" Target="slide25.xml"/><Relationship Id="rId11" Type="http://schemas.openxmlformats.org/officeDocument/2006/relationships/image" Target="../media/image82.png"/><Relationship Id="rId5" Type="http://schemas.openxmlformats.org/officeDocument/2006/relationships/slide" Target="slide19.xml"/><Relationship Id="rId10" Type="http://schemas.openxmlformats.org/officeDocument/2006/relationships/image" Target="../media/image81.png"/><Relationship Id="rId4" Type="http://schemas.openxmlformats.org/officeDocument/2006/relationships/slide" Target="slide4.xml"/><Relationship Id="rId9" Type="http://schemas.openxmlformats.org/officeDocument/2006/relationships/slide" Target="slide63.xml"/><Relationship Id="rId14" Type="http://schemas.openxmlformats.org/officeDocument/2006/relationships/image" Target="../media/image88.png"/></Relationships>
</file>

<file path=ppt/slides/_rels/slide69.xml.rels><?xml version="1.0" encoding="UTF-8" standalone="yes"?>
<Relationships xmlns="http://schemas.openxmlformats.org/package/2006/relationships"><Relationship Id="rId8" Type="http://schemas.openxmlformats.org/officeDocument/2006/relationships/hyperlink" Target="https://pixabay.com/de/baby-lernen-laptop-frage-2709666/" TargetMode="External"/><Relationship Id="rId3" Type="http://schemas.openxmlformats.org/officeDocument/2006/relationships/hyperlink" Target="https://www.tu-braunschweig.de/ciso" TargetMode="External"/><Relationship Id="rId7" Type="http://schemas.openxmlformats.org/officeDocument/2006/relationships/image" Target="../media/image90.jpeg"/><Relationship Id="rId2" Type="http://schemas.openxmlformats.org/officeDocument/2006/relationships/hyperlink" Target="https://studip.tu-braunschweig.de/seminar_main.php?auswahl=bc863707104006d8b2c63d11f6a60ed0" TargetMode="External"/><Relationship Id="rId1" Type="http://schemas.openxmlformats.org/officeDocument/2006/relationships/slideLayout" Target="../slideLayouts/slideLayout14.xml"/><Relationship Id="rId6" Type="http://schemas.openxmlformats.org/officeDocument/2006/relationships/image" Target="../media/image89.jpg"/><Relationship Id="rId5" Type="http://schemas.openxmlformats.org/officeDocument/2006/relationships/hyperlink" Target="https://www.tu-braunschweig.de/it/service-desk" TargetMode="External"/><Relationship Id="rId4" Type="http://schemas.openxmlformats.org/officeDocument/2006/relationships/hyperlink" Target="mailto:it-service-desk@tu-braunschweig.de" TargetMode="External"/><Relationship Id="rId9" Type="http://schemas.openxmlformats.org/officeDocument/2006/relationships/image" Target="../media/image91.png"/></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46.xml"/><Relationship Id="rId5" Type="http://schemas.openxmlformats.org/officeDocument/2006/relationships/slide" Target="slide25.xml"/><Relationship Id="rId4" Type="http://schemas.openxmlformats.org/officeDocument/2006/relationships/slide" Target="slide19.xml"/></Relationships>
</file>

<file path=ppt/slides/_rels/slide7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pixabay.com/de/baby-lernen-laptop-frage-2709666/"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slide" Target="slide46.xml"/><Relationship Id="rId5" Type="http://schemas.openxmlformats.org/officeDocument/2006/relationships/slide" Target="slide25.xml"/><Relationship Id="rId4" Type="http://schemas.openxmlformats.org/officeDocument/2006/relationships/slide" Target="slide19.xml"/><Relationship Id="rId9" Type="http://schemas.openxmlformats.org/officeDocument/2006/relationships/image" Target="../media/image12.emf"/></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slide" Target="slide46.xml"/><Relationship Id="rId5" Type="http://schemas.openxmlformats.org/officeDocument/2006/relationships/slide" Target="slide25.xml"/><Relationship Id="rId4"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el 8"/>
          <p:cNvSpPr>
            <a:spLocks noGrp="1"/>
          </p:cNvSpPr>
          <p:nvPr>
            <p:ph type="ctrTitle"/>
          </p:nvPr>
        </p:nvSpPr>
        <p:spPr/>
        <p:txBody>
          <a:bodyPr/>
          <a:lstStyle/>
          <a:p>
            <a:r>
              <a:rPr lang="de-DE" b="0" dirty="0"/>
              <a:t>Gefahren bei E-Mails und ihre </a:t>
            </a:r>
            <a:r>
              <a:rPr lang="de-DE" b="0" dirty="0" smtClean="0"/>
              <a:t>Abwehr</a:t>
            </a:r>
            <a:br>
              <a:rPr lang="de-DE" b="0" dirty="0" smtClean="0"/>
            </a:br>
            <a:r>
              <a:rPr lang="de-DE" b="0" dirty="0" smtClean="0"/>
              <a:t> </a:t>
            </a:r>
            <a:r>
              <a:rPr lang="de-DE" b="0" dirty="0"/>
              <a:t>– Was jede*r von uns tun kann</a:t>
            </a:r>
            <a:r>
              <a:rPr lang="de-DE" b="0" dirty="0" smtClean="0"/>
              <a:t>…</a:t>
            </a:r>
            <a:endParaRPr lang="de-DE" dirty="0"/>
          </a:p>
        </p:txBody>
      </p:sp>
      <p:sp>
        <p:nvSpPr>
          <p:cNvPr id="4098" name="Untertitel 7"/>
          <p:cNvSpPr>
            <a:spLocks noGrp="1"/>
          </p:cNvSpPr>
          <p:nvPr>
            <p:ph type="subTitle" idx="1"/>
          </p:nvPr>
        </p:nvSpPr>
        <p:spPr/>
        <p:txBody>
          <a:bodyPr/>
          <a:lstStyle/>
          <a:p>
            <a:pPr marL="0" indent="0"/>
            <a:r>
              <a:rPr lang="de-DE" dirty="0"/>
              <a:t>Dr. Christian Böttger, </a:t>
            </a:r>
            <a:r>
              <a:rPr lang="de-DE" dirty="0" smtClean="0"/>
              <a:t>01</a:t>
            </a:r>
            <a:r>
              <a:rPr lang="de-DE" dirty="0" smtClean="0"/>
              <a:t>.11.2024</a:t>
            </a:r>
            <a:endParaRPr lang="de-DE" dirty="0"/>
          </a:p>
        </p:txBody>
      </p:sp>
      <p:sp>
        <p:nvSpPr>
          <p:cNvPr id="3" name="Textfeld 2"/>
          <p:cNvSpPr txBox="1"/>
          <p:nvPr/>
        </p:nvSpPr>
        <p:spPr>
          <a:xfrm>
            <a:off x="6230533" y="692696"/>
            <a:ext cx="2646878" cy="461665"/>
          </a:xfrm>
          <a:prstGeom prst="rect">
            <a:avLst/>
          </a:prstGeom>
          <a:noFill/>
        </p:spPr>
        <p:txBody>
          <a:bodyPr wrap="none" rtlCol="0">
            <a:spAutoFit/>
          </a:bodyPr>
          <a:lstStyle/>
          <a:p>
            <a:r>
              <a:rPr lang="de-DE" sz="2400" b="1" dirty="0" smtClean="0"/>
              <a:t>Stabsstelle CISO</a:t>
            </a:r>
            <a:endParaRPr lang="de-DE" sz="2400" b="1" dirty="0"/>
          </a:p>
        </p:txBody>
      </p:sp>
      <p:pic>
        <p:nvPicPr>
          <p:cNvPr id="2" name="Grafik 1">
            <a:extLst>
              <a:ext uri="{FF2B5EF4-FFF2-40B4-BE49-F238E27FC236}">
                <a16:creationId xmlns:a16="http://schemas.microsoft.com/office/drawing/2014/main" id="{D3B8B333-DB89-463C-B7D4-FBCF095D249B}"/>
              </a:ext>
            </a:extLst>
          </p:cNvPr>
          <p:cNvPicPr/>
          <p:nvPr/>
        </p:nvPicPr>
        <p:blipFill>
          <a:blip r:embed="rId2"/>
          <a:stretch/>
        </p:blipFill>
        <p:spPr>
          <a:xfrm>
            <a:off x="6788160" y="5233680"/>
            <a:ext cx="1769400" cy="102996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0" name="Gruppieren 19"/>
          <p:cNvGrpSpPr/>
          <p:nvPr/>
        </p:nvGrpSpPr>
        <p:grpSpPr>
          <a:xfrm>
            <a:off x="6843662" y="8834"/>
            <a:ext cx="2768898" cy="440432"/>
            <a:chOff x="-101924" y="611853"/>
            <a:chExt cx="2768898" cy="539846"/>
          </a:xfrm>
        </p:grpSpPr>
        <p:sp>
          <p:nvSpPr>
            <p:cNvPr id="21" name="Richtungspfeil 20"/>
            <p:cNvSpPr/>
            <p:nvPr/>
          </p:nvSpPr>
          <p:spPr>
            <a:xfrm>
              <a:off x="-20861"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ichtungspfeil 4"/>
            <p:cNvSpPr/>
            <p:nvPr/>
          </p:nvSpPr>
          <p:spPr>
            <a:xfrm>
              <a:off x="-101924"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Schutzmaßnahmen</a:t>
              </a:r>
            </a:p>
          </p:txBody>
        </p:sp>
      </p:grpSp>
      <p:grpSp>
        <p:nvGrpSpPr>
          <p:cNvPr id="17" name="Gruppieren 16"/>
          <p:cNvGrpSpPr/>
          <p:nvPr/>
        </p:nvGrpSpPr>
        <p:grpSpPr>
          <a:xfrm>
            <a:off x="4788024" y="8834"/>
            <a:ext cx="2399803" cy="440432"/>
            <a:chOff x="2678" y="611853"/>
            <a:chExt cx="2687835" cy="539846"/>
          </a:xfrm>
        </p:grpSpPr>
        <p:sp>
          <p:nvSpPr>
            <p:cNvPr id="18" name="Richtungspfeil 17"/>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Angriffstypen</a:t>
              </a:r>
            </a:p>
          </p:txBody>
        </p:sp>
      </p:grpSp>
      <p:grpSp>
        <p:nvGrpSpPr>
          <p:cNvPr id="14" name="Gruppieren 13"/>
          <p:cNvGrpSpPr/>
          <p:nvPr/>
        </p:nvGrpSpPr>
        <p:grpSpPr>
          <a:xfrm>
            <a:off x="2339752" y="8834"/>
            <a:ext cx="2687835" cy="440432"/>
            <a:chOff x="2678" y="611853"/>
            <a:chExt cx="2687835" cy="539846"/>
          </a:xfrm>
        </p:grpSpPr>
        <p:sp>
          <p:nvSpPr>
            <p:cNvPr id="15" name="Richtungspfeil 14"/>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114100"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Vorgehen des Angreifers</a:t>
              </a:r>
            </a:p>
          </p:txBody>
        </p:sp>
      </p:grpSp>
      <p:grpSp>
        <p:nvGrpSpPr>
          <p:cNvPr id="26" name="Gruppieren 25"/>
          <p:cNvGrpSpPr/>
          <p:nvPr/>
        </p:nvGrpSpPr>
        <p:grpSpPr>
          <a:xfrm>
            <a:off x="2339752" y="449266"/>
            <a:ext cx="2687835" cy="387446"/>
            <a:chOff x="2678" y="611853"/>
            <a:chExt cx="2687835" cy="539846"/>
          </a:xfrm>
        </p:grpSpPr>
        <p:sp>
          <p:nvSpPr>
            <p:cNvPr id="27" name="Richtungspfeil 2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tx1"/>
                  </a:solidFill>
                </a:rPr>
                <a:t>Beispiele</a:t>
              </a:r>
              <a:endParaRPr lang="de-DE" sz="1400" b="1" kern="1200" dirty="0">
                <a:solidFill>
                  <a:schemeClr val="tx1"/>
                </a:solidFill>
              </a:endParaRPr>
            </a:p>
          </p:txBody>
        </p:sp>
      </p:grpSp>
      <p:sp>
        <p:nvSpPr>
          <p:cNvPr id="5" name="Rectangle 3"/>
          <p:cNvSpPr>
            <a:spLocks noGrp="1" noChangeArrowheads="1"/>
          </p:cNvSpPr>
          <p:nvPr>
            <p:ph type="body" idx="1"/>
          </p:nvPr>
        </p:nvSpPr>
        <p:spPr bwMode="auto">
          <a:xfrm>
            <a:off x="431800" y="1339851"/>
            <a:ext cx="8244656" cy="4465413"/>
          </a:xfrm>
          <a:prstGeom prst="rect">
            <a:avLst/>
          </a:prstGeom>
          <a:noFill/>
        </p:spPr>
        <p:txBody>
          <a:bodyPr/>
          <a:lstStyle/>
          <a:p>
            <a:pPr lvl="1">
              <a:defRPr/>
            </a:pPr>
            <a:r>
              <a:rPr lang="de-DE" b="0" i="0" u="none" dirty="0" smtClean="0">
                <a:latin typeface="Arial"/>
                <a:ea typeface="Arial"/>
              </a:rPr>
              <a:t>CEO-</a:t>
            </a:r>
            <a:r>
              <a:rPr lang="de-DE" b="0" i="0" u="none" dirty="0" err="1" smtClean="0">
                <a:latin typeface="Arial"/>
                <a:ea typeface="Arial"/>
              </a:rPr>
              <a:t>Fraud</a:t>
            </a:r>
            <a:endParaRPr lang="de-DE" b="0" i="0" u="none" dirty="0" smtClean="0">
              <a:latin typeface="Arial"/>
              <a:ea typeface="Arial"/>
            </a:endParaRPr>
          </a:p>
          <a:p>
            <a:pPr lvl="2">
              <a:defRPr/>
            </a:pPr>
            <a:r>
              <a:rPr lang="de-DE" dirty="0" smtClean="0">
                <a:latin typeface="Arial"/>
                <a:ea typeface="Arial"/>
              </a:rPr>
              <a:t>per Mail</a:t>
            </a:r>
          </a:p>
          <a:p>
            <a:pPr lvl="2">
              <a:defRPr/>
            </a:pPr>
            <a:r>
              <a:rPr lang="de-DE" dirty="0" smtClean="0">
                <a:latin typeface="Arial"/>
                <a:ea typeface="Arial"/>
              </a:rPr>
              <a:t>o</a:t>
            </a:r>
            <a:r>
              <a:rPr lang="de-DE" b="0" i="0" u="none" dirty="0" smtClean="0">
                <a:latin typeface="Arial"/>
                <a:ea typeface="Arial"/>
              </a:rPr>
              <a:t>der per Telefon!</a:t>
            </a:r>
          </a:p>
          <a:p>
            <a:pPr lvl="1">
              <a:defRPr/>
            </a:pPr>
            <a:endParaRPr lang="de-DE" dirty="0">
              <a:latin typeface="Arial"/>
              <a:ea typeface="Arial"/>
            </a:endParaRPr>
          </a:p>
          <a:p>
            <a:pPr marL="285750" indent="-285750">
              <a:buFont typeface="Arial" panose="020B0604020202020204" pitchFamily="34" charset="0"/>
              <a:buChar char="•"/>
            </a:pPr>
            <a:r>
              <a:rPr lang="de-DE" dirty="0"/>
              <a:t>Vorab: </a:t>
            </a:r>
            <a:r>
              <a:rPr lang="de-DE" dirty="0" smtClean="0"/>
              <a:t>Gründliche </a:t>
            </a:r>
            <a:r>
              <a:rPr lang="de-DE" dirty="0"/>
              <a:t>Recherche, oft Phishing</a:t>
            </a:r>
          </a:p>
          <a:p>
            <a:pPr lvl="2">
              <a:buFont typeface="Arial" panose="020B0604020202020204" pitchFamily="34" charset="0"/>
              <a:buChar char="•"/>
            </a:pPr>
            <a:r>
              <a:rPr lang="de-DE" dirty="0" smtClean="0"/>
              <a:t>Mail </a:t>
            </a:r>
            <a:r>
              <a:rPr lang="de-DE" dirty="0"/>
              <a:t>(angeblich vom Chef) an einen </a:t>
            </a:r>
            <a:r>
              <a:rPr lang="de-DE" dirty="0" smtClean="0"/>
              <a:t>Buchhalter bzw. jemanden mit Finanzverantwortung</a:t>
            </a:r>
            <a:endParaRPr lang="de-DE" dirty="0"/>
          </a:p>
          <a:p>
            <a:pPr lvl="2">
              <a:buFont typeface="Arial" panose="020B0604020202020204" pitchFamily="34" charset="0"/>
              <a:buChar char="•"/>
            </a:pPr>
            <a:r>
              <a:rPr lang="de-DE" dirty="0" smtClean="0"/>
              <a:t>Wichtiges Geschäft </a:t>
            </a:r>
            <a:r>
              <a:rPr lang="de-DE" dirty="0"/>
              <a:t>→ dringende </a:t>
            </a:r>
            <a:r>
              <a:rPr lang="de-DE" dirty="0" smtClean="0"/>
              <a:t>Transaktion</a:t>
            </a:r>
          </a:p>
          <a:p>
            <a:pPr lvl="3">
              <a:buFont typeface="Arial" panose="020B0604020202020204" pitchFamily="34" charset="0"/>
              <a:buChar char="•"/>
            </a:pPr>
            <a:r>
              <a:rPr lang="de-DE" dirty="0" smtClean="0"/>
              <a:t>oder: Chef braucht Geld auf einer Reise</a:t>
            </a:r>
            <a:endParaRPr lang="de-DE" dirty="0"/>
          </a:p>
          <a:p>
            <a:pPr lvl="2">
              <a:buFont typeface="Arial" panose="020B0604020202020204" pitchFamily="34" charset="0"/>
              <a:buChar char="•"/>
            </a:pPr>
            <a:r>
              <a:rPr lang="de-DE" dirty="0" smtClean="0"/>
              <a:t>Zusammenarbeit </a:t>
            </a:r>
            <a:r>
              <a:rPr lang="de-DE" dirty="0"/>
              <a:t>mit </a:t>
            </a:r>
            <a:r>
              <a:rPr lang="de-DE" dirty="0" smtClean="0"/>
              <a:t>einem externen </a:t>
            </a:r>
            <a:r>
              <a:rPr lang="de-DE" dirty="0"/>
              <a:t>„</a:t>
            </a:r>
            <a:r>
              <a:rPr lang="de-DE" dirty="0" smtClean="0"/>
              <a:t>Anwaltsbüro</a:t>
            </a:r>
            <a:r>
              <a:rPr lang="de-DE" dirty="0"/>
              <a:t>“</a:t>
            </a:r>
          </a:p>
          <a:p>
            <a:pPr lvl="3">
              <a:buFont typeface="Arial" panose="020B0604020202020204" pitchFamily="34" charset="0"/>
              <a:buChar char="•"/>
            </a:pPr>
            <a:r>
              <a:rPr lang="de-DE" dirty="0" smtClean="0"/>
              <a:t>Geldüberweisung</a:t>
            </a:r>
          </a:p>
          <a:p>
            <a:pPr lvl="4">
              <a:buFont typeface="Arial" panose="020B0604020202020204" pitchFamily="34" charset="0"/>
              <a:buChar char="•"/>
            </a:pPr>
            <a:r>
              <a:rPr lang="de-DE" dirty="0" smtClean="0"/>
              <a:t>meist </a:t>
            </a:r>
            <a:r>
              <a:rPr lang="de-DE" dirty="0"/>
              <a:t>ins Ausland, oft </a:t>
            </a:r>
            <a:r>
              <a:rPr lang="de-DE" dirty="0" smtClean="0"/>
              <a:t>China</a:t>
            </a:r>
          </a:p>
          <a:p>
            <a:pPr lvl="2">
              <a:buFont typeface="Arial" panose="020B0604020202020204" pitchFamily="34" charset="0"/>
              <a:buChar char="•"/>
            </a:pPr>
            <a:r>
              <a:rPr lang="de-DE" dirty="0">
                <a:latin typeface="Arial"/>
                <a:ea typeface="Arial"/>
              </a:rPr>
              <a:t>o</a:t>
            </a:r>
            <a:r>
              <a:rPr lang="de-DE" dirty="0" smtClean="0">
                <a:latin typeface="Arial"/>
                <a:ea typeface="Arial"/>
              </a:rPr>
              <a:t>der – immer noch – Gutschein-Codes (Amazon, …) per Mail</a:t>
            </a:r>
            <a:endParaRPr dirty="0">
              <a:latin typeface="Arial"/>
              <a:ea typeface="Arial"/>
            </a:endParaRPr>
          </a:p>
          <a:p>
            <a:pPr lvl="1">
              <a:defRPr/>
            </a:pPr>
            <a:endParaRPr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marL="1587" lvl="1" indent="0">
              <a:buNone/>
              <a:defRPr/>
            </a:pPr>
            <a:endParaRPr sz="2800" dirty="0">
              <a:latin typeface="Arial"/>
              <a:ea typeface="Arial"/>
            </a:endParaRPr>
          </a:p>
          <a:p>
            <a:pPr lvl="0">
              <a:defRPr/>
            </a:pPr>
            <a:r>
              <a:rPr sz="1400" dirty="0">
                <a:latin typeface="Arial"/>
                <a:ea typeface="Arial"/>
              </a:rPr>
              <a:t>                                                                                           </a:t>
            </a:r>
            <a:br>
              <a:rPr sz="1400" dirty="0">
                <a:latin typeface="Arial"/>
                <a:ea typeface="Arial"/>
              </a:rPr>
            </a:br>
            <a:endParaRPr dirty="0">
              <a:latin typeface="Arial"/>
              <a:ea typeface="Arial"/>
            </a:endParaRPr>
          </a:p>
          <a:p>
            <a:pPr>
              <a:defRPr/>
            </a:pPr>
            <a:endParaRPr sz="1400" dirty="0">
              <a:latin typeface="Arial"/>
              <a:ea typeface="Arial"/>
            </a:endParaRPr>
          </a:p>
        </p:txBody>
      </p:sp>
      <p:grpSp>
        <p:nvGrpSpPr>
          <p:cNvPr id="11" name="Gruppieren 10"/>
          <p:cNvGrpSpPr/>
          <p:nvPr/>
        </p:nvGrpSpPr>
        <p:grpSpPr>
          <a:xfrm>
            <a:off x="11956" y="8834"/>
            <a:ext cx="2543819" cy="440432"/>
            <a:chOff x="2678" y="611853"/>
            <a:chExt cx="2687835" cy="539846"/>
          </a:xfrm>
        </p:grpSpPr>
        <p:sp>
          <p:nvSpPr>
            <p:cNvPr id="12" name="Richtungspfeil 11"/>
            <p:cNvSpPr/>
            <p:nvPr/>
          </p:nvSpPr>
          <p:spPr>
            <a:xfrm>
              <a:off x="2678" y="611853"/>
              <a:ext cx="2687835" cy="539846"/>
            </a:xfrm>
            <a:prstGeom prst="homePlate">
              <a:avLst/>
            </a:prstGeom>
            <a:solidFill>
              <a:srgbClr val="6D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Was ist Phishing?</a:t>
              </a:r>
            </a:p>
          </p:txBody>
        </p:sp>
      </p:grpSp>
      <p:grpSp>
        <p:nvGrpSpPr>
          <p:cNvPr id="23" name="Gruppieren 22"/>
          <p:cNvGrpSpPr/>
          <p:nvPr/>
        </p:nvGrpSpPr>
        <p:grpSpPr>
          <a:xfrm>
            <a:off x="11958" y="449266"/>
            <a:ext cx="2552874" cy="387446"/>
            <a:chOff x="2678" y="611853"/>
            <a:chExt cx="2687835" cy="539846"/>
          </a:xfrm>
        </p:grpSpPr>
        <p:sp>
          <p:nvSpPr>
            <p:cNvPr id="24" name="Richtungspfeil 23"/>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3" name="Rechteck 2">
            <a:hlinkClick r:id="rId3" action="ppaction://hlinksldjump"/>
          </p:cNvPr>
          <p:cNvSpPr/>
          <p:nvPr/>
        </p:nvSpPr>
        <p:spPr>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9" name="Rechteck 28">
            <a:hlinkClick r:id="rId4"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0" name="Rechteck 29">
            <a:hlinkClick r:id="rId5"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1" name="Rechteck 30">
            <a:hlinkClick r:id="rId6"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2" name="Rechteck 31">
            <a:hlinkClick r:id="rId3"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3" name="Rechteck 32">
            <a:hlinkClick r:id="rId7" action="ppaction://hlinksldjump"/>
          </p:cNvPr>
          <p:cNvSpPr/>
          <p:nvPr/>
        </p:nvSpPr>
        <p:spPr bwMode="auto">
          <a:xfrm>
            <a:off x="2512531" y="458777"/>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8"/>
          <a:stretch>
            <a:fillRect/>
          </a:stretch>
        </p:blipFill>
        <p:spPr>
          <a:xfrm>
            <a:off x="6528642" y="1052736"/>
            <a:ext cx="2147814" cy="1512168"/>
          </a:xfrm>
          <a:prstGeom prst="rect">
            <a:avLst/>
          </a:prstGeom>
        </p:spPr>
      </p:pic>
    </p:spTree>
    <p:extLst>
      <p:ext uri="{BB962C8B-B14F-4D97-AF65-F5344CB8AC3E}">
        <p14:creationId xmlns:p14="http://schemas.microsoft.com/office/powerpoint/2010/main" val="468156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0" name="Gruppieren 19"/>
          <p:cNvGrpSpPr/>
          <p:nvPr/>
        </p:nvGrpSpPr>
        <p:grpSpPr>
          <a:xfrm>
            <a:off x="6843662" y="8834"/>
            <a:ext cx="2768898" cy="440432"/>
            <a:chOff x="-101924" y="611853"/>
            <a:chExt cx="2768898" cy="539846"/>
          </a:xfrm>
        </p:grpSpPr>
        <p:sp>
          <p:nvSpPr>
            <p:cNvPr id="21" name="Richtungspfeil 20"/>
            <p:cNvSpPr/>
            <p:nvPr/>
          </p:nvSpPr>
          <p:spPr>
            <a:xfrm>
              <a:off x="-20861"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ichtungspfeil 4"/>
            <p:cNvSpPr/>
            <p:nvPr/>
          </p:nvSpPr>
          <p:spPr>
            <a:xfrm>
              <a:off x="-101924"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Schutzmaßnahmen</a:t>
              </a:r>
            </a:p>
          </p:txBody>
        </p:sp>
      </p:grpSp>
      <p:grpSp>
        <p:nvGrpSpPr>
          <p:cNvPr id="17" name="Gruppieren 16"/>
          <p:cNvGrpSpPr/>
          <p:nvPr/>
        </p:nvGrpSpPr>
        <p:grpSpPr>
          <a:xfrm>
            <a:off x="4788024" y="8834"/>
            <a:ext cx="2399803" cy="440432"/>
            <a:chOff x="2678" y="611853"/>
            <a:chExt cx="2687835" cy="539846"/>
          </a:xfrm>
        </p:grpSpPr>
        <p:sp>
          <p:nvSpPr>
            <p:cNvPr id="18" name="Richtungspfeil 17"/>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Angriffstypen</a:t>
              </a:r>
            </a:p>
          </p:txBody>
        </p:sp>
      </p:grpSp>
      <p:grpSp>
        <p:nvGrpSpPr>
          <p:cNvPr id="14" name="Gruppieren 13"/>
          <p:cNvGrpSpPr/>
          <p:nvPr/>
        </p:nvGrpSpPr>
        <p:grpSpPr>
          <a:xfrm>
            <a:off x="2339752" y="8834"/>
            <a:ext cx="2687835" cy="440432"/>
            <a:chOff x="2678" y="611853"/>
            <a:chExt cx="2687835" cy="539846"/>
          </a:xfrm>
        </p:grpSpPr>
        <p:sp>
          <p:nvSpPr>
            <p:cNvPr id="15" name="Richtungspfeil 14"/>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114100"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Vorgehen des Angreifers</a:t>
              </a:r>
            </a:p>
          </p:txBody>
        </p:sp>
      </p:grpSp>
      <p:grpSp>
        <p:nvGrpSpPr>
          <p:cNvPr id="26" name="Gruppieren 25"/>
          <p:cNvGrpSpPr/>
          <p:nvPr/>
        </p:nvGrpSpPr>
        <p:grpSpPr>
          <a:xfrm>
            <a:off x="2339752" y="449266"/>
            <a:ext cx="2687835" cy="387446"/>
            <a:chOff x="2678" y="611853"/>
            <a:chExt cx="2687835" cy="539846"/>
          </a:xfrm>
        </p:grpSpPr>
        <p:sp>
          <p:nvSpPr>
            <p:cNvPr id="27" name="Richtungspfeil 2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tx1"/>
                  </a:solidFill>
                </a:rPr>
                <a:t>Psychologie</a:t>
              </a:r>
              <a:endParaRPr lang="de-DE" sz="1400" b="1" kern="1200" dirty="0">
                <a:solidFill>
                  <a:schemeClr val="tx1"/>
                </a:solidFill>
              </a:endParaRPr>
            </a:p>
          </p:txBody>
        </p:sp>
      </p:grpSp>
      <p:sp>
        <p:nvSpPr>
          <p:cNvPr id="5" name="Rectangle 3"/>
          <p:cNvSpPr>
            <a:spLocks noGrp="1" noChangeArrowheads="1"/>
          </p:cNvSpPr>
          <p:nvPr>
            <p:ph type="body" idx="1"/>
          </p:nvPr>
        </p:nvSpPr>
        <p:spPr bwMode="auto">
          <a:xfrm>
            <a:off x="431800" y="1339851"/>
            <a:ext cx="8244656" cy="4465413"/>
          </a:xfrm>
          <a:prstGeom prst="rect">
            <a:avLst/>
          </a:prstGeom>
          <a:noFill/>
        </p:spPr>
        <p:txBody>
          <a:bodyPr/>
          <a:lstStyle/>
          <a:p>
            <a:pPr lvl="1">
              <a:defRPr/>
            </a:pPr>
            <a:r>
              <a:rPr lang="de-DE" dirty="0" smtClean="0">
                <a:latin typeface="Arial"/>
                <a:ea typeface="Arial"/>
              </a:rPr>
              <a:t>Phishing basiert auf </a:t>
            </a:r>
            <a:r>
              <a:rPr lang="de-DE" b="1" dirty="0" smtClean="0">
                <a:latin typeface="Arial"/>
                <a:ea typeface="Arial"/>
              </a:rPr>
              <a:t>Emotionen</a:t>
            </a:r>
          </a:p>
          <a:p>
            <a:pPr lvl="2">
              <a:defRPr/>
            </a:pPr>
            <a:r>
              <a:rPr lang="de-DE" b="1" dirty="0"/>
              <a:t>Gier, Neugier, Mitleid und </a:t>
            </a:r>
            <a:r>
              <a:rPr lang="de-DE" b="1" dirty="0" smtClean="0"/>
              <a:t>Angst – und Mischungen davon</a:t>
            </a:r>
            <a:endParaRPr lang="de-DE" dirty="0" smtClean="0">
              <a:latin typeface="Arial"/>
              <a:ea typeface="Arial"/>
            </a:endParaRPr>
          </a:p>
          <a:p>
            <a:pPr lvl="3">
              <a:defRPr/>
            </a:pPr>
            <a:r>
              <a:rPr lang="de-DE" i="1" dirty="0" smtClean="0">
                <a:latin typeface="Arial"/>
                <a:ea typeface="Arial"/>
              </a:rPr>
              <a:t>Respekt vor Autoritäten</a:t>
            </a:r>
            <a:r>
              <a:rPr lang="de-DE" dirty="0" smtClean="0">
                <a:latin typeface="Arial"/>
                <a:ea typeface="Arial"/>
              </a:rPr>
              <a:t>: Vorgesetzte, Behörden, … (Angst), „Konto läuft ab“</a:t>
            </a:r>
          </a:p>
          <a:p>
            <a:pPr lvl="3">
              <a:defRPr/>
            </a:pPr>
            <a:r>
              <a:rPr lang="de-DE" dirty="0" smtClean="0">
                <a:latin typeface="Arial"/>
                <a:ea typeface="Arial"/>
              </a:rPr>
              <a:t>Künstlich erzeugter (Zeit-)</a:t>
            </a:r>
            <a:r>
              <a:rPr lang="de-DE" i="1" dirty="0" smtClean="0">
                <a:latin typeface="Arial"/>
                <a:ea typeface="Arial"/>
              </a:rPr>
              <a:t>Druck</a:t>
            </a:r>
            <a:r>
              <a:rPr lang="de-DE" dirty="0" smtClean="0">
                <a:latin typeface="Arial"/>
                <a:ea typeface="Arial"/>
              </a:rPr>
              <a:t>: (Angst, Gier)</a:t>
            </a:r>
          </a:p>
          <a:p>
            <a:pPr lvl="4">
              <a:defRPr/>
            </a:pPr>
            <a:r>
              <a:rPr lang="de-DE" dirty="0" smtClean="0">
                <a:latin typeface="Arial"/>
                <a:ea typeface="Arial"/>
              </a:rPr>
              <a:t>Vorgesetzter braucht bis in 2 Stunden irgendwas</a:t>
            </a:r>
          </a:p>
          <a:p>
            <a:pPr lvl="4">
              <a:defRPr/>
            </a:pPr>
            <a:r>
              <a:rPr lang="de-DE" dirty="0" smtClean="0">
                <a:latin typeface="Arial"/>
                <a:ea typeface="Arial"/>
              </a:rPr>
              <a:t>„nur die ersten 50 gewinnen einen Preis“</a:t>
            </a:r>
          </a:p>
          <a:p>
            <a:pPr lvl="3">
              <a:defRPr/>
            </a:pPr>
            <a:r>
              <a:rPr lang="de-DE" i="1" dirty="0" smtClean="0">
                <a:latin typeface="Arial"/>
                <a:ea typeface="Arial"/>
              </a:rPr>
              <a:t>Automatisierte Handlungen </a:t>
            </a:r>
            <a:r>
              <a:rPr lang="de-DE" dirty="0" smtClean="0">
                <a:latin typeface="Arial"/>
                <a:ea typeface="Arial"/>
              </a:rPr>
              <a:t>nutzen: </a:t>
            </a:r>
          </a:p>
          <a:p>
            <a:pPr lvl="4">
              <a:defRPr/>
            </a:pPr>
            <a:r>
              <a:rPr lang="de-DE" dirty="0" smtClean="0">
                <a:latin typeface="Arial"/>
                <a:ea typeface="Arial"/>
              </a:rPr>
              <a:t>„Klicke hier“ auf einem roten Knopf, „Bestätigen Sie“, „Akzeptieren“, …</a:t>
            </a:r>
          </a:p>
          <a:p>
            <a:pPr lvl="3">
              <a:defRPr/>
            </a:pPr>
            <a:r>
              <a:rPr lang="de-DE" dirty="0" smtClean="0">
                <a:latin typeface="Arial"/>
                <a:ea typeface="Arial"/>
              </a:rPr>
              <a:t>(hohen) finanziellen </a:t>
            </a:r>
            <a:r>
              <a:rPr lang="de-DE" i="1" dirty="0" smtClean="0">
                <a:latin typeface="Arial"/>
                <a:ea typeface="Arial"/>
              </a:rPr>
              <a:t>Gewinn</a:t>
            </a:r>
            <a:r>
              <a:rPr lang="de-DE" dirty="0" smtClean="0">
                <a:latin typeface="Arial"/>
                <a:ea typeface="Arial"/>
              </a:rPr>
              <a:t> in Aussicht stellen (Gier)</a:t>
            </a:r>
          </a:p>
          <a:p>
            <a:pPr lvl="3">
              <a:defRPr/>
            </a:pPr>
            <a:r>
              <a:rPr lang="de-DE" i="1" dirty="0" smtClean="0">
                <a:latin typeface="Arial"/>
                <a:ea typeface="Arial"/>
              </a:rPr>
              <a:t>Sex</a:t>
            </a:r>
            <a:r>
              <a:rPr lang="de-DE" dirty="0" smtClean="0">
                <a:latin typeface="Arial"/>
                <a:ea typeface="Arial"/>
              </a:rPr>
              <a:t> (Gier)</a:t>
            </a:r>
          </a:p>
          <a:p>
            <a:pPr lvl="3">
              <a:defRPr/>
            </a:pPr>
            <a:r>
              <a:rPr lang="de-DE" i="1" dirty="0" smtClean="0">
                <a:latin typeface="Arial"/>
                <a:ea typeface="Arial"/>
              </a:rPr>
              <a:t>Apell</a:t>
            </a:r>
            <a:r>
              <a:rPr lang="de-DE" dirty="0" smtClean="0">
                <a:latin typeface="Arial"/>
                <a:ea typeface="Arial"/>
              </a:rPr>
              <a:t>: jemand braucht Hilfe (Mitleid, Hilfsbereitschaft)</a:t>
            </a:r>
          </a:p>
          <a:p>
            <a:pPr lvl="3">
              <a:defRPr/>
            </a:pPr>
            <a:r>
              <a:rPr lang="de-DE" dirty="0" smtClean="0">
                <a:latin typeface="Arial"/>
                <a:ea typeface="Arial"/>
              </a:rPr>
              <a:t>Angebliche Gehaltsdaten anderer Menschen (</a:t>
            </a:r>
            <a:r>
              <a:rPr lang="de-DE" i="1" dirty="0" smtClean="0">
                <a:latin typeface="Arial"/>
                <a:ea typeface="Arial"/>
              </a:rPr>
              <a:t>Neugier</a:t>
            </a:r>
            <a:r>
              <a:rPr lang="de-DE" dirty="0" smtClean="0">
                <a:latin typeface="Arial"/>
                <a:ea typeface="Arial"/>
              </a:rPr>
              <a:t>)</a:t>
            </a:r>
          </a:p>
          <a:p>
            <a:pPr lvl="3">
              <a:defRPr/>
            </a:pPr>
            <a:r>
              <a:rPr lang="de-DE" i="1" dirty="0" smtClean="0">
                <a:latin typeface="Arial"/>
                <a:ea typeface="Arial"/>
              </a:rPr>
              <a:t>Vertraulichkeit</a:t>
            </a:r>
            <a:r>
              <a:rPr lang="de-DE" dirty="0" smtClean="0">
                <a:latin typeface="Arial"/>
                <a:ea typeface="Arial"/>
              </a:rPr>
              <a:t>: </a:t>
            </a:r>
            <a:r>
              <a:rPr lang="de-DE" i="1" dirty="0" smtClean="0">
                <a:latin typeface="Arial"/>
                <a:ea typeface="Arial"/>
              </a:rPr>
              <a:t>Vortäuschen von angeblichem Detailwissen</a:t>
            </a:r>
            <a:r>
              <a:rPr lang="de-DE" dirty="0" smtClean="0">
                <a:latin typeface="Arial"/>
                <a:ea typeface="Arial"/>
              </a:rPr>
              <a:t>, gefälschte Absender, </a:t>
            </a:r>
            <a:br>
              <a:rPr lang="de-DE" dirty="0" smtClean="0">
                <a:latin typeface="Arial"/>
                <a:ea typeface="Arial"/>
              </a:rPr>
            </a:br>
            <a:r>
              <a:rPr lang="de-DE" dirty="0" smtClean="0">
                <a:latin typeface="Arial"/>
                <a:ea typeface="Arial"/>
              </a:rPr>
              <a:t>Zitat aus echten Mails</a:t>
            </a:r>
          </a:p>
          <a:p>
            <a:pPr lvl="3">
              <a:defRPr/>
            </a:pPr>
            <a:r>
              <a:rPr lang="de-DE" i="1" dirty="0" err="1">
                <a:ea typeface="Arial"/>
              </a:rPr>
              <a:t>Dunning</a:t>
            </a:r>
            <a:r>
              <a:rPr lang="de-DE" i="1" dirty="0">
                <a:ea typeface="Arial"/>
              </a:rPr>
              <a:t>-Kruger-Effekt</a:t>
            </a:r>
            <a:r>
              <a:rPr lang="de-DE" dirty="0">
                <a:ea typeface="Arial"/>
              </a:rPr>
              <a:t>: alle Menschen überschätzen ihre eigenen Fähigkeiten, besonders dann, wenn sie auf dem jeweiligen Gebiet real wenig Fähigkeiten haben</a:t>
            </a:r>
          </a:p>
          <a:p>
            <a:pPr lvl="3">
              <a:defRPr/>
            </a:pPr>
            <a:endParaRPr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marL="1587" lvl="1" indent="0">
              <a:buNone/>
              <a:defRPr/>
            </a:pPr>
            <a:endParaRPr sz="2800" dirty="0">
              <a:latin typeface="Arial"/>
              <a:ea typeface="Arial"/>
            </a:endParaRPr>
          </a:p>
          <a:p>
            <a:pPr lvl="0">
              <a:defRPr/>
            </a:pPr>
            <a:r>
              <a:rPr sz="1400" dirty="0">
                <a:latin typeface="Arial"/>
                <a:ea typeface="Arial"/>
              </a:rPr>
              <a:t>                                                                                           </a:t>
            </a:r>
            <a:br>
              <a:rPr sz="1400" dirty="0">
                <a:latin typeface="Arial"/>
                <a:ea typeface="Arial"/>
              </a:rPr>
            </a:br>
            <a:endParaRPr dirty="0">
              <a:latin typeface="Arial"/>
              <a:ea typeface="Arial"/>
            </a:endParaRPr>
          </a:p>
          <a:p>
            <a:pPr>
              <a:defRPr/>
            </a:pPr>
            <a:endParaRPr sz="1400" dirty="0">
              <a:latin typeface="Arial"/>
              <a:ea typeface="Arial"/>
            </a:endParaRPr>
          </a:p>
        </p:txBody>
      </p:sp>
      <p:grpSp>
        <p:nvGrpSpPr>
          <p:cNvPr id="11" name="Gruppieren 10"/>
          <p:cNvGrpSpPr/>
          <p:nvPr/>
        </p:nvGrpSpPr>
        <p:grpSpPr>
          <a:xfrm>
            <a:off x="11956" y="8834"/>
            <a:ext cx="2543819" cy="440432"/>
            <a:chOff x="2678" y="611853"/>
            <a:chExt cx="2687835" cy="539846"/>
          </a:xfrm>
        </p:grpSpPr>
        <p:sp>
          <p:nvSpPr>
            <p:cNvPr id="12" name="Richtungspfeil 11"/>
            <p:cNvSpPr/>
            <p:nvPr/>
          </p:nvSpPr>
          <p:spPr>
            <a:xfrm>
              <a:off x="2678" y="611853"/>
              <a:ext cx="2687835" cy="539846"/>
            </a:xfrm>
            <a:prstGeom prst="homePlate">
              <a:avLst/>
            </a:prstGeom>
            <a:solidFill>
              <a:srgbClr val="6D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Was ist Phishing?</a:t>
              </a:r>
            </a:p>
          </p:txBody>
        </p:sp>
      </p:grpSp>
      <p:grpSp>
        <p:nvGrpSpPr>
          <p:cNvPr id="23" name="Gruppieren 22"/>
          <p:cNvGrpSpPr/>
          <p:nvPr/>
        </p:nvGrpSpPr>
        <p:grpSpPr>
          <a:xfrm>
            <a:off x="11958" y="449266"/>
            <a:ext cx="2552874" cy="387446"/>
            <a:chOff x="2678" y="611853"/>
            <a:chExt cx="2687835" cy="539846"/>
          </a:xfrm>
        </p:grpSpPr>
        <p:sp>
          <p:nvSpPr>
            <p:cNvPr id="24" name="Richtungspfeil 23"/>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3" name="Rechteck 2">
            <a:hlinkClick r:id="rId3" action="ppaction://hlinksldjump"/>
          </p:cNvPr>
          <p:cNvSpPr/>
          <p:nvPr/>
        </p:nvSpPr>
        <p:spPr>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9" name="Rechteck 28">
            <a:hlinkClick r:id="rId4"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0" name="Rechteck 29">
            <a:hlinkClick r:id="rId5"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1" name="Rechteck 30">
            <a:hlinkClick r:id="rId6"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2" name="Rechteck 31">
            <a:hlinkClick r:id="rId3"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3" name="Rechteck 32">
            <a:hlinkClick r:id="rId7" action="ppaction://hlinksldjump"/>
          </p:cNvPr>
          <p:cNvSpPr/>
          <p:nvPr/>
        </p:nvSpPr>
        <p:spPr bwMode="auto">
          <a:xfrm>
            <a:off x="2564832" y="1092932"/>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8"/>
          <a:stretch>
            <a:fillRect/>
          </a:stretch>
        </p:blipFill>
        <p:spPr>
          <a:xfrm>
            <a:off x="7524327" y="934110"/>
            <a:ext cx="1360259" cy="957690"/>
          </a:xfrm>
          <a:prstGeom prst="rect">
            <a:avLst/>
          </a:prstGeom>
        </p:spPr>
      </p:pic>
    </p:spTree>
    <p:extLst>
      <p:ext uri="{BB962C8B-B14F-4D97-AF65-F5344CB8AC3E}">
        <p14:creationId xmlns:p14="http://schemas.microsoft.com/office/powerpoint/2010/main" val="199323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0" name="Gruppieren 19"/>
          <p:cNvGrpSpPr/>
          <p:nvPr/>
        </p:nvGrpSpPr>
        <p:grpSpPr>
          <a:xfrm>
            <a:off x="6843662" y="8834"/>
            <a:ext cx="2768898" cy="440432"/>
            <a:chOff x="-101924" y="611853"/>
            <a:chExt cx="2768898" cy="539846"/>
          </a:xfrm>
        </p:grpSpPr>
        <p:sp>
          <p:nvSpPr>
            <p:cNvPr id="21" name="Richtungspfeil 20"/>
            <p:cNvSpPr/>
            <p:nvPr/>
          </p:nvSpPr>
          <p:spPr>
            <a:xfrm>
              <a:off x="-20861"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ichtungspfeil 4"/>
            <p:cNvSpPr/>
            <p:nvPr/>
          </p:nvSpPr>
          <p:spPr>
            <a:xfrm>
              <a:off x="-101924"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Schutzmaßnahmen</a:t>
              </a:r>
            </a:p>
          </p:txBody>
        </p:sp>
      </p:grpSp>
      <p:grpSp>
        <p:nvGrpSpPr>
          <p:cNvPr id="17" name="Gruppieren 16"/>
          <p:cNvGrpSpPr/>
          <p:nvPr/>
        </p:nvGrpSpPr>
        <p:grpSpPr>
          <a:xfrm>
            <a:off x="4788024" y="8834"/>
            <a:ext cx="2399803" cy="440432"/>
            <a:chOff x="2678" y="611853"/>
            <a:chExt cx="2687835" cy="539846"/>
          </a:xfrm>
        </p:grpSpPr>
        <p:sp>
          <p:nvSpPr>
            <p:cNvPr id="18" name="Richtungspfeil 17"/>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Angriffstypen</a:t>
              </a:r>
            </a:p>
          </p:txBody>
        </p:sp>
      </p:grpSp>
      <p:grpSp>
        <p:nvGrpSpPr>
          <p:cNvPr id="14" name="Gruppieren 13"/>
          <p:cNvGrpSpPr/>
          <p:nvPr/>
        </p:nvGrpSpPr>
        <p:grpSpPr>
          <a:xfrm>
            <a:off x="2339752" y="8834"/>
            <a:ext cx="2687835" cy="440432"/>
            <a:chOff x="2678" y="611853"/>
            <a:chExt cx="2687835" cy="539846"/>
          </a:xfrm>
        </p:grpSpPr>
        <p:sp>
          <p:nvSpPr>
            <p:cNvPr id="15" name="Richtungspfeil 14"/>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114100"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Vorgehen des Angreifers</a:t>
              </a:r>
            </a:p>
          </p:txBody>
        </p:sp>
      </p:grpSp>
      <p:grpSp>
        <p:nvGrpSpPr>
          <p:cNvPr id="26" name="Gruppieren 25"/>
          <p:cNvGrpSpPr/>
          <p:nvPr/>
        </p:nvGrpSpPr>
        <p:grpSpPr>
          <a:xfrm>
            <a:off x="2339752" y="449266"/>
            <a:ext cx="2687835" cy="387446"/>
            <a:chOff x="2678" y="611853"/>
            <a:chExt cx="2687835" cy="539846"/>
          </a:xfrm>
        </p:grpSpPr>
        <p:sp>
          <p:nvSpPr>
            <p:cNvPr id="27" name="Richtungspfeil 2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Ziele der Angreifer</a:t>
              </a:r>
            </a:p>
          </p:txBody>
        </p:sp>
      </p:grpSp>
      <p:sp>
        <p:nvSpPr>
          <p:cNvPr id="5" name="Rectangle 3"/>
          <p:cNvSpPr>
            <a:spLocks noGrp="1" noChangeArrowheads="1"/>
          </p:cNvSpPr>
          <p:nvPr>
            <p:ph type="body" idx="1"/>
          </p:nvPr>
        </p:nvSpPr>
        <p:spPr bwMode="auto">
          <a:prstGeom prst="rect">
            <a:avLst/>
          </a:prstGeom>
          <a:noFill/>
        </p:spPr>
        <p:txBody>
          <a:bodyPr/>
          <a:lstStyle/>
          <a:p>
            <a:pPr lvl="1">
              <a:defRPr/>
            </a:pPr>
            <a:r>
              <a:rPr b="0" i="0" u="none" dirty="0" err="1">
                <a:latin typeface="Arial"/>
                <a:ea typeface="Arial"/>
              </a:rPr>
              <a:t>Betrugsversuch</a:t>
            </a:r>
            <a:r>
              <a:rPr b="0" i="0" u="none" dirty="0">
                <a:latin typeface="Arial"/>
                <a:ea typeface="Arial"/>
              </a:rPr>
              <a:t> per E-Mail </a:t>
            </a:r>
            <a:r>
              <a:rPr b="0" i="0" u="none" dirty="0" err="1">
                <a:latin typeface="Arial"/>
                <a:ea typeface="Arial"/>
              </a:rPr>
              <a:t>oder</a:t>
            </a:r>
            <a:r>
              <a:rPr b="0" i="0" u="none" dirty="0">
                <a:latin typeface="Arial"/>
                <a:ea typeface="Arial"/>
              </a:rPr>
              <a:t> Messenger</a:t>
            </a:r>
            <a:endParaRPr dirty="0">
              <a:latin typeface="Arial"/>
              <a:ea typeface="Arial"/>
            </a:endParaRPr>
          </a:p>
          <a:p>
            <a:pPr lvl="1">
              <a:defRPr/>
            </a:pPr>
            <a:endParaRPr dirty="0">
              <a:latin typeface="Arial"/>
              <a:ea typeface="Arial"/>
            </a:endParaRPr>
          </a:p>
          <a:p>
            <a:pPr lvl="1">
              <a:defRPr/>
            </a:pPr>
            <a:r>
              <a:rPr dirty="0" err="1">
                <a:latin typeface="Arial"/>
                <a:ea typeface="Arial"/>
              </a:rPr>
              <a:t>Nachricht</a:t>
            </a:r>
            <a:r>
              <a:rPr dirty="0">
                <a:latin typeface="Arial"/>
                <a:ea typeface="Arial"/>
              </a:rPr>
              <a:t> </a:t>
            </a:r>
            <a:r>
              <a:rPr dirty="0" err="1">
                <a:latin typeface="Arial"/>
                <a:ea typeface="Arial"/>
              </a:rPr>
              <a:t>wirkt</a:t>
            </a:r>
            <a:r>
              <a:rPr dirty="0">
                <a:latin typeface="Arial"/>
                <a:ea typeface="Arial"/>
              </a:rPr>
              <a:t> </a:t>
            </a:r>
            <a:r>
              <a:rPr dirty="0" err="1">
                <a:latin typeface="Arial"/>
                <a:ea typeface="Arial"/>
              </a:rPr>
              <a:t>seriös</a:t>
            </a:r>
            <a:r>
              <a:rPr dirty="0">
                <a:latin typeface="Arial"/>
                <a:ea typeface="Arial"/>
              </a:rPr>
              <a:t> </a:t>
            </a:r>
            <a:endParaRPr lang="de-DE" dirty="0">
              <a:latin typeface="Arial"/>
              <a:ea typeface="Arial"/>
            </a:endParaRPr>
          </a:p>
          <a:p>
            <a:pPr lvl="1">
              <a:defRPr/>
            </a:pPr>
            <a:endParaRPr lang="de-DE" dirty="0">
              <a:latin typeface="Arial"/>
              <a:ea typeface="Arial"/>
            </a:endParaRPr>
          </a:p>
          <a:p>
            <a:pPr lvl="1">
              <a:defRPr/>
            </a:pPr>
            <a:r>
              <a:rPr dirty="0">
                <a:latin typeface="Arial"/>
                <a:ea typeface="Arial"/>
              </a:rPr>
              <a:t>Links </a:t>
            </a:r>
            <a:r>
              <a:rPr dirty="0" err="1">
                <a:latin typeface="Arial"/>
                <a:ea typeface="Arial"/>
              </a:rPr>
              <a:t>führen</a:t>
            </a:r>
            <a:r>
              <a:rPr dirty="0">
                <a:latin typeface="Arial"/>
                <a:ea typeface="Arial"/>
              </a:rPr>
              <a:t> </a:t>
            </a:r>
            <a:r>
              <a:rPr dirty="0" err="1">
                <a:latin typeface="Arial"/>
                <a:ea typeface="Arial"/>
              </a:rPr>
              <a:t>zu</a:t>
            </a:r>
            <a:r>
              <a:rPr dirty="0">
                <a:latin typeface="Arial"/>
                <a:ea typeface="Arial"/>
              </a:rPr>
              <a:t> </a:t>
            </a:r>
            <a:r>
              <a:rPr dirty="0" err="1">
                <a:latin typeface="Arial"/>
                <a:ea typeface="Arial"/>
              </a:rPr>
              <a:t>unseriösen</a:t>
            </a:r>
            <a:r>
              <a:rPr dirty="0">
                <a:latin typeface="Arial"/>
                <a:ea typeface="Arial"/>
              </a:rPr>
              <a:t> Websites</a:t>
            </a:r>
            <a:endParaRPr lang="de-DE" dirty="0">
              <a:latin typeface="Arial"/>
              <a:ea typeface="Arial"/>
            </a:endParaRPr>
          </a:p>
          <a:p>
            <a:pPr lvl="1">
              <a:defRPr/>
            </a:pPr>
            <a:endParaRPr dirty="0">
              <a:latin typeface="Arial"/>
              <a:ea typeface="Arial"/>
            </a:endParaRPr>
          </a:p>
          <a:p>
            <a:pPr lvl="1">
              <a:defRPr/>
            </a:pPr>
            <a:r>
              <a:rPr lang="de-DE" dirty="0">
                <a:latin typeface="Arial"/>
                <a:ea typeface="Arial"/>
              </a:rPr>
              <a:t>Bösartige Anhänge</a:t>
            </a:r>
            <a:endParaRPr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marL="1587" lvl="1" indent="0">
              <a:buNone/>
              <a:defRPr/>
            </a:pPr>
            <a:endParaRPr sz="2800" dirty="0">
              <a:latin typeface="Arial"/>
              <a:ea typeface="Arial"/>
            </a:endParaRPr>
          </a:p>
          <a:p>
            <a:pPr lvl="0">
              <a:defRPr/>
            </a:pPr>
            <a:r>
              <a:rPr sz="1400" dirty="0">
                <a:latin typeface="Arial"/>
                <a:ea typeface="Arial"/>
              </a:rPr>
              <a:t>                                                                                           </a:t>
            </a:r>
            <a:br>
              <a:rPr sz="1400" dirty="0">
                <a:latin typeface="Arial"/>
                <a:ea typeface="Arial"/>
              </a:rPr>
            </a:br>
            <a:endParaRPr dirty="0">
              <a:latin typeface="Arial"/>
              <a:ea typeface="Arial"/>
            </a:endParaRPr>
          </a:p>
          <a:p>
            <a:pPr>
              <a:defRPr/>
            </a:pPr>
            <a:endParaRPr sz="1400" dirty="0">
              <a:latin typeface="Arial"/>
              <a:ea typeface="Arial"/>
            </a:endParaRPr>
          </a:p>
        </p:txBody>
      </p:sp>
      <p:pic>
        <p:nvPicPr>
          <p:cNvPr id="6" name="Grafik 5"/>
          <p:cNvPicPr>
            <a:picLocks noChangeAspect="1"/>
          </p:cNvPicPr>
          <p:nvPr/>
        </p:nvPicPr>
        <p:blipFill>
          <a:blip r:embed="rId3"/>
          <a:stretch/>
        </p:blipFill>
        <p:spPr bwMode="auto">
          <a:xfrm>
            <a:off x="4191594" y="3149209"/>
            <a:ext cx="4020059" cy="2264823"/>
          </a:xfrm>
          <a:prstGeom prst="rect">
            <a:avLst/>
          </a:prstGeom>
        </p:spPr>
      </p:pic>
      <p:sp>
        <p:nvSpPr>
          <p:cNvPr id="2" name="Textfeld 1">
            <a:extLst>
              <a:ext uri="{FF2B5EF4-FFF2-40B4-BE49-F238E27FC236}">
                <a16:creationId xmlns:a16="http://schemas.microsoft.com/office/drawing/2014/main" id="{01EA7648-FD4D-4F3E-B277-5282284B1AF4}"/>
              </a:ext>
            </a:extLst>
          </p:cNvPr>
          <p:cNvSpPr txBox="1"/>
          <p:nvPr/>
        </p:nvSpPr>
        <p:spPr>
          <a:xfrm>
            <a:off x="4157651" y="5414031"/>
            <a:ext cx="638951" cy="292384"/>
          </a:xfrm>
          <a:prstGeom prst="rect">
            <a:avLst/>
          </a:prstGeom>
          <a:noFill/>
        </p:spPr>
        <p:txBody>
          <a:bodyPr wrap="none" lIns="121917" tIns="60958" rIns="121917" bIns="60958" rtlCol="0">
            <a:spAutoFit/>
          </a:bodyPr>
          <a:lstStyle/>
          <a:p>
            <a:r>
              <a:rPr lang="de-DE" sz="1100" dirty="0"/>
              <a:t>Bild: 1</a:t>
            </a:r>
          </a:p>
        </p:txBody>
      </p:sp>
      <p:grpSp>
        <p:nvGrpSpPr>
          <p:cNvPr id="11" name="Gruppieren 10"/>
          <p:cNvGrpSpPr/>
          <p:nvPr/>
        </p:nvGrpSpPr>
        <p:grpSpPr>
          <a:xfrm>
            <a:off x="11956" y="8834"/>
            <a:ext cx="2543819" cy="440432"/>
            <a:chOff x="2678" y="611853"/>
            <a:chExt cx="2687835" cy="539846"/>
          </a:xfrm>
        </p:grpSpPr>
        <p:sp>
          <p:nvSpPr>
            <p:cNvPr id="12" name="Richtungspfeil 11"/>
            <p:cNvSpPr/>
            <p:nvPr/>
          </p:nvSpPr>
          <p:spPr>
            <a:xfrm>
              <a:off x="2678" y="611853"/>
              <a:ext cx="2687835" cy="539846"/>
            </a:xfrm>
            <a:prstGeom prst="homePlate">
              <a:avLst/>
            </a:prstGeom>
            <a:solidFill>
              <a:srgbClr val="6D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Was ist Phishing?</a:t>
              </a:r>
            </a:p>
          </p:txBody>
        </p:sp>
      </p:grpSp>
      <p:grpSp>
        <p:nvGrpSpPr>
          <p:cNvPr id="23" name="Gruppieren 22"/>
          <p:cNvGrpSpPr/>
          <p:nvPr/>
        </p:nvGrpSpPr>
        <p:grpSpPr>
          <a:xfrm>
            <a:off x="11958" y="449266"/>
            <a:ext cx="2552874" cy="387446"/>
            <a:chOff x="2678" y="611853"/>
            <a:chExt cx="2687835" cy="539846"/>
          </a:xfrm>
        </p:grpSpPr>
        <p:sp>
          <p:nvSpPr>
            <p:cNvPr id="24" name="Richtungspfeil 23"/>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3" name="Rechteck 2">
            <a:hlinkClick r:id="rId4" action="ppaction://hlinksldjump"/>
          </p:cNvPr>
          <p:cNvSpPr/>
          <p:nvPr/>
        </p:nvSpPr>
        <p:spPr>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9" name="Rechteck 28">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0" name="Rechteck 29">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1" name="Rechteck 30">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2" name="Rechteck 31">
            <a:hlinkClick r:id="rId4"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3" name="Rechteck 32">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4" name="Grafik 3"/>
          <p:cNvPicPr>
            <a:picLocks noChangeAspect="1"/>
          </p:cNvPicPr>
          <p:nvPr/>
        </p:nvPicPr>
        <p:blipFill>
          <a:blip r:embed="rId9"/>
          <a:stretch>
            <a:fillRect/>
          </a:stretch>
        </p:blipFill>
        <p:spPr>
          <a:xfrm>
            <a:off x="5927676" y="869646"/>
            <a:ext cx="3057952" cy="2152950"/>
          </a:xfrm>
          <a:prstGeom prst="rect">
            <a:avLst/>
          </a:prstGeom>
        </p:spPr>
      </p:pic>
    </p:spTree>
    <p:extLst>
      <p:ext uri="{BB962C8B-B14F-4D97-AF65-F5344CB8AC3E}">
        <p14:creationId xmlns:p14="http://schemas.microsoft.com/office/powerpoint/2010/main" val="206389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3795" name="Rectangle 3"/>
          <p:cNvSpPr>
            <a:spLocks noGrp="1" noChangeArrowheads="1"/>
          </p:cNvSpPr>
          <p:nvPr>
            <p:ph type="body" idx="1"/>
          </p:nvPr>
        </p:nvSpPr>
        <p:spPr bwMode="auto">
          <a:prstGeom prst="rect">
            <a:avLst/>
          </a:prstGeom>
          <a:noFill/>
        </p:spPr>
        <p:txBody>
          <a:bodyPr/>
          <a:lstStyle/>
          <a:p>
            <a:pPr lvl="1">
              <a:defRPr/>
            </a:pPr>
            <a:r>
              <a:rPr dirty="0" err="1">
                <a:latin typeface="Arial"/>
                <a:ea typeface="Arial"/>
              </a:rPr>
              <a:t>Bankdaten</a:t>
            </a:r>
            <a:endParaRPr dirty="0">
              <a:latin typeface="Arial"/>
              <a:ea typeface="Arial"/>
            </a:endParaRPr>
          </a:p>
        </p:txBody>
      </p:sp>
      <p:pic>
        <p:nvPicPr>
          <p:cNvPr id="8" name="Grafik 7">
            <a:extLst>
              <a:ext uri="{FF2B5EF4-FFF2-40B4-BE49-F238E27FC236}">
                <a16:creationId xmlns:a16="http://schemas.microsoft.com/office/drawing/2014/main" id="{AA63819B-2A50-489C-8C75-AB1361A30E81}"/>
              </a:ext>
            </a:extLst>
          </p:cNvPr>
          <p:cNvPicPr>
            <a:picLocks noChangeAspect="1"/>
          </p:cNvPicPr>
          <p:nvPr/>
        </p:nvPicPr>
        <p:blipFill>
          <a:blip r:embed="rId3"/>
          <a:stretch/>
        </p:blipFill>
        <p:spPr bwMode="auto">
          <a:xfrm>
            <a:off x="6613963" y="951404"/>
            <a:ext cx="2387756" cy="1537117"/>
          </a:xfrm>
          <a:prstGeom prst="rect">
            <a:avLst/>
          </a:prstGeom>
        </p:spPr>
      </p:pic>
      <p:sp>
        <p:nvSpPr>
          <p:cNvPr id="9" name="Textfeld 8">
            <a:extLst>
              <a:ext uri="{FF2B5EF4-FFF2-40B4-BE49-F238E27FC236}">
                <a16:creationId xmlns:a16="http://schemas.microsoft.com/office/drawing/2014/main" id="{43634307-A8A1-4A89-8468-1D3403D3CF84}"/>
              </a:ext>
            </a:extLst>
          </p:cNvPr>
          <p:cNvSpPr txBox="1"/>
          <p:nvPr/>
        </p:nvSpPr>
        <p:spPr bwMode="auto">
          <a:xfrm>
            <a:off x="6588224" y="2421032"/>
            <a:ext cx="638951" cy="292384"/>
          </a:xfrm>
          <a:prstGeom prst="rect">
            <a:avLst/>
          </a:prstGeom>
          <a:noFill/>
        </p:spPr>
        <p:txBody>
          <a:bodyPr wrap="none" lIns="121917" tIns="60958" rIns="121917" bIns="60958" rtlCol="0">
            <a:spAutoFit/>
          </a:bodyPr>
          <a:lstStyle/>
          <a:p>
            <a:r>
              <a:rPr lang="de-DE" sz="1100" dirty="0"/>
              <a:t>Bild: 2</a:t>
            </a:r>
          </a:p>
        </p:txBody>
      </p:sp>
      <p:grpSp>
        <p:nvGrpSpPr>
          <p:cNvPr id="7" name="Gruppieren 6"/>
          <p:cNvGrpSpPr/>
          <p:nvPr/>
        </p:nvGrpSpPr>
        <p:grpSpPr>
          <a:xfrm>
            <a:off x="2339752" y="449266"/>
            <a:ext cx="2687835" cy="387446"/>
            <a:chOff x="2678" y="611853"/>
            <a:chExt cx="2687835" cy="539846"/>
          </a:xfrm>
        </p:grpSpPr>
        <p:sp>
          <p:nvSpPr>
            <p:cNvPr id="10" name="Richtungspfeil 9"/>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Ziele der Angreifer</a:t>
              </a:r>
            </a:p>
          </p:txBody>
        </p:sp>
      </p:grpSp>
      <p:grpSp>
        <p:nvGrpSpPr>
          <p:cNvPr id="12" name="Gruppieren 11"/>
          <p:cNvGrpSpPr/>
          <p:nvPr/>
        </p:nvGrpSpPr>
        <p:grpSpPr>
          <a:xfrm>
            <a:off x="11958" y="449266"/>
            <a:ext cx="2552874" cy="387446"/>
            <a:chOff x="2678" y="611853"/>
            <a:chExt cx="2687835" cy="539846"/>
          </a:xfrm>
        </p:grpSpPr>
        <p:sp>
          <p:nvSpPr>
            <p:cNvPr id="13" name="Richtungspfeil 1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15" name="Rechteck 14">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6" name="Rechteck 15">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4"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9"/>
          <a:stretch>
            <a:fillRect/>
          </a:stretch>
        </p:blipFill>
        <p:spPr>
          <a:xfrm>
            <a:off x="3613901" y="951404"/>
            <a:ext cx="1606171" cy="1472976"/>
          </a:xfrm>
          <a:prstGeom prst="rect">
            <a:avLst/>
          </a:prstGeom>
        </p:spPr>
      </p:pic>
    </p:spTree>
    <p:extLst>
      <p:ext uri="{BB962C8B-B14F-4D97-AF65-F5344CB8AC3E}">
        <p14:creationId xmlns:p14="http://schemas.microsoft.com/office/powerpoint/2010/main" val="64419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 name="Grafik 11">
            <a:extLst>
              <a:ext uri="{FF2B5EF4-FFF2-40B4-BE49-F238E27FC236}">
                <a16:creationId xmlns:a16="http://schemas.microsoft.com/office/drawing/2014/main" id="{65CB108C-8ACD-4F3C-9BC2-26052161B5A1}"/>
              </a:ext>
            </a:extLst>
          </p:cNvPr>
          <p:cNvPicPr>
            <a:picLocks noChangeAspect="1"/>
          </p:cNvPicPr>
          <p:nvPr/>
        </p:nvPicPr>
        <p:blipFill>
          <a:blip r:embed="rId3"/>
          <a:stretch/>
        </p:blipFill>
        <p:spPr bwMode="auto">
          <a:xfrm>
            <a:off x="6625455" y="2708291"/>
            <a:ext cx="2376264" cy="1496304"/>
          </a:xfrm>
          <a:prstGeom prst="rect">
            <a:avLst/>
          </a:prstGeom>
        </p:spPr>
      </p:pic>
      <p:pic>
        <p:nvPicPr>
          <p:cNvPr id="13" name="Grafik 12">
            <a:extLst>
              <a:ext uri="{FF2B5EF4-FFF2-40B4-BE49-F238E27FC236}">
                <a16:creationId xmlns:a16="http://schemas.microsoft.com/office/drawing/2014/main" id="{AA63819B-2A50-489C-8C75-AB1361A30E81}"/>
              </a:ext>
            </a:extLst>
          </p:cNvPr>
          <p:cNvPicPr>
            <a:picLocks noChangeAspect="1"/>
          </p:cNvPicPr>
          <p:nvPr/>
        </p:nvPicPr>
        <p:blipFill>
          <a:blip r:embed="rId4"/>
          <a:stretch/>
        </p:blipFill>
        <p:spPr bwMode="auto">
          <a:xfrm>
            <a:off x="6613963" y="951404"/>
            <a:ext cx="2387756" cy="1537117"/>
          </a:xfrm>
          <a:prstGeom prst="rect">
            <a:avLst/>
          </a:prstGeom>
        </p:spPr>
      </p:pic>
      <p:sp>
        <p:nvSpPr>
          <p:cNvPr id="14" name="Textfeld 13">
            <a:extLst>
              <a:ext uri="{FF2B5EF4-FFF2-40B4-BE49-F238E27FC236}">
                <a16:creationId xmlns:a16="http://schemas.microsoft.com/office/drawing/2014/main" id="{43634307-A8A1-4A89-8468-1D3403D3CF84}"/>
              </a:ext>
            </a:extLst>
          </p:cNvPr>
          <p:cNvSpPr txBox="1"/>
          <p:nvPr/>
        </p:nvSpPr>
        <p:spPr bwMode="auto">
          <a:xfrm>
            <a:off x="6588224" y="2421032"/>
            <a:ext cx="638951" cy="292384"/>
          </a:xfrm>
          <a:prstGeom prst="rect">
            <a:avLst/>
          </a:prstGeom>
          <a:noFill/>
        </p:spPr>
        <p:txBody>
          <a:bodyPr wrap="none" lIns="121917" tIns="60958" rIns="121917" bIns="60958" rtlCol="0">
            <a:spAutoFit/>
          </a:bodyPr>
          <a:lstStyle/>
          <a:p>
            <a:r>
              <a:rPr lang="de-DE" sz="1100" dirty="0"/>
              <a:t>Bild: 2</a:t>
            </a:r>
          </a:p>
        </p:txBody>
      </p:sp>
      <p:sp>
        <p:nvSpPr>
          <p:cNvPr id="15" name="Textfeld 14">
            <a:extLst>
              <a:ext uri="{FF2B5EF4-FFF2-40B4-BE49-F238E27FC236}">
                <a16:creationId xmlns:a16="http://schemas.microsoft.com/office/drawing/2014/main" id="{FC345742-CDE5-424C-AB1A-E95AC2053A21}"/>
              </a:ext>
            </a:extLst>
          </p:cNvPr>
          <p:cNvSpPr txBox="1"/>
          <p:nvPr/>
        </p:nvSpPr>
        <p:spPr bwMode="auto">
          <a:xfrm>
            <a:off x="6619166" y="4159861"/>
            <a:ext cx="638951" cy="292384"/>
          </a:xfrm>
          <a:prstGeom prst="rect">
            <a:avLst/>
          </a:prstGeom>
          <a:noFill/>
        </p:spPr>
        <p:txBody>
          <a:bodyPr wrap="none" lIns="121917" tIns="60958" rIns="121917" bIns="60958" rtlCol="0">
            <a:spAutoFit/>
          </a:bodyPr>
          <a:lstStyle/>
          <a:p>
            <a:r>
              <a:rPr lang="de-DE" sz="1100" dirty="0"/>
              <a:t>Bild: 3</a:t>
            </a:r>
          </a:p>
        </p:txBody>
      </p:sp>
      <p:grpSp>
        <p:nvGrpSpPr>
          <p:cNvPr id="9" name="Gruppieren 8"/>
          <p:cNvGrpSpPr/>
          <p:nvPr/>
        </p:nvGrpSpPr>
        <p:grpSpPr>
          <a:xfrm>
            <a:off x="2339752" y="449266"/>
            <a:ext cx="2687835" cy="387446"/>
            <a:chOff x="2678" y="611853"/>
            <a:chExt cx="2687835" cy="539846"/>
          </a:xfrm>
        </p:grpSpPr>
        <p:sp>
          <p:nvSpPr>
            <p:cNvPr id="10" name="Richtungspfeil 9"/>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Ziele der Angreifer</a:t>
              </a:r>
            </a:p>
          </p:txBody>
        </p:sp>
      </p:grpSp>
      <p:grpSp>
        <p:nvGrpSpPr>
          <p:cNvPr id="16" name="Gruppieren 15"/>
          <p:cNvGrpSpPr/>
          <p:nvPr/>
        </p:nvGrpSpPr>
        <p:grpSpPr>
          <a:xfrm>
            <a:off x="11958" y="449266"/>
            <a:ext cx="2552874" cy="387446"/>
            <a:chOff x="2678" y="611853"/>
            <a:chExt cx="2687835" cy="539846"/>
          </a:xfrm>
        </p:grpSpPr>
        <p:sp>
          <p:nvSpPr>
            <p:cNvPr id="17" name="Richtungspfeil 1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19" name="Rechteck 18">
            <a:hlinkClick r:id="rId5"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6"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7"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8"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5"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9" action="ppaction://hlinksldjump"/>
          </p:cNvPr>
          <p:cNvSpPr/>
          <p:nvPr/>
        </p:nvSpPr>
        <p:spPr bwMode="auto">
          <a:xfrm>
            <a:off x="2519772" y="971427"/>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6" name="Rectangle 3"/>
          <p:cNvSpPr>
            <a:spLocks noGrp="1" noChangeArrowheads="1"/>
          </p:cNvSpPr>
          <p:nvPr>
            <p:ph type="body" idx="1"/>
          </p:nvPr>
        </p:nvSpPr>
        <p:spPr bwMode="auto">
          <a:xfrm>
            <a:off x="431800" y="1339851"/>
            <a:ext cx="8370888" cy="4622800"/>
          </a:xfrm>
          <a:prstGeom prst="rect">
            <a:avLst/>
          </a:prstGeom>
          <a:noFill/>
        </p:spPr>
        <p:txBody>
          <a:bodyPr/>
          <a:lstStyle/>
          <a:p>
            <a:pPr lvl="1">
              <a:defRPr/>
            </a:pPr>
            <a:r>
              <a:rPr dirty="0" err="1">
                <a:latin typeface="Arial"/>
                <a:ea typeface="Arial"/>
              </a:rPr>
              <a:t>Bankdaten</a:t>
            </a:r>
            <a:endParaRPr lang="de-DE" dirty="0">
              <a:latin typeface="Arial"/>
              <a:ea typeface="Arial"/>
            </a:endParaRPr>
          </a:p>
          <a:p>
            <a:pPr lvl="1">
              <a:defRPr/>
            </a:pPr>
            <a:endParaRPr lang="de-DE" dirty="0">
              <a:latin typeface="Arial"/>
              <a:ea typeface="Arial"/>
            </a:endParaRPr>
          </a:p>
          <a:p>
            <a:pPr lvl="1">
              <a:defRPr/>
            </a:pPr>
            <a:endParaRPr lang="de-DE" dirty="0">
              <a:latin typeface="Arial"/>
              <a:ea typeface="Arial"/>
            </a:endParaRPr>
          </a:p>
          <a:p>
            <a:pPr lvl="1">
              <a:defRPr/>
            </a:pPr>
            <a:endParaRPr lang="de-DE" dirty="0">
              <a:latin typeface="Arial"/>
              <a:ea typeface="Arial"/>
            </a:endParaRPr>
          </a:p>
          <a:p>
            <a:pPr marL="1587" lvl="1" indent="0">
              <a:buNone/>
              <a:defRPr/>
            </a:pPr>
            <a:endParaRPr dirty="0">
              <a:latin typeface="Arial"/>
              <a:ea typeface="Arial"/>
            </a:endParaRPr>
          </a:p>
          <a:p>
            <a:pPr lvl="1">
              <a:defRPr/>
            </a:pPr>
            <a:r>
              <a:rPr dirty="0" err="1">
                <a:latin typeface="Arial"/>
                <a:ea typeface="Arial"/>
              </a:rPr>
              <a:t>Benutzer</a:t>
            </a:r>
            <a:r>
              <a:rPr lang="de-DE" dirty="0">
                <a:latin typeface="Arial"/>
                <a:ea typeface="Arial"/>
              </a:rPr>
              <a:t>k</a:t>
            </a:r>
            <a:r>
              <a:rPr dirty="0" err="1">
                <a:latin typeface="Arial"/>
                <a:ea typeface="Arial"/>
              </a:rPr>
              <a:t>onten</a:t>
            </a:r>
            <a:r>
              <a:rPr dirty="0">
                <a:latin typeface="Arial"/>
                <a:ea typeface="Arial"/>
              </a:rPr>
              <a:t> </a:t>
            </a:r>
            <a:r>
              <a:rPr dirty="0" err="1">
                <a:latin typeface="Arial"/>
                <a:ea typeface="Arial"/>
              </a:rPr>
              <a:t>mit</a:t>
            </a:r>
            <a:r>
              <a:rPr dirty="0">
                <a:latin typeface="Arial"/>
                <a:ea typeface="Arial"/>
              </a:rPr>
              <a:t> den </a:t>
            </a:r>
            <a:r>
              <a:rPr dirty="0" err="1">
                <a:latin typeface="Arial"/>
                <a:ea typeface="Arial"/>
              </a:rPr>
              <a:t>dazugehörigen</a:t>
            </a:r>
            <a:r>
              <a:rPr dirty="0">
                <a:latin typeface="Arial"/>
                <a:ea typeface="Arial"/>
              </a:rPr>
              <a:t> </a:t>
            </a:r>
            <a:r>
              <a:rPr dirty="0" err="1">
                <a:latin typeface="Arial"/>
                <a:ea typeface="Arial"/>
              </a:rPr>
              <a:t>Passwörter</a:t>
            </a:r>
            <a:endParaRPr lang="de-DE" dirty="0">
              <a:latin typeface="Arial"/>
              <a:ea typeface="Arial"/>
            </a:endParaRPr>
          </a:p>
          <a:p>
            <a:pPr lvl="1">
              <a:defRPr/>
            </a:pPr>
            <a:endParaRPr lang="de-DE" dirty="0">
              <a:latin typeface="Arial"/>
              <a:ea typeface="Arial"/>
            </a:endParaRPr>
          </a:p>
          <a:p>
            <a:pPr marL="1587" lvl="1" indent="0">
              <a:buNone/>
              <a:defRPr/>
            </a:pPr>
            <a:endParaRPr lang="de-DE" dirty="0">
              <a:latin typeface="Arial"/>
              <a:ea typeface="Arial"/>
            </a:endParaRPr>
          </a:p>
          <a:p>
            <a:pPr lvl="1">
              <a:defRPr/>
            </a:pPr>
            <a:endParaRPr lang="de-DE" dirty="0">
              <a:latin typeface="Arial"/>
              <a:ea typeface="Arial"/>
            </a:endParaRPr>
          </a:p>
          <a:p>
            <a:pPr lvl="1">
              <a:defRPr/>
            </a:pPr>
            <a:endParaRPr lang="de-DE" dirty="0">
              <a:latin typeface="Arial"/>
              <a:ea typeface="Arial"/>
            </a:endParaRPr>
          </a:p>
        </p:txBody>
      </p:sp>
      <p:pic>
        <p:nvPicPr>
          <p:cNvPr id="25" name="Grafik 24"/>
          <p:cNvPicPr>
            <a:picLocks noChangeAspect="1"/>
          </p:cNvPicPr>
          <p:nvPr/>
        </p:nvPicPr>
        <p:blipFill>
          <a:blip r:embed="rId10"/>
          <a:stretch>
            <a:fillRect/>
          </a:stretch>
        </p:blipFill>
        <p:spPr bwMode="auto">
          <a:xfrm>
            <a:off x="3613901" y="951404"/>
            <a:ext cx="1606171" cy="1472976"/>
          </a:xfrm>
          <a:prstGeom prst="rect">
            <a:avLst/>
          </a:prstGeom>
        </p:spPr>
      </p:pic>
      <p:pic>
        <p:nvPicPr>
          <p:cNvPr id="27" name="Grafik 26"/>
          <p:cNvPicPr>
            <a:picLocks noChangeAspect="1"/>
          </p:cNvPicPr>
          <p:nvPr/>
        </p:nvPicPr>
        <p:blipFill>
          <a:blip r:embed="rId11"/>
          <a:stretch>
            <a:fillRect/>
          </a:stretch>
        </p:blipFill>
        <p:spPr bwMode="auto">
          <a:xfrm>
            <a:off x="5292080" y="3068960"/>
            <a:ext cx="779610" cy="921875"/>
          </a:xfrm>
          <a:prstGeom prst="rect">
            <a:avLst/>
          </a:prstGeom>
        </p:spPr>
      </p:pic>
    </p:spTree>
    <p:extLst>
      <p:ext uri="{BB962C8B-B14F-4D97-AF65-F5344CB8AC3E}">
        <p14:creationId xmlns:p14="http://schemas.microsoft.com/office/powerpoint/2010/main" val="1069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3795" name="Rectangle 3"/>
          <p:cNvSpPr>
            <a:spLocks noGrp="1" noChangeArrowheads="1"/>
          </p:cNvSpPr>
          <p:nvPr>
            <p:ph type="body" idx="1"/>
          </p:nvPr>
        </p:nvSpPr>
        <p:spPr bwMode="auto">
          <a:prstGeom prst="rect">
            <a:avLst/>
          </a:prstGeom>
          <a:noFill/>
        </p:spPr>
        <p:txBody>
          <a:bodyPr/>
          <a:lstStyle/>
          <a:p>
            <a:pPr lvl="1">
              <a:defRPr/>
            </a:pPr>
            <a:r>
              <a:rPr dirty="0" err="1">
                <a:latin typeface="Arial"/>
                <a:ea typeface="Arial"/>
              </a:rPr>
              <a:t>Bankdaten</a:t>
            </a:r>
            <a:endParaRPr lang="de-DE" dirty="0">
              <a:latin typeface="Arial"/>
              <a:ea typeface="Arial"/>
            </a:endParaRPr>
          </a:p>
          <a:p>
            <a:pPr lvl="1">
              <a:defRPr/>
            </a:pPr>
            <a:endParaRPr lang="de-DE" dirty="0">
              <a:latin typeface="Arial"/>
              <a:ea typeface="Arial"/>
            </a:endParaRPr>
          </a:p>
          <a:p>
            <a:pPr lvl="1">
              <a:defRPr/>
            </a:pPr>
            <a:endParaRPr lang="de-DE" dirty="0">
              <a:latin typeface="Arial"/>
              <a:ea typeface="Arial"/>
            </a:endParaRPr>
          </a:p>
          <a:p>
            <a:pPr lvl="1">
              <a:defRPr/>
            </a:pPr>
            <a:endParaRPr lang="de-DE" dirty="0">
              <a:latin typeface="Arial"/>
              <a:ea typeface="Arial"/>
            </a:endParaRPr>
          </a:p>
          <a:p>
            <a:pPr marL="1587" lvl="1" indent="0">
              <a:buNone/>
              <a:defRPr/>
            </a:pPr>
            <a:endParaRPr dirty="0">
              <a:latin typeface="Arial"/>
              <a:ea typeface="Arial"/>
            </a:endParaRPr>
          </a:p>
          <a:p>
            <a:pPr lvl="1">
              <a:defRPr/>
            </a:pPr>
            <a:r>
              <a:rPr dirty="0" err="1">
                <a:latin typeface="Arial"/>
                <a:ea typeface="Arial"/>
              </a:rPr>
              <a:t>Benutzer</a:t>
            </a:r>
            <a:r>
              <a:rPr lang="de-DE" dirty="0">
                <a:latin typeface="Arial"/>
                <a:ea typeface="Arial"/>
              </a:rPr>
              <a:t>k</a:t>
            </a:r>
            <a:r>
              <a:rPr dirty="0" err="1">
                <a:latin typeface="Arial"/>
                <a:ea typeface="Arial"/>
              </a:rPr>
              <a:t>onten</a:t>
            </a:r>
            <a:r>
              <a:rPr dirty="0">
                <a:latin typeface="Arial"/>
                <a:ea typeface="Arial"/>
              </a:rPr>
              <a:t> </a:t>
            </a:r>
            <a:r>
              <a:rPr dirty="0" err="1">
                <a:latin typeface="Arial"/>
                <a:ea typeface="Arial"/>
              </a:rPr>
              <a:t>mit</a:t>
            </a:r>
            <a:r>
              <a:rPr dirty="0">
                <a:latin typeface="Arial"/>
                <a:ea typeface="Arial"/>
              </a:rPr>
              <a:t> den </a:t>
            </a:r>
            <a:r>
              <a:rPr dirty="0" err="1">
                <a:latin typeface="Arial"/>
                <a:ea typeface="Arial"/>
              </a:rPr>
              <a:t>dazugehörigen</a:t>
            </a:r>
            <a:r>
              <a:rPr dirty="0">
                <a:latin typeface="Arial"/>
                <a:ea typeface="Arial"/>
              </a:rPr>
              <a:t> </a:t>
            </a:r>
            <a:r>
              <a:rPr dirty="0" err="1">
                <a:latin typeface="Arial"/>
                <a:ea typeface="Arial"/>
              </a:rPr>
              <a:t>Passwörter</a:t>
            </a:r>
            <a:endParaRPr lang="de-DE" dirty="0">
              <a:latin typeface="Arial"/>
              <a:ea typeface="Arial"/>
            </a:endParaRPr>
          </a:p>
          <a:p>
            <a:pPr lvl="1">
              <a:defRPr/>
            </a:pPr>
            <a:endParaRPr lang="de-DE" dirty="0">
              <a:latin typeface="Arial"/>
              <a:ea typeface="Arial"/>
            </a:endParaRPr>
          </a:p>
          <a:p>
            <a:pPr marL="1587" lvl="1" indent="0">
              <a:buNone/>
              <a:defRPr/>
            </a:pPr>
            <a:endParaRPr lang="de-DE" dirty="0">
              <a:latin typeface="Arial"/>
              <a:ea typeface="Arial"/>
            </a:endParaRPr>
          </a:p>
          <a:p>
            <a:pPr lvl="1">
              <a:defRPr/>
            </a:pPr>
            <a:endParaRPr lang="de-DE" dirty="0">
              <a:latin typeface="Arial"/>
              <a:ea typeface="Arial"/>
            </a:endParaRPr>
          </a:p>
          <a:p>
            <a:pPr lvl="1">
              <a:defRPr/>
            </a:pPr>
            <a:endParaRPr lang="de-DE" dirty="0">
              <a:latin typeface="Arial"/>
              <a:ea typeface="Arial"/>
            </a:endParaRPr>
          </a:p>
          <a:p>
            <a:pPr lvl="1">
              <a:defRPr/>
            </a:pPr>
            <a:endParaRPr dirty="0">
              <a:latin typeface="Arial"/>
              <a:ea typeface="Arial"/>
            </a:endParaRPr>
          </a:p>
          <a:p>
            <a:pPr lvl="1">
              <a:defRPr/>
            </a:pPr>
            <a:r>
              <a:rPr dirty="0" err="1">
                <a:latin typeface="Arial"/>
                <a:ea typeface="Arial"/>
              </a:rPr>
              <a:t>Namen</a:t>
            </a:r>
            <a:r>
              <a:rPr dirty="0">
                <a:latin typeface="Arial"/>
                <a:ea typeface="Arial"/>
              </a:rPr>
              <a:t> </a:t>
            </a:r>
            <a:r>
              <a:rPr lang="de-DE" dirty="0">
                <a:latin typeface="Arial"/>
                <a:ea typeface="Arial"/>
              </a:rPr>
              <a:t>(Freunde, Familie, Arbeitskollegen)</a:t>
            </a:r>
          </a:p>
          <a:p>
            <a:pPr lvl="1">
              <a:defRPr/>
            </a:pPr>
            <a:endParaRPr dirty="0">
              <a:latin typeface="Arial"/>
              <a:ea typeface="Arial"/>
            </a:endParaRPr>
          </a:p>
          <a:p>
            <a:pPr lvl="1">
              <a:defRPr/>
            </a:pPr>
            <a:r>
              <a:rPr dirty="0" err="1">
                <a:latin typeface="Arial"/>
                <a:ea typeface="Arial"/>
              </a:rPr>
              <a:t>Telefonnummer</a:t>
            </a:r>
            <a:endParaRPr dirty="0">
              <a:latin typeface="Arial"/>
              <a:ea typeface="Arial"/>
            </a:endParaRPr>
          </a:p>
        </p:txBody>
      </p:sp>
      <p:pic>
        <p:nvPicPr>
          <p:cNvPr id="4" name="Grafik 3"/>
          <p:cNvPicPr>
            <a:picLocks noChangeAspect="1"/>
          </p:cNvPicPr>
          <p:nvPr/>
        </p:nvPicPr>
        <p:blipFill>
          <a:blip r:embed="rId3"/>
          <a:stretch/>
        </p:blipFill>
        <p:spPr bwMode="auto">
          <a:xfrm>
            <a:off x="7492863" y="4187743"/>
            <a:ext cx="1641524" cy="1641524"/>
          </a:xfrm>
          <a:prstGeom prst="rect">
            <a:avLst/>
          </a:prstGeom>
        </p:spPr>
      </p:pic>
      <p:pic>
        <p:nvPicPr>
          <p:cNvPr id="10" name="Grafik 9">
            <a:extLst>
              <a:ext uri="{FF2B5EF4-FFF2-40B4-BE49-F238E27FC236}">
                <a16:creationId xmlns:a16="http://schemas.microsoft.com/office/drawing/2014/main" id="{65CB108C-8ACD-4F3C-9BC2-26052161B5A1}"/>
              </a:ext>
            </a:extLst>
          </p:cNvPr>
          <p:cNvPicPr>
            <a:picLocks noChangeAspect="1"/>
          </p:cNvPicPr>
          <p:nvPr/>
        </p:nvPicPr>
        <p:blipFill>
          <a:blip r:embed="rId4"/>
          <a:stretch/>
        </p:blipFill>
        <p:spPr bwMode="auto">
          <a:xfrm>
            <a:off x="6625455" y="2708291"/>
            <a:ext cx="2376264" cy="1496304"/>
          </a:xfrm>
          <a:prstGeom prst="rect">
            <a:avLst/>
          </a:prstGeom>
        </p:spPr>
      </p:pic>
      <p:pic>
        <p:nvPicPr>
          <p:cNvPr id="11" name="Grafik 10">
            <a:extLst>
              <a:ext uri="{FF2B5EF4-FFF2-40B4-BE49-F238E27FC236}">
                <a16:creationId xmlns:a16="http://schemas.microsoft.com/office/drawing/2014/main" id="{AA63819B-2A50-489C-8C75-AB1361A30E81}"/>
              </a:ext>
            </a:extLst>
          </p:cNvPr>
          <p:cNvPicPr>
            <a:picLocks noChangeAspect="1"/>
          </p:cNvPicPr>
          <p:nvPr/>
        </p:nvPicPr>
        <p:blipFill>
          <a:blip r:embed="rId5"/>
          <a:stretch/>
        </p:blipFill>
        <p:spPr bwMode="auto">
          <a:xfrm>
            <a:off x="6613963" y="951404"/>
            <a:ext cx="2387756" cy="1537117"/>
          </a:xfrm>
          <a:prstGeom prst="rect">
            <a:avLst/>
          </a:prstGeom>
        </p:spPr>
      </p:pic>
      <p:sp>
        <p:nvSpPr>
          <p:cNvPr id="13" name="Textfeld 12">
            <a:extLst>
              <a:ext uri="{FF2B5EF4-FFF2-40B4-BE49-F238E27FC236}">
                <a16:creationId xmlns:a16="http://schemas.microsoft.com/office/drawing/2014/main" id="{4EDA2EF3-1A92-4AE6-92A2-1CBC3E1F2237}"/>
              </a:ext>
            </a:extLst>
          </p:cNvPr>
          <p:cNvSpPr txBox="1"/>
          <p:nvPr/>
        </p:nvSpPr>
        <p:spPr bwMode="auto">
          <a:xfrm>
            <a:off x="7689762" y="5734029"/>
            <a:ext cx="638951" cy="292384"/>
          </a:xfrm>
          <a:prstGeom prst="rect">
            <a:avLst/>
          </a:prstGeom>
          <a:noFill/>
        </p:spPr>
        <p:txBody>
          <a:bodyPr wrap="none" lIns="121917" tIns="60958" rIns="121917" bIns="60958" rtlCol="0">
            <a:spAutoFit/>
          </a:bodyPr>
          <a:lstStyle/>
          <a:p>
            <a:r>
              <a:rPr lang="de-DE" sz="1100" dirty="0"/>
              <a:t>Bild: 4</a:t>
            </a:r>
          </a:p>
        </p:txBody>
      </p:sp>
      <p:sp>
        <p:nvSpPr>
          <p:cNvPr id="15" name="Textfeld 14">
            <a:extLst>
              <a:ext uri="{FF2B5EF4-FFF2-40B4-BE49-F238E27FC236}">
                <a16:creationId xmlns:a16="http://schemas.microsoft.com/office/drawing/2014/main" id="{43634307-A8A1-4A89-8468-1D3403D3CF84}"/>
              </a:ext>
            </a:extLst>
          </p:cNvPr>
          <p:cNvSpPr txBox="1"/>
          <p:nvPr/>
        </p:nvSpPr>
        <p:spPr bwMode="auto">
          <a:xfrm>
            <a:off x="6588224" y="2421032"/>
            <a:ext cx="638951" cy="292384"/>
          </a:xfrm>
          <a:prstGeom prst="rect">
            <a:avLst/>
          </a:prstGeom>
          <a:noFill/>
        </p:spPr>
        <p:txBody>
          <a:bodyPr wrap="none" lIns="121917" tIns="60958" rIns="121917" bIns="60958" rtlCol="0">
            <a:spAutoFit/>
          </a:bodyPr>
          <a:lstStyle/>
          <a:p>
            <a:r>
              <a:rPr lang="de-DE" sz="1100" dirty="0"/>
              <a:t>Bild: 2</a:t>
            </a:r>
          </a:p>
        </p:txBody>
      </p:sp>
      <p:sp>
        <p:nvSpPr>
          <p:cNvPr id="18" name="Textfeld 17">
            <a:extLst>
              <a:ext uri="{FF2B5EF4-FFF2-40B4-BE49-F238E27FC236}">
                <a16:creationId xmlns:a16="http://schemas.microsoft.com/office/drawing/2014/main" id="{FC345742-CDE5-424C-AB1A-E95AC2053A21}"/>
              </a:ext>
            </a:extLst>
          </p:cNvPr>
          <p:cNvSpPr txBox="1"/>
          <p:nvPr/>
        </p:nvSpPr>
        <p:spPr bwMode="auto">
          <a:xfrm>
            <a:off x="6619166" y="4159861"/>
            <a:ext cx="638951" cy="292384"/>
          </a:xfrm>
          <a:prstGeom prst="rect">
            <a:avLst/>
          </a:prstGeom>
          <a:noFill/>
        </p:spPr>
        <p:txBody>
          <a:bodyPr wrap="none" lIns="121917" tIns="60958" rIns="121917" bIns="60958" rtlCol="0">
            <a:spAutoFit/>
          </a:bodyPr>
          <a:lstStyle/>
          <a:p>
            <a:r>
              <a:rPr lang="de-DE" sz="1100" dirty="0"/>
              <a:t>Bild: 3</a:t>
            </a:r>
          </a:p>
        </p:txBody>
      </p:sp>
      <p:grpSp>
        <p:nvGrpSpPr>
          <p:cNvPr id="14" name="Gruppieren 13"/>
          <p:cNvGrpSpPr/>
          <p:nvPr/>
        </p:nvGrpSpPr>
        <p:grpSpPr>
          <a:xfrm>
            <a:off x="2339752" y="449266"/>
            <a:ext cx="2687835" cy="387446"/>
            <a:chOff x="2678" y="611853"/>
            <a:chExt cx="2687835" cy="539846"/>
          </a:xfrm>
        </p:grpSpPr>
        <p:sp>
          <p:nvSpPr>
            <p:cNvPr id="19" name="Richtungspfeil 18"/>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Ziele der Angreifer</a:t>
              </a:r>
            </a:p>
          </p:txBody>
        </p:sp>
      </p:grpSp>
      <p:grpSp>
        <p:nvGrpSpPr>
          <p:cNvPr id="21" name="Gruppieren 20"/>
          <p:cNvGrpSpPr/>
          <p:nvPr/>
        </p:nvGrpSpPr>
        <p:grpSpPr>
          <a:xfrm>
            <a:off x="11958" y="449266"/>
            <a:ext cx="2552874" cy="387446"/>
            <a:chOff x="2678" y="611853"/>
            <a:chExt cx="2687835" cy="539846"/>
          </a:xfrm>
        </p:grpSpPr>
        <p:sp>
          <p:nvSpPr>
            <p:cNvPr id="22" name="Richtungspfeil 21"/>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16" name="Rechteck 15">
            <a:hlinkClick r:id="rId6"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7"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8"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Rechteck 24">
            <a:hlinkClick r:id="rId9"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6" name="Rechteck 25">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7" name="Rechteck 26">
            <a:hlinkClick r:id="rId10"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8" name="Grafik 27"/>
          <p:cNvPicPr>
            <a:picLocks noChangeAspect="1"/>
          </p:cNvPicPr>
          <p:nvPr/>
        </p:nvPicPr>
        <p:blipFill>
          <a:blip r:embed="rId11"/>
          <a:stretch>
            <a:fillRect/>
          </a:stretch>
        </p:blipFill>
        <p:spPr bwMode="auto">
          <a:xfrm>
            <a:off x="3613901" y="951404"/>
            <a:ext cx="1606171" cy="1472976"/>
          </a:xfrm>
          <a:prstGeom prst="rect">
            <a:avLst/>
          </a:prstGeom>
        </p:spPr>
      </p:pic>
      <p:pic>
        <p:nvPicPr>
          <p:cNvPr id="2" name="Grafik 1"/>
          <p:cNvPicPr>
            <a:picLocks noChangeAspect="1"/>
          </p:cNvPicPr>
          <p:nvPr/>
        </p:nvPicPr>
        <p:blipFill>
          <a:blip r:embed="rId12"/>
          <a:stretch>
            <a:fillRect/>
          </a:stretch>
        </p:blipFill>
        <p:spPr>
          <a:xfrm>
            <a:off x="5292080" y="3068960"/>
            <a:ext cx="779610" cy="921875"/>
          </a:xfrm>
          <a:prstGeom prst="rect">
            <a:avLst/>
          </a:prstGeom>
        </p:spPr>
      </p:pic>
      <p:pic>
        <p:nvPicPr>
          <p:cNvPr id="3" name="Grafik 2"/>
          <p:cNvPicPr>
            <a:picLocks noChangeAspect="1"/>
          </p:cNvPicPr>
          <p:nvPr/>
        </p:nvPicPr>
        <p:blipFill>
          <a:blip r:embed="rId13"/>
          <a:stretch>
            <a:fillRect/>
          </a:stretch>
        </p:blipFill>
        <p:spPr>
          <a:xfrm>
            <a:off x="3749547" y="4969896"/>
            <a:ext cx="1143079" cy="910325"/>
          </a:xfrm>
          <a:prstGeom prst="rect">
            <a:avLst/>
          </a:prstGeom>
        </p:spPr>
      </p:pic>
    </p:spTree>
    <p:extLst>
      <p:ext uri="{BB962C8B-B14F-4D97-AF65-F5344CB8AC3E}">
        <p14:creationId xmlns:p14="http://schemas.microsoft.com/office/powerpoint/2010/main" val="113609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Z:\home\yasin-f804\Dokumente\image-14652863914465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211" y="1099574"/>
            <a:ext cx="4044053" cy="4751763"/>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type="body" idx="1"/>
          </p:nvPr>
        </p:nvSpPr>
        <p:spPr/>
        <p:txBody>
          <a:bodyPr/>
          <a:lstStyle/>
          <a:p>
            <a:pPr lvl="1"/>
            <a:r>
              <a:rPr lang="de-DE" dirty="0"/>
              <a:t>Daten verkaufen</a:t>
            </a:r>
          </a:p>
          <a:p>
            <a:pPr lvl="1"/>
            <a:endParaRPr lang="de-DE" dirty="0"/>
          </a:p>
        </p:txBody>
      </p:sp>
      <p:sp>
        <p:nvSpPr>
          <p:cNvPr id="10" name="Textfeld 9">
            <a:extLst>
              <a:ext uri="{FF2B5EF4-FFF2-40B4-BE49-F238E27FC236}">
                <a16:creationId xmlns:a16="http://schemas.microsoft.com/office/drawing/2014/main" id="{59DD9192-DA13-41EA-ABA7-8DCFD08D0443}"/>
              </a:ext>
            </a:extLst>
          </p:cNvPr>
          <p:cNvSpPr txBox="1"/>
          <p:nvPr/>
        </p:nvSpPr>
        <p:spPr bwMode="auto">
          <a:xfrm>
            <a:off x="2819806" y="5830040"/>
            <a:ext cx="638951" cy="292384"/>
          </a:xfrm>
          <a:prstGeom prst="rect">
            <a:avLst/>
          </a:prstGeom>
          <a:noFill/>
        </p:spPr>
        <p:txBody>
          <a:bodyPr wrap="none" lIns="121917" tIns="60958" rIns="121917" bIns="60958" rtlCol="0">
            <a:spAutoFit/>
          </a:bodyPr>
          <a:lstStyle/>
          <a:p>
            <a:r>
              <a:rPr lang="de-DE" sz="1100" dirty="0"/>
              <a:t>Bild: 6</a:t>
            </a:r>
          </a:p>
        </p:txBody>
      </p:sp>
      <p:sp>
        <p:nvSpPr>
          <p:cNvPr id="2" name="AutoShape 2" descr="https://www.heise.de/ct/zcontent/16/13-hocmsmeta/1466681889670743/contentimages/image-1465286391446538.jpg"/>
          <p:cNvSpPr>
            <a:spLocks noChangeAspect="1" noChangeArrowheads="1"/>
          </p:cNvSpPr>
          <p:nvPr/>
        </p:nvSpPr>
        <p:spPr bwMode="auto">
          <a:xfrm>
            <a:off x="207433" y="-3636433"/>
            <a:ext cx="6451600" cy="7594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17" tIns="60958" rIns="121917" bIns="60958" numCol="1" anchor="t" anchorCtr="0" compatLnSpc="1">
            <a:prstTxWarp prst="textNoShape">
              <a:avLst/>
            </a:prstTxWarp>
          </a:bodyPr>
          <a:lstStyle/>
          <a:p>
            <a:endParaRPr lang="de-DE"/>
          </a:p>
        </p:txBody>
      </p:sp>
      <p:grpSp>
        <p:nvGrpSpPr>
          <p:cNvPr id="8" name="Gruppieren 7"/>
          <p:cNvGrpSpPr/>
          <p:nvPr/>
        </p:nvGrpSpPr>
        <p:grpSpPr>
          <a:xfrm>
            <a:off x="2339752" y="449266"/>
            <a:ext cx="2687835" cy="387446"/>
            <a:chOff x="2678" y="611853"/>
            <a:chExt cx="2687835" cy="539846"/>
          </a:xfrm>
        </p:grpSpPr>
        <p:sp>
          <p:nvSpPr>
            <p:cNvPr id="9" name="Richtungspfeil 8"/>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Ziele der Angreifer</a:t>
              </a:r>
            </a:p>
          </p:txBody>
        </p:sp>
      </p:grpSp>
      <p:grpSp>
        <p:nvGrpSpPr>
          <p:cNvPr id="12" name="Gruppieren 11"/>
          <p:cNvGrpSpPr/>
          <p:nvPr/>
        </p:nvGrpSpPr>
        <p:grpSpPr>
          <a:xfrm>
            <a:off x="11958" y="449266"/>
            <a:ext cx="2552874" cy="387446"/>
            <a:chOff x="2678" y="611853"/>
            <a:chExt cx="2687835" cy="539846"/>
          </a:xfrm>
        </p:grpSpPr>
        <p:sp>
          <p:nvSpPr>
            <p:cNvPr id="13" name="Richtungspfeil 1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15" name="Rechteck 14">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6" name="Rechteck 15">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4"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4" name="Grafik 3"/>
          <p:cNvPicPr>
            <a:picLocks noChangeAspect="1"/>
          </p:cNvPicPr>
          <p:nvPr/>
        </p:nvPicPr>
        <p:blipFill>
          <a:blip r:embed="rId9"/>
          <a:stretch>
            <a:fillRect/>
          </a:stretch>
        </p:blipFill>
        <p:spPr>
          <a:xfrm>
            <a:off x="539552" y="1569371"/>
            <a:ext cx="1008112" cy="969339"/>
          </a:xfrm>
          <a:prstGeom prst="rect">
            <a:avLst/>
          </a:prstGeom>
        </p:spPr>
      </p:pic>
    </p:spTree>
    <p:extLst>
      <p:ext uri="{BB962C8B-B14F-4D97-AF65-F5344CB8AC3E}">
        <p14:creationId xmlns:p14="http://schemas.microsoft.com/office/powerpoint/2010/main" val="209519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idx="1"/>
          </p:nvPr>
        </p:nvSpPr>
        <p:spPr/>
        <p:txBody>
          <a:bodyPr/>
          <a:lstStyle/>
          <a:p>
            <a:pPr lvl="1"/>
            <a:r>
              <a:rPr lang="de-DE" dirty="0"/>
              <a:t>Daten verkaufen</a:t>
            </a:r>
          </a:p>
          <a:p>
            <a:pPr lvl="1"/>
            <a:endParaRPr lang="de-DE" dirty="0"/>
          </a:p>
          <a:p>
            <a:pPr lvl="1"/>
            <a:r>
              <a:rPr lang="de-DE" dirty="0"/>
              <a:t>Vermögensschäden</a:t>
            </a:r>
          </a:p>
        </p:txBody>
      </p:sp>
      <p:pic>
        <p:nvPicPr>
          <p:cNvPr id="13" name="Grafik 12">
            <a:extLst>
              <a:ext uri="{FF2B5EF4-FFF2-40B4-BE49-F238E27FC236}">
                <a16:creationId xmlns:a16="http://schemas.microsoft.com/office/drawing/2014/main" id="{15AB040F-EAE5-40F7-94CD-7801FA9E9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599132"/>
            <a:ext cx="5801829" cy="3779173"/>
          </a:xfrm>
          <a:prstGeom prst="rect">
            <a:avLst/>
          </a:prstGeom>
        </p:spPr>
      </p:pic>
      <p:sp>
        <p:nvSpPr>
          <p:cNvPr id="8" name="Textfeld 7">
            <a:extLst>
              <a:ext uri="{FF2B5EF4-FFF2-40B4-BE49-F238E27FC236}">
                <a16:creationId xmlns:a16="http://schemas.microsoft.com/office/drawing/2014/main" id="{C9902135-4F4F-4A56-97BF-DA0A159357B5}"/>
              </a:ext>
            </a:extLst>
          </p:cNvPr>
          <p:cNvSpPr txBox="1"/>
          <p:nvPr/>
        </p:nvSpPr>
        <p:spPr bwMode="auto">
          <a:xfrm>
            <a:off x="2747798" y="5378305"/>
            <a:ext cx="638951" cy="292384"/>
          </a:xfrm>
          <a:prstGeom prst="rect">
            <a:avLst/>
          </a:prstGeom>
          <a:noFill/>
        </p:spPr>
        <p:txBody>
          <a:bodyPr wrap="none" lIns="121917" tIns="60958" rIns="121917" bIns="60958" rtlCol="0">
            <a:spAutoFit/>
          </a:bodyPr>
          <a:lstStyle/>
          <a:p>
            <a:r>
              <a:rPr lang="de-DE" sz="1100" dirty="0"/>
              <a:t>Bild: 7</a:t>
            </a:r>
          </a:p>
        </p:txBody>
      </p:sp>
      <p:grpSp>
        <p:nvGrpSpPr>
          <p:cNvPr id="11" name="Gruppieren 10"/>
          <p:cNvGrpSpPr/>
          <p:nvPr/>
        </p:nvGrpSpPr>
        <p:grpSpPr>
          <a:xfrm>
            <a:off x="2339752" y="449266"/>
            <a:ext cx="2687835" cy="387446"/>
            <a:chOff x="2678" y="611853"/>
            <a:chExt cx="2687835" cy="539846"/>
          </a:xfrm>
        </p:grpSpPr>
        <p:sp>
          <p:nvSpPr>
            <p:cNvPr id="12" name="Richtungspfeil 11"/>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Ziele der Angreifer</a:t>
              </a:r>
            </a:p>
          </p:txBody>
        </p:sp>
      </p:grpSp>
      <p:grpSp>
        <p:nvGrpSpPr>
          <p:cNvPr id="15" name="Gruppieren 14"/>
          <p:cNvGrpSpPr/>
          <p:nvPr/>
        </p:nvGrpSpPr>
        <p:grpSpPr>
          <a:xfrm>
            <a:off x="11958" y="449266"/>
            <a:ext cx="2552874" cy="387446"/>
            <a:chOff x="2678" y="611853"/>
            <a:chExt cx="2687835" cy="539846"/>
          </a:xfrm>
        </p:grpSpPr>
        <p:sp>
          <p:nvSpPr>
            <p:cNvPr id="16" name="Richtungspfeil 15"/>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18" name="Rechteck 17">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4"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9"/>
          <a:stretch>
            <a:fillRect/>
          </a:stretch>
        </p:blipFill>
        <p:spPr>
          <a:xfrm>
            <a:off x="755576" y="2204864"/>
            <a:ext cx="1426648" cy="1144841"/>
          </a:xfrm>
          <a:prstGeom prst="rect">
            <a:avLst/>
          </a:prstGeom>
        </p:spPr>
      </p:pic>
    </p:spTree>
    <p:extLst>
      <p:ext uri="{BB962C8B-B14F-4D97-AF65-F5344CB8AC3E}">
        <p14:creationId xmlns:p14="http://schemas.microsoft.com/office/powerpoint/2010/main" val="1753308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idx="1"/>
          </p:nvPr>
        </p:nvSpPr>
        <p:spPr/>
        <p:txBody>
          <a:bodyPr/>
          <a:lstStyle/>
          <a:p>
            <a:pPr lvl="1"/>
            <a:r>
              <a:rPr lang="de-DE" dirty="0"/>
              <a:t>Daten verkaufen</a:t>
            </a:r>
          </a:p>
          <a:p>
            <a:pPr lvl="1"/>
            <a:endParaRPr lang="de-DE" dirty="0"/>
          </a:p>
          <a:p>
            <a:pPr lvl="1"/>
            <a:r>
              <a:rPr lang="de-DE" dirty="0"/>
              <a:t>Vermögensschäden</a:t>
            </a:r>
          </a:p>
          <a:p>
            <a:pPr lvl="1"/>
            <a:endParaRPr lang="de-DE" dirty="0"/>
          </a:p>
          <a:p>
            <a:pPr lvl="1"/>
            <a:r>
              <a:rPr lang="de-DE" dirty="0"/>
              <a:t>Rufschädigung</a:t>
            </a:r>
          </a:p>
        </p:txBody>
      </p:sp>
      <p:pic>
        <p:nvPicPr>
          <p:cNvPr id="2" name="Picture 2" descr="http://p5.focus.de/img/fotos/origs948104/335695588-w630-h432-o-q75-p5/karriere-fb2.jpg">
            <a:extLst>
              <a:ext uri="{FF2B5EF4-FFF2-40B4-BE49-F238E27FC236}">
                <a16:creationId xmlns:a16="http://schemas.microsoft.com/office/drawing/2014/main" id="{33E1ADA5-2CFF-4B91-805B-FF53330B1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599131"/>
            <a:ext cx="5472608" cy="3752647"/>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10E17DBD-D17B-47BE-9573-3415673A56D3}"/>
              </a:ext>
            </a:extLst>
          </p:cNvPr>
          <p:cNvSpPr txBox="1"/>
          <p:nvPr/>
        </p:nvSpPr>
        <p:spPr bwMode="auto">
          <a:xfrm>
            <a:off x="2771800" y="5351777"/>
            <a:ext cx="638951" cy="292384"/>
          </a:xfrm>
          <a:prstGeom prst="rect">
            <a:avLst/>
          </a:prstGeom>
          <a:noFill/>
        </p:spPr>
        <p:txBody>
          <a:bodyPr wrap="none" lIns="121917" tIns="60958" rIns="121917" bIns="60958" rtlCol="0">
            <a:spAutoFit/>
          </a:bodyPr>
          <a:lstStyle/>
          <a:p>
            <a:r>
              <a:rPr lang="de-DE" sz="1100" dirty="0"/>
              <a:t>Bild: 8</a:t>
            </a:r>
          </a:p>
        </p:txBody>
      </p:sp>
      <p:grpSp>
        <p:nvGrpSpPr>
          <p:cNvPr id="11" name="Gruppieren 10"/>
          <p:cNvGrpSpPr/>
          <p:nvPr/>
        </p:nvGrpSpPr>
        <p:grpSpPr>
          <a:xfrm>
            <a:off x="2339752" y="449266"/>
            <a:ext cx="2687835" cy="387446"/>
            <a:chOff x="2678" y="611853"/>
            <a:chExt cx="2687835" cy="539846"/>
          </a:xfrm>
        </p:grpSpPr>
        <p:sp>
          <p:nvSpPr>
            <p:cNvPr id="12" name="Richtungspfeil 11"/>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Ziele der Angreifer</a:t>
              </a:r>
            </a:p>
          </p:txBody>
        </p:sp>
      </p:grpSp>
      <p:grpSp>
        <p:nvGrpSpPr>
          <p:cNvPr id="14" name="Gruppieren 13"/>
          <p:cNvGrpSpPr/>
          <p:nvPr/>
        </p:nvGrpSpPr>
        <p:grpSpPr>
          <a:xfrm>
            <a:off x="11958" y="449266"/>
            <a:ext cx="2552874" cy="387446"/>
            <a:chOff x="2678" y="611853"/>
            <a:chExt cx="2687835" cy="539846"/>
          </a:xfrm>
        </p:grpSpPr>
        <p:sp>
          <p:nvSpPr>
            <p:cNvPr id="15" name="Richtungspfeil 14"/>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17" name="Rechteck 16">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4"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4" name="Grafik 3"/>
          <p:cNvPicPr>
            <a:picLocks noChangeAspect="1"/>
          </p:cNvPicPr>
          <p:nvPr/>
        </p:nvPicPr>
        <p:blipFill>
          <a:blip r:embed="rId9"/>
          <a:stretch>
            <a:fillRect/>
          </a:stretch>
        </p:blipFill>
        <p:spPr>
          <a:xfrm>
            <a:off x="471723" y="2996952"/>
            <a:ext cx="1505160" cy="2105319"/>
          </a:xfrm>
          <a:prstGeom prst="rect">
            <a:avLst/>
          </a:prstGeom>
        </p:spPr>
      </p:pic>
    </p:spTree>
    <p:extLst>
      <p:ext uri="{BB962C8B-B14F-4D97-AF65-F5344CB8AC3E}">
        <p14:creationId xmlns:p14="http://schemas.microsoft.com/office/powerpoint/2010/main" val="413150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594" indent="-228594">
              <a:buFont typeface="Wingdings" pitchFamily="2" charset="2"/>
              <a:buChar char="§"/>
            </a:pPr>
            <a:endParaRPr lang="de-DE" dirty="0"/>
          </a:p>
          <a:p>
            <a:pPr marL="228594" indent="-228594">
              <a:buFont typeface="Wingdings" pitchFamily="2" charset="2"/>
              <a:buChar char="§"/>
            </a:pPr>
            <a:endParaRPr lang="de-DE" dirty="0"/>
          </a:p>
          <a:p>
            <a:pPr marL="228594" indent="-228594">
              <a:buFont typeface="Wingdings" pitchFamily="2" charset="2"/>
              <a:buChar char="§"/>
            </a:pPr>
            <a:r>
              <a:rPr lang="de-DE" dirty="0"/>
              <a:t>Vorab: Sammeln von Informationen</a:t>
            </a:r>
          </a:p>
          <a:p>
            <a:pPr marL="419090" lvl="1" indent="-228594"/>
            <a:r>
              <a:rPr lang="de-DE" dirty="0"/>
              <a:t>Name, Position</a:t>
            </a:r>
          </a:p>
          <a:p>
            <a:pPr marL="419090" lvl="1" indent="-228594"/>
            <a:r>
              <a:rPr lang="de-DE" dirty="0"/>
              <a:t>Firma</a:t>
            </a:r>
          </a:p>
          <a:p>
            <a:pPr marL="419090" lvl="1" indent="-228594"/>
            <a:r>
              <a:rPr lang="de-DE" dirty="0"/>
              <a:t>Ausschreibungen</a:t>
            </a:r>
          </a:p>
          <a:p>
            <a:endParaRPr dirty="0"/>
          </a:p>
          <a:p>
            <a:endParaRPr dirty="0"/>
          </a:p>
        </p:txBody>
      </p:sp>
      <p:pic>
        <p:nvPicPr>
          <p:cNvPr id="5" name="Grafik 4"/>
          <p:cNvPicPr>
            <a:picLocks noChangeAspect="1"/>
          </p:cNvPicPr>
          <p:nvPr/>
        </p:nvPicPr>
        <p:blipFill>
          <a:blip r:embed="rId3"/>
          <a:stretch/>
        </p:blipFill>
        <p:spPr bwMode="auto">
          <a:xfrm>
            <a:off x="6504011" y="1564019"/>
            <a:ext cx="2465052" cy="1922741"/>
          </a:xfrm>
          <a:prstGeom prst="rect">
            <a:avLst/>
          </a:prstGeom>
        </p:spPr>
      </p:pic>
      <p:sp>
        <p:nvSpPr>
          <p:cNvPr id="7" name="Textfeld 6">
            <a:extLst>
              <a:ext uri="{FF2B5EF4-FFF2-40B4-BE49-F238E27FC236}">
                <a16:creationId xmlns:a16="http://schemas.microsoft.com/office/drawing/2014/main" id="{C3BB9DBC-6316-417E-BBB1-757DE7BEA89F}"/>
              </a:ext>
            </a:extLst>
          </p:cNvPr>
          <p:cNvSpPr txBox="1"/>
          <p:nvPr/>
        </p:nvSpPr>
        <p:spPr bwMode="auto">
          <a:xfrm>
            <a:off x="6504011" y="3486760"/>
            <a:ext cx="638951" cy="292384"/>
          </a:xfrm>
          <a:prstGeom prst="rect">
            <a:avLst/>
          </a:prstGeom>
          <a:noFill/>
        </p:spPr>
        <p:txBody>
          <a:bodyPr wrap="none" lIns="121917" tIns="60958" rIns="121917" bIns="60958" rtlCol="0">
            <a:spAutoFit/>
          </a:bodyPr>
          <a:lstStyle/>
          <a:p>
            <a:r>
              <a:rPr lang="de-DE" sz="1100" dirty="0"/>
              <a:t>Bild: 9</a:t>
            </a:r>
          </a:p>
        </p:txBody>
      </p:sp>
      <p:grpSp>
        <p:nvGrpSpPr>
          <p:cNvPr id="8" name="Gruppieren 7"/>
          <p:cNvGrpSpPr/>
          <p:nvPr/>
        </p:nvGrpSpPr>
        <p:grpSpPr>
          <a:xfrm>
            <a:off x="4836493" y="449266"/>
            <a:ext cx="2306469" cy="387446"/>
            <a:chOff x="2678" y="611853"/>
            <a:chExt cx="2687835" cy="539846"/>
          </a:xfrm>
        </p:grpSpPr>
        <p:sp>
          <p:nvSpPr>
            <p:cNvPr id="9" name="Richtungspfeil 8"/>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a:t>
              </a:r>
            </a:p>
          </p:txBody>
        </p:sp>
      </p:grpSp>
      <p:grpSp>
        <p:nvGrpSpPr>
          <p:cNvPr id="11" name="Gruppieren 10"/>
          <p:cNvGrpSpPr/>
          <p:nvPr/>
        </p:nvGrpSpPr>
        <p:grpSpPr>
          <a:xfrm>
            <a:off x="2339752" y="449266"/>
            <a:ext cx="2687835" cy="387446"/>
            <a:chOff x="2678" y="611853"/>
            <a:chExt cx="2687835" cy="539846"/>
          </a:xfrm>
        </p:grpSpPr>
        <p:sp>
          <p:nvSpPr>
            <p:cNvPr id="12" name="Richtungspfeil 11"/>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Phone Phishing</a:t>
              </a:r>
            </a:p>
          </p:txBody>
        </p:sp>
      </p:grpSp>
      <p:grpSp>
        <p:nvGrpSpPr>
          <p:cNvPr id="14" name="Gruppieren 13"/>
          <p:cNvGrpSpPr/>
          <p:nvPr/>
        </p:nvGrpSpPr>
        <p:grpSpPr>
          <a:xfrm>
            <a:off x="11958" y="449266"/>
            <a:ext cx="2552874" cy="387446"/>
            <a:chOff x="2678" y="611853"/>
            <a:chExt cx="2687835" cy="539846"/>
          </a:xfrm>
        </p:grpSpPr>
        <p:sp>
          <p:nvSpPr>
            <p:cNvPr id="15" name="Richtungspfeil 14"/>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Spear</a:t>
              </a:r>
              <a:r>
                <a:rPr lang="de-DE" sz="1400" b="1" kern="1200" dirty="0">
                  <a:solidFill>
                    <a:schemeClr val="tx1"/>
                  </a:solidFill>
                </a:rPr>
                <a:t> Phishing</a:t>
              </a:r>
            </a:p>
          </p:txBody>
        </p:sp>
      </p:grpSp>
      <p:sp>
        <p:nvSpPr>
          <p:cNvPr id="17" name="Rechteck 16">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5"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10"/>
          <a:stretch>
            <a:fillRect/>
          </a:stretch>
        </p:blipFill>
        <p:spPr>
          <a:xfrm>
            <a:off x="4611975" y="1885089"/>
            <a:ext cx="1328177" cy="1121807"/>
          </a:xfrm>
          <a:prstGeom prst="rect">
            <a:avLst/>
          </a:prstGeom>
        </p:spPr>
      </p:pic>
    </p:spTree>
    <p:extLst>
      <p:ext uri="{BB962C8B-B14F-4D97-AF65-F5344CB8AC3E}">
        <p14:creationId xmlns:p14="http://schemas.microsoft.com/office/powerpoint/2010/main" val="154495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830060" y="1052736"/>
            <a:ext cx="10804121" cy="3873477"/>
            <a:chOff x="-877475" y="1414165"/>
            <a:chExt cx="10804121" cy="3815035"/>
          </a:xfrm>
        </p:grpSpPr>
        <p:sp>
          <p:nvSpPr>
            <p:cNvPr id="20" name="Rechteck 19"/>
            <p:cNvSpPr/>
            <p:nvPr/>
          </p:nvSpPr>
          <p:spPr>
            <a:xfrm>
              <a:off x="329826" y="1414165"/>
              <a:ext cx="8445873" cy="3815035"/>
            </a:xfrm>
            <a:prstGeom prst="rect">
              <a:avLst/>
            </a:prstGeom>
            <a:solidFill>
              <a:srgbClr val="EE9A49"/>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Gleichschenkliges Dreieck 18"/>
            <p:cNvSpPr/>
            <p:nvPr/>
          </p:nvSpPr>
          <p:spPr>
            <a:xfrm rot="10800000" flipV="1">
              <a:off x="291647" y="3334076"/>
              <a:ext cx="8507292" cy="1895123"/>
            </a:xfrm>
            <a:prstGeom prst="triangle">
              <a:avLst>
                <a:gd name="adj" fmla="val 50000"/>
              </a:avLst>
            </a:prstGeom>
            <a:solidFill>
              <a:srgbClr val="F3BC85"/>
            </a:solidFill>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0" name="Gleichschenkliges Dreieck 9"/>
            <p:cNvSpPr/>
            <p:nvPr/>
          </p:nvSpPr>
          <p:spPr>
            <a:xfrm rot="10800000">
              <a:off x="329826" y="1414165"/>
              <a:ext cx="8445873" cy="3024336"/>
            </a:xfrm>
            <a:prstGeom prst="triangle">
              <a:avLst/>
            </a:prstGeom>
            <a:solidFill>
              <a:srgbClr val="F3BC85"/>
            </a:solidFill>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p:cNvSpPr/>
            <p:nvPr/>
          </p:nvSpPr>
          <p:spPr>
            <a:xfrm>
              <a:off x="2570746" y="1892821"/>
              <a:ext cx="3949094" cy="584775"/>
            </a:xfrm>
            <a:prstGeom prst="rect">
              <a:avLst/>
            </a:prstGeom>
          </p:spPr>
          <p:txBody>
            <a:bodyPr wrap="none">
              <a:spAutoFit/>
            </a:bodyPr>
            <a:lstStyle/>
            <a:p>
              <a:pPr algn="ctr"/>
              <a:r>
                <a:rPr lang="de-DE" sz="3200" b="1" spc="50" dirty="0"/>
                <a:t>Was ist Phishing?</a:t>
              </a:r>
            </a:p>
          </p:txBody>
        </p:sp>
        <p:sp>
          <p:nvSpPr>
            <p:cNvPr id="22" name="Textfeld 21"/>
            <p:cNvSpPr txBox="1"/>
            <p:nvPr/>
          </p:nvSpPr>
          <p:spPr>
            <a:xfrm rot="2158465">
              <a:off x="-877475" y="2609366"/>
              <a:ext cx="5523986" cy="430887"/>
            </a:xfrm>
            <a:prstGeom prst="rect">
              <a:avLst/>
            </a:prstGeom>
            <a:noFill/>
          </p:spPr>
          <p:txBody>
            <a:bodyPr wrap="square" rtlCol="0">
              <a:spAutoFit/>
            </a:bodyPr>
            <a:lstStyle/>
            <a:p>
              <a:pPr algn="ctr"/>
              <a:r>
                <a:rPr lang="de-DE" sz="2200" b="1" spc="50" dirty="0"/>
                <a:t>Vorgehen des Angreifers</a:t>
              </a:r>
            </a:p>
          </p:txBody>
        </p:sp>
        <p:sp>
          <p:nvSpPr>
            <p:cNvPr id="23" name="Textfeld 22"/>
            <p:cNvSpPr txBox="1"/>
            <p:nvPr/>
          </p:nvSpPr>
          <p:spPr>
            <a:xfrm>
              <a:off x="1783300" y="4510639"/>
              <a:ext cx="5523986" cy="430887"/>
            </a:xfrm>
            <a:prstGeom prst="rect">
              <a:avLst/>
            </a:prstGeom>
            <a:noFill/>
          </p:spPr>
          <p:txBody>
            <a:bodyPr wrap="square" rtlCol="0">
              <a:spAutoFit/>
            </a:bodyPr>
            <a:lstStyle/>
            <a:p>
              <a:pPr algn="ctr"/>
              <a:r>
                <a:rPr lang="de-DE" sz="2200" b="1" spc="50" dirty="0"/>
                <a:t>Angriffstypen</a:t>
              </a:r>
            </a:p>
          </p:txBody>
        </p:sp>
        <p:sp>
          <p:nvSpPr>
            <p:cNvPr id="24" name="Textfeld 23"/>
            <p:cNvSpPr txBox="1"/>
            <p:nvPr/>
          </p:nvSpPr>
          <p:spPr>
            <a:xfrm rot="19476573">
              <a:off x="4402660" y="2694791"/>
              <a:ext cx="5523986" cy="430887"/>
            </a:xfrm>
            <a:prstGeom prst="rect">
              <a:avLst/>
            </a:prstGeom>
            <a:noFill/>
          </p:spPr>
          <p:txBody>
            <a:bodyPr wrap="square" rtlCol="0">
              <a:spAutoFit/>
            </a:bodyPr>
            <a:lstStyle/>
            <a:p>
              <a:pPr algn="ctr"/>
              <a:r>
                <a:rPr lang="de-DE" sz="2200" b="1" spc="50" dirty="0"/>
                <a:t>Schutzmaßnahmen</a:t>
              </a:r>
            </a:p>
          </p:txBody>
        </p:sp>
      </p:grpSp>
      <p:sp>
        <p:nvSpPr>
          <p:cNvPr id="25" name="Rectangle 4"/>
          <p:cNvSpPr txBox="1">
            <a:spLocks noChangeArrowheads="1"/>
          </p:cNvSpPr>
          <p:nvPr/>
        </p:nvSpPr>
        <p:spPr bwMode="gray">
          <a:xfrm>
            <a:off x="431800" y="-27384"/>
            <a:ext cx="837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200" b="1">
                <a:solidFill>
                  <a:schemeClr val="tx1"/>
                </a:solidFill>
                <a:latin typeface="+mj-lt"/>
                <a:ea typeface="+mj-ea"/>
                <a:cs typeface="+mj-cs"/>
              </a:defRPr>
            </a:lvl1pPr>
            <a:lvl2pPr algn="l" rtl="0" eaLnBrk="1" fontAlgn="base" hangingPunct="1">
              <a:spcBef>
                <a:spcPct val="0"/>
              </a:spcBef>
              <a:spcAft>
                <a:spcPct val="0"/>
              </a:spcAft>
              <a:defRPr sz="2200" b="1">
                <a:solidFill>
                  <a:schemeClr val="tx1"/>
                </a:solidFill>
                <a:latin typeface="Arial" charset="0"/>
              </a:defRPr>
            </a:lvl2pPr>
            <a:lvl3pPr algn="l" rtl="0" eaLnBrk="1" fontAlgn="base" hangingPunct="1">
              <a:spcBef>
                <a:spcPct val="0"/>
              </a:spcBef>
              <a:spcAft>
                <a:spcPct val="0"/>
              </a:spcAft>
              <a:defRPr sz="2200" b="1">
                <a:solidFill>
                  <a:schemeClr val="tx1"/>
                </a:solidFill>
                <a:latin typeface="Arial" charset="0"/>
              </a:defRPr>
            </a:lvl3pPr>
            <a:lvl4pPr algn="l" rtl="0" eaLnBrk="1" fontAlgn="base" hangingPunct="1">
              <a:spcBef>
                <a:spcPct val="0"/>
              </a:spcBef>
              <a:spcAft>
                <a:spcPct val="0"/>
              </a:spcAft>
              <a:defRPr sz="2200" b="1">
                <a:solidFill>
                  <a:schemeClr val="tx1"/>
                </a:solidFill>
                <a:latin typeface="Arial" charset="0"/>
              </a:defRPr>
            </a:lvl4pPr>
            <a:lvl5pPr algn="l" rtl="0" eaLnBrk="1" fontAlgn="base" hangingPunct="1">
              <a:spcBef>
                <a:spcPct val="0"/>
              </a:spcBef>
              <a:spcAft>
                <a:spcPct val="0"/>
              </a:spcAft>
              <a:defRPr sz="2200" b="1">
                <a:solidFill>
                  <a:schemeClr val="tx1"/>
                </a:solidFill>
                <a:latin typeface="Arial" charset="0"/>
              </a:defRPr>
            </a:lvl5pPr>
            <a:lvl6pPr marL="457200" algn="l" rtl="0" eaLnBrk="1" fontAlgn="base" hangingPunct="1">
              <a:spcBef>
                <a:spcPct val="0"/>
              </a:spcBef>
              <a:spcAft>
                <a:spcPct val="0"/>
              </a:spcAft>
              <a:defRPr sz="2200" b="1">
                <a:solidFill>
                  <a:schemeClr val="tx1"/>
                </a:solidFill>
                <a:latin typeface="Arial" charset="0"/>
              </a:defRPr>
            </a:lvl6pPr>
            <a:lvl7pPr marL="914400" algn="l" rtl="0" eaLnBrk="1" fontAlgn="base" hangingPunct="1">
              <a:spcBef>
                <a:spcPct val="0"/>
              </a:spcBef>
              <a:spcAft>
                <a:spcPct val="0"/>
              </a:spcAft>
              <a:defRPr sz="2200" b="1">
                <a:solidFill>
                  <a:schemeClr val="tx1"/>
                </a:solidFill>
                <a:latin typeface="Arial" charset="0"/>
              </a:defRPr>
            </a:lvl7pPr>
            <a:lvl8pPr marL="1371600" algn="l" rtl="0" eaLnBrk="1" fontAlgn="base" hangingPunct="1">
              <a:spcBef>
                <a:spcPct val="0"/>
              </a:spcBef>
              <a:spcAft>
                <a:spcPct val="0"/>
              </a:spcAft>
              <a:defRPr sz="2200" b="1">
                <a:solidFill>
                  <a:schemeClr val="tx1"/>
                </a:solidFill>
                <a:latin typeface="Arial" charset="0"/>
              </a:defRPr>
            </a:lvl8pPr>
            <a:lvl9pPr marL="1828800" algn="l" rtl="0" eaLnBrk="1" fontAlgn="base" hangingPunct="1">
              <a:spcBef>
                <a:spcPct val="0"/>
              </a:spcBef>
              <a:spcAft>
                <a:spcPct val="0"/>
              </a:spcAft>
              <a:defRPr sz="2200" b="1">
                <a:solidFill>
                  <a:schemeClr val="tx1"/>
                </a:solidFill>
                <a:latin typeface="Arial" charset="0"/>
              </a:defRPr>
            </a:lvl9pPr>
          </a:lstStyle>
          <a:p>
            <a:r>
              <a:rPr lang="de-DE">
                <a:solidFill>
                  <a:schemeClr val="bg1"/>
                </a:solidFill>
              </a:rPr>
              <a:t>Agenda</a:t>
            </a:r>
            <a:endParaRPr lang="de-DE" dirty="0">
              <a:solidFill>
                <a:schemeClr val="bg1"/>
              </a:solidFill>
            </a:endParaRPr>
          </a:p>
        </p:txBody>
      </p:sp>
      <p:sp>
        <p:nvSpPr>
          <p:cNvPr id="3" name="Textfeld 2"/>
          <p:cNvSpPr txBox="1"/>
          <p:nvPr/>
        </p:nvSpPr>
        <p:spPr>
          <a:xfrm>
            <a:off x="1979712" y="5305989"/>
            <a:ext cx="4237057" cy="646331"/>
          </a:xfrm>
          <a:prstGeom prst="rect">
            <a:avLst/>
          </a:prstGeom>
          <a:noFill/>
        </p:spPr>
        <p:txBody>
          <a:bodyPr wrap="none" rtlCol="0">
            <a:spAutoFit/>
          </a:bodyPr>
          <a:lstStyle/>
          <a:p>
            <a:r>
              <a:rPr lang="de-DE" dirty="0">
                <a:hlinkClick r:id="rId2"/>
              </a:rPr>
              <a:t>https://secuso.aifb.kit.edu/NoPhish.php</a:t>
            </a:r>
            <a:r>
              <a:rPr lang="de-DE" dirty="0"/>
              <a:t> </a:t>
            </a:r>
            <a:br>
              <a:rPr lang="de-DE" dirty="0"/>
            </a:br>
            <a:r>
              <a:rPr lang="de-DE" dirty="0">
                <a:hlinkClick r:id="rId3"/>
              </a:rPr>
              <a:t>https://secuso.aifb.kit.edu/642.php</a:t>
            </a:r>
            <a:r>
              <a:rPr lang="de-DE" dirty="0"/>
              <a:t> </a:t>
            </a:r>
          </a:p>
        </p:txBody>
      </p:sp>
      <p:pic>
        <p:nvPicPr>
          <p:cNvPr id="6" name="Grafik 5"/>
          <p:cNvPicPr>
            <a:picLocks noChangeAspect="1"/>
          </p:cNvPicPr>
          <p:nvPr/>
        </p:nvPicPr>
        <p:blipFill>
          <a:blip r:embed="rId4"/>
          <a:stretch>
            <a:fillRect/>
          </a:stretch>
        </p:blipFill>
        <p:spPr>
          <a:xfrm>
            <a:off x="7596336" y="5021547"/>
            <a:ext cx="1096516" cy="1022518"/>
          </a:xfrm>
          <a:prstGeom prst="rect">
            <a:avLst/>
          </a:prstGeom>
        </p:spPr>
      </p:pic>
    </p:spTree>
    <p:extLst>
      <p:ext uri="{BB962C8B-B14F-4D97-AF65-F5344CB8AC3E}">
        <p14:creationId xmlns:p14="http://schemas.microsoft.com/office/powerpoint/2010/main" val="4141862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594" indent="-228594">
              <a:buFont typeface="Wingdings" pitchFamily="2" charset="2"/>
              <a:buChar char="§"/>
            </a:pPr>
            <a:endParaRPr lang="de-DE" dirty="0"/>
          </a:p>
          <a:p>
            <a:pPr marL="228594" indent="-228594">
              <a:buFont typeface="Wingdings" pitchFamily="2" charset="2"/>
              <a:buChar char="§"/>
            </a:pPr>
            <a:endParaRPr lang="de-DE" dirty="0"/>
          </a:p>
          <a:p>
            <a:pPr marL="228594" indent="-228594">
              <a:buFont typeface="Wingdings" pitchFamily="2" charset="2"/>
              <a:buChar char="§"/>
            </a:pPr>
            <a:r>
              <a:rPr lang="de-DE" dirty="0"/>
              <a:t>Vorab: Sammeln von Informationen</a:t>
            </a:r>
          </a:p>
          <a:p>
            <a:pPr marL="419090" lvl="1" indent="-228594"/>
            <a:r>
              <a:rPr lang="de-DE" dirty="0"/>
              <a:t>Name, Position</a:t>
            </a:r>
          </a:p>
          <a:p>
            <a:pPr marL="419090" lvl="1" indent="-228594"/>
            <a:r>
              <a:rPr lang="de-DE" dirty="0"/>
              <a:t>Firma</a:t>
            </a:r>
          </a:p>
          <a:p>
            <a:pPr marL="419090" lvl="1" indent="-228594"/>
            <a:r>
              <a:rPr lang="de-DE" dirty="0"/>
              <a:t>Ausschreibungen</a:t>
            </a:r>
          </a:p>
          <a:p>
            <a:endParaRPr lang="de-DE" dirty="0"/>
          </a:p>
          <a:p>
            <a:pPr marL="228594" indent="-228594">
              <a:buFont typeface="Wingdings" pitchFamily="2" charset="2"/>
              <a:buChar char="§"/>
            </a:pPr>
            <a:r>
              <a:rPr lang="de-DE" dirty="0" err="1"/>
              <a:t>Clone</a:t>
            </a:r>
            <a:r>
              <a:rPr lang="de-DE" dirty="0"/>
              <a:t> Phishing:</a:t>
            </a:r>
          </a:p>
          <a:p>
            <a:pPr marL="419090" lvl="1" indent="-228594"/>
            <a:r>
              <a:rPr lang="de-DE" dirty="0"/>
              <a:t>Kopie einer E-Mail mit ersetzten Links</a:t>
            </a:r>
          </a:p>
          <a:p>
            <a:endParaRPr dirty="0"/>
          </a:p>
          <a:p>
            <a:endParaRPr dirty="0"/>
          </a:p>
        </p:txBody>
      </p:sp>
      <p:pic>
        <p:nvPicPr>
          <p:cNvPr id="5" name="Grafik 4"/>
          <p:cNvPicPr>
            <a:picLocks noChangeAspect="1"/>
          </p:cNvPicPr>
          <p:nvPr/>
        </p:nvPicPr>
        <p:blipFill>
          <a:blip r:embed="rId3"/>
          <a:stretch/>
        </p:blipFill>
        <p:spPr bwMode="auto">
          <a:xfrm>
            <a:off x="6504011" y="1564019"/>
            <a:ext cx="2465052" cy="1922741"/>
          </a:xfrm>
          <a:prstGeom prst="rect">
            <a:avLst/>
          </a:prstGeom>
        </p:spPr>
      </p:pic>
      <p:sp>
        <p:nvSpPr>
          <p:cNvPr id="7" name="Textfeld 6">
            <a:extLst>
              <a:ext uri="{FF2B5EF4-FFF2-40B4-BE49-F238E27FC236}">
                <a16:creationId xmlns:a16="http://schemas.microsoft.com/office/drawing/2014/main" id="{C3BB9DBC-6316-417E-BBB1-757DE7BEA89F}"/>
              </a:ext>
            </a:extLst>
          </p:cNvPr>
          <p:cNvSpPr txBox="1"/>
          <p:nvPr/>
        </p:nvSpPr>
        <p:spPr bwMode="auto">
          <a:xfrm>
            <a:off x="6504011" y="3486760"/>
            <a:ext cx="638951" cy="292384"/>
          </a:xfrm>
          <a:prstGeom prst="rect">
            <a:avLst/>
          </a:prstGeom>
          <a:noFill/>
        </p:spPr>
        <p:txBody>
          <a:bodyPr wrap="none" lIns="121917" tIns="60958" rIns="121917" bIns="60958" rtlCol="0">
            <a:spAutoFit/>
          </a:bodyPr>
          <a:lstStyle/>
          <a:p>
            <a:r>
              <a:rPr lang="de-DE" sz="1100" dirty="0"/>
              <a:t>Bild: 9</a:t>
            </a:r>
          </a:p>
        </p:txBody>
      </p:sp>
      <p:grpSp>
        <p:nvGrpSpPr>
          <p:cNvPr id="8" name="Gruppieren 7"/>
          <p:cNvGrpSpPr/>
          <p:nvPr/>
        </p:nvGrpSpPr>
        <p:grpSpPr>
          <a:xfrm>
            <a:off x="4836493" y="449266"/>
            <a:ext cx="2306469" cy="387446"/>
            <a:chOff x="2678" y="611853"/>
            <a:chExt cx="2687835" cy="539846"/>
          </a:xfrm>
        </p:grpSpPr>
        <p:sp>
          <p:nvSpPr>
            <p:cNvPr id="9" name="Richtungspfeil 8"/>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a:t>
              </a:r>
            </a:p>
          </p:txBody>
        </p:sp>
      </p:grpSp>
      <p:grpSp>
        <p:nvGrpSpPr>
          <p:cNvPr id="11" name="Gruppieren 10"/>
          <p:cNvGrpSpPr/>
          <p:nvPr/>
        </p:nvGrpSpPr>
        <p:grpSpPr>
          <a:xfrm>
            <a:off x="2339752" y="449266"/>
            <a:ext cx="2687835" cy="387446"/>
            <a:chOff x="2678" y="611853"/>
            <a:chExt cx="2687835" cy="539846"/>
          </a:xfrm>
        </p:grpSpPr>
        <p:sp>
          <p:nvSpPr>
            <p:cNvPr id="12" name="Richtungspfeil 11"/>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Phone Phishing</a:t>
              </a:r>
            </a:p>
          </p:txBody>
        </p:sp>
      </p:grpSp>
      <p:grpSp>
        <p:nvGrpSpPr>
          <p:cNvPr id="14" name="Gruppieren 13"/>
          <p:cNvGrpSpPr/>
          <p:nvPr/>
        </p:nvGrpSpPr>
        <p:grpSpPr>
          <a:xfrm>
            <a:off x="11958" y="449266"/>
            <a:ext cx="2552874" cy="387446"/>
            <a:chOff x="2678" y="611853"/>
            <a:chExt cx="2687835" cy="539846"/>
          </a:xfrm>
        </p:grpSpPr>
        <p:sp>
          <p:nvSpPr>
            <p:cNvPr id="15" name="Richtungspfeil 14"/>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Spear</a:t>
              </a:r>
              <a:r>
                <a:rPr lang="de-DE" sz="1400" b="1" kern="1200" dirty="0">
                  <a:solidFill>
                    <a:schemeClr val="tx1"/>
                  </a:solidFill>
                </a:rPr>
                <a:t> Phishing</a:t>
              </a:r>
            </a:p>
          </p:txBody>
        </p:sp>
      </p:grpSp>
      <p:sp>
        <p:nvSpPr>
          <p:cNvPr id="17" name="Rechteck 16">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5"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4" name="Grafik 23"/>
          <p:cNvPicPr>
            <a:picLocks noChangeAspect="1"/>
          </p:cNvPicPr>
          <p:nvPr/>
        </p:nvPicPr>
        <p:blipFill>
          <a:blip r:embed="rId10"/>
          <a:stretch>
            <a:fillRect/>
          </a:stretch>
        </p:blipFill>
        <p:spPr bwMode="auto">
          <a:xfrm>
            <a:off x="4499418" y="1988840"/>
            <a:ext cx="1516181" cy="1280599"/>
          </a:xfrm>
          <a:prstGeom prst="rect">
            <a:avLst/>
          </a:prstGeom>
        </p:spPr>
      </p:pic>
      <p:pic>
        <p:nvPicPr>
          <p:cNvPr id="2" name="Grafik 1"/>
          <p:cNvPicPr>
            <a:picLocks noChangeAspect="1"/>
          </p:cNvPicPr>
          <p:nvPr/>
        </p:nvPicPr>
        <p:blipFill>
          <a:blip r:embed="rId11"/>
          <a:stretch>
            <a:fillRect/>
          </a:stretch>
        </p:blipFill>
        <p:spPr>
          <a:xfrm>
            <a:off x="4836493" y="3140968"/>
            <a:ext cx="936703" cy="930499"/>
          </a:xfrm>
          <a:prstGeom prst="rect">
            <a:avLst/>
          </a:prstGeom>
        </p:spPr>
      </p:pic>
    </p:spTree>
    <p:extLst>
      <p:ext uri="{BB962C8B-B14F-4D97-AF65-F5344CB8AC3E}">
        <p14:creationId xmlns:p14="http://schemas.microsoft.com/office/powerpoint/2010/main" val="4142299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594" indent="-228594">
              <a:buFont typeface="Wingdings" pitchFamily="2" charset="2"/>
              <a:buChar char="§"/>
            </a:pPr>
            <a:endParaRPr lang="de-DE" dirty="0"/>
          </a:p>
          <a:p>
            <a:pPr marL="228594" indent="-228594">
              <a:buFont typeface="Wingdings" pitchFamily="2" charset="2"/>
              <a:buChar char="§"/>
            </a:pPr>
            <a:endParaRPr lang="de-DE" dirty="0"/>
          </a:p>
          <a:p>
            <a:pPr marL="228594" indent="-228594">
              <a:buFont typeface="Wingdings" pitchFamily="2" charset="2"/>
              <a:buChar char="§"/>
            </a:pPr>
            <a:r>
              <a:rPr lang="de-DE" dirty="0"/>
              <a:t>Vorab: Sammeln von Informationen</a:t>
            </a:r>
          </a:p>
          <a:p>
            <a:pPr marL="419090" lvl="1" indent="-228594"/>
            <a:r>
              <a:rPr lang="de-DE" dirty="0"/>
              <a:t>Name, Position</a:t>
            </a:r>
          </a:p>
          <a:p>
            <a:pPr marL="419090" lvl="1" indent="-228594"/>
            <a:r>
              <a:rPr lang="de-DE" dirty="0"/>
              <a:t>Firma</a:t>
            </a:r>
          </a:p>
          <a:p>
            <a:pPr marL="419090" lvl="1" indent="-228594"/>
            <a:r>
              <a:rPr lang="de-DE" dirty="0"/>
              <a:t>Ausschreibungen</a:t>
            </a:r>
          </a:p>
          <a:p>
            <a:endParaRPr lang="de-DE" dirty="0"/>
          </a:p>
          <a:p>
            <a:pPr marL="228594" indent="-228594">
              <a:buFont typeface="Wingdings" pitchFamily="2" charset="2"/>
              <a:buChar char="§"/>
            </a:pPr>
            <a:r>
              <a:rPr lang="de-DE" dirty="0" err="1"/>
              <a:t>Clone</a:t>
            </a:r>
            <a:r>
              <a:rPr lang="de-DE" dirty="0"/>
              <a:t> Phishing:</a:t>
            </a:r>
          </a:p>
          <a:p>
            <a:pPr marL="419090" lvl="1" indent="-228594"/>
            <a:r>
              <a:rPr lang="de-DE" dirty="0"/>
              <a:t>Kopie einer E-Mail mit ersetzten Links</a:t>
            </a:r>
          </a:p>
          <a:p>
            <a:pPr marL="228594" indent="-228594">
              <a:buFont typeface="Wingdings" pitchFamily="2" charset="2"/>
              <a:buChar char="§"/>
            </a:pPr>
            <a:endParaRPr lang="de-DE" dirty="0"/>
          </a:p>
          <a:p>
            <a:pPr marL="228594" indent="-228594">
              <a:buFont typeface="Wingdings" pitchFamily="2" charset="2"/>
              <a:buChar char="§"/>
            </a:pPr>
            <a:r>
              <a:rPr lang="de-DE" dirty="0" err="1"/>
              <a:t>Whaling</a:t>
            </a:r>
            <a:r>
              <a:rPr lang="de-DE" dirty="0"/>
              <a:t>:</a:t>
            </a:r>
          </a:p>
          <a:p>
            <a:pPr marL="419090" lvl="1" indent="-228594"/>
            <a:r>
              <a:rPr lang="de-DE" dirty="0"/>
              <a:t>  Ziel sind "größere Fische" wie Führungskräfte</a:t>
            </a:r>
            <a:endParaRPr dirty="0"/>
          </a:p>
          <a:p>
            <a:endParaRPr dirty="0"/>
          </a:p>
          <a:p>
            <a:endParaRPr dirty="0"/>
          </a:p>
        </p:txBody>
      </p:sp>
      <p:pic>
        <p:nvPicPr>
          <p:cNvPr id="5" name="Grafik 4"/>
          <p:cNvPicPr>
            <a:picLocks noChangeAspect="1"/>
          </p:cNvPicPr>
          <p:nvPr/>
        </p:nvPicPr>
        <p:blipFill>
          <a:blip r:embed="rId3"/>
          <a:stretch/>
        </p:blipFill>
        <p:spPr bwMode="auto">
          <a:xfrm>
            <a:off x="6504011" y="1564019"/>
            <a:ext cx="2465052" cy="1922741"/>
          </a:xfrm>
          <a:prstGeom prst="rect">
            <a:avLst/>
          </a:prstGeom>
        </p:spPr>
      </p:pic>
      <p:sp>
        <p:nvSpPr>
          <p:cNvPr id="7" name="Textfeld 6">
            <a:extLst>
              <a:ext uri="{FF2B5EF4-FFF2-40B4-BE49-F238E27FC236}">
                <a16:creationId xmlns:a16="http://schemas.microsoft.com/office/drawing/2014/main" id="{C3BB9DBC-6316-417E-BBB1-757DE7BEA89F}"/>
              </a:ext>
            </a:extLst>
          </p:cNvPr>
          <p:cNvSpPr txBox="1"/>
          <p:nvPr/>
        </p:nvSpPr>
        <p:spPr bwMode="auto">
          <a:xfrm>
            <a:off x="6504011" y="3486760"/>
            <a:ext cx="638951" cy="292384"/>
          </a:xfrm>
          <a:prstGeom prst="rect">
            <a:avLst/>
          </a:prstGeom>
          <a:noFill/>
        </p:spPr>
        <p:txBody>
          <a:bodyPr wrap="none" lIns="121917" tIns="60958" rIns="121917" bIns="60958" rtlCol="0">
            <a:spAutoFit/>
          </a:bodyPr>
          <a:lstStyle/>
          <a:p>
            <a:r>
              <a:rPr lang="de-DE" sz="1100" dirty="0"/>
              <a:t>Bild: 9</a:t>
            </a:r>
          </a:p>
        </p:txBody>
      </p:sp>
      <p:grpSp>
        <p:nvGrpSpPr>
          <p:cNvPr id="8" name="Gruppieren 7"/>
          <p:cNvGrpSpPr/>
          <p:nvPr/>
        </p:nvGrpSpPr>
        <p:grpSpPr>
          <a:xfrm>
            <a:off x="4836493" y="449266"/>
            <a:ext cx="2306469" cy="387446"/>
            <a:chOff x="2678" y="611853"/>
            <a:chExt cx="2687835" cy="539846"/>
          </a:xfrm>
        </p:grpSpPr>
        <p:sp>
          <p:nvSpPr>
            <p:cNvPr id="9" name="Richtungspfeil 8"/>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a:t>
              </a:r>
            </a:p>
          </p:txBody>
        </p:sp>
      </p:grpSp>
      <p:grpSp>
        <p:nvGrpSpPr>
          <p:cNvPr id="11" name="Gruppieren 10"/>
          <p:cNvGrpSpPr/>
          <p:nvPr/>
        </p:nvGrpSpPr>
        <p:grpSpPr>
          <a:xfrm>
            <a:off x="2339752" y="449266"/>
            <a:ext cx="2687835" cy="387446"/>
            <a:chOff x="2678" y="611853"/>
            <a:chExt cx="2687835" cy="539846"/>
          </a:xfrm>
        </p:grpSpPr>
        <p:sp>
          <p:nvSpPr>
            <p:cNvPr id="12" name="Richtungspfeil 11"/>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Phone Phishing</a:t>
              </a:r>
            </a:p>
          </p:txBody>
        </p:sp>
      </p:grpSp>
      <p:grpSp>
        <p:nvGrpSpPr>
          <p:cNvPr id="14" name="Gruppieren 13"/>
          <p:cNvGrpSpPr/>
          <p:nvPr/>
        </p:nvGrpSpPr>
        <p:grpSpPr>
          <a:xfrm>
            <a:off x="11958" y="449266"/>
            <a:ext cx="2552874" cy="387446"/>
            <a:chOff x="2678" y="611853"/>
            <a:chExt cx="2687835" cy="539846"/>
          </a:xfrm>
        </p:grpSpPr>
        <p:sp>
          <p:nvSpPr>
            <p:cNvPr id="15" name="Richtungspfeil 14"/>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Spear</a:t>
              </a:r>
              <a:r>
                <a:rPr lang="de-DE" sz="1400" b="1" kern="1200" dirty="0">
                  <a:solidFill>
                    <a:schemeClr val="tx1"/>
                  </a:solidFill>
                </a:rPr>
                <a:t> Phishing</a:t>
              </a:r>
            </a:p>
          </p:txBody>
        </p:sp>
      </p:grpSp>
      <p:sp>
        <p:nvSpPr>
          <p:cNvPr id="17" name="Rechteck 16">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5"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4" name="Grafik 23"/>
          <p:cNvPicPr>
            <a:picLocks noChangeAspect="1"/>
          </p:cNvPicPr>
          <p:nvPr/>
        </p:nvPicPr>
        <p:blipFill>
          <a:blip r:embed="rId10"/>
          <a:stretch>
            <a:fillRect/>
          </a:stretch>
        </p:blipFill>
        <p:spPr bwMode="auto">
          <a:xfrm>
            <a:off x="4499418" y="1988840"/>
            <a:ext cx="1516181" cy="1280599"/>
          </a:xfrm>
          <a:prstGeom prst="rect">
            <a:avLst/>
          </a:prstGeom>
        </p:spPr>
      </p:pic>
      <p:pic>
        <p:nvPicPr>
          <p:cNvPr id="25" name="Grafik 24"/>
          <p:cNvPicPr>
            <a:picLocks noChangeAspect="1"/>
          </p:cNvPicPr>
          <p:nvPr/>
        </p:nvPicPr>
        <p:blipFill>
          <a:blip r:embed="rId11"/>
          <a:stretch>
            <a:fillRect/>
          </a:stretch>
        </p:blipFill>
        <p:spPr bwMode="auto">
          <a:xfrm>
            <a:off x="4836493" y="3140968"/>
            <a:ext cx="936703" cy="930499"/>
          </a:xfrm>
          <a:prstGeom prst="rect">
            <a:avLst/>
          </a:prstGeom>
        </p:spPr>
      </p:pic>
      <p:pic>
        <p:nvPicPr>
          <p:cNvPr id="2" name="Grafik 1"/>
          <p:cNvPicPr>
            <a:picLocks noChangeAspect="1"/>
          </p:cNvPicPr>
          <p:nvPr/>
        </p:nvPicPr>
        <p:blipFill>
          <a:blip r:embed="rId12"/>
          <a:stretch>
            <a:fillRect/>
          </a:stretch>
        </p:blipFill>
        <p:spPr>
          <a:xfrm>
            <a:off x="5700251" y="3856855"/>
            <a:ext cx="1209844" cy="2229161"/>
          </a:xfrm>
          <a:prstGeom prst="rect">
            <a:avLst/>
          </a:prstGeom>
        </p:spPr>
      </p:pic>
    </p:spTree>
    <p:extLst>
      <p:ext uri="{BB962C8B-B14F-4D97-AF65-F5344CB8AC3E}">
        <p14:creationId xmlns:p14="http://schemas.microsoft.com/office/powerpoint/2010/main" val="1498288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594" indent="-228594">
              <a:buFont typeface="Wingdings" pitchFamily="2" charset="2"/>
              <a:buChar char="§"/>
            </a:pPr>
            <a:endParaRPr lang="de-DE" dirty="0"/>
          </a:p>
          <a:p>
            <a:pPr marL="228594" indent="-228594">
              <a:buFont typeface="Wingdings" pitchFamily="2" charset="2"/>
              <a:buChar char="§"/>
            </a:pPr>
            <a:endParaRPr lang="de-DE" dirty="0"/>
          </a:p>
          <a:p>
            <a:pPr marL="228594" indent="-228594">
              <a:buFont typeface="Wingdings" pitchFamily="2" charset="2"/>
              <a:buChar char="§"/>
            </a:pPr>
            <a:r>
              <a:rPr lang="de-DE" dirty="0"/>
              <a:t>Vorab: Sammeln von Informationen</a:t>
            </a:r>
          </a:p>
          <a:p>
            <a:pPr marL="419090" lvl="1" indent="-228594"/>
            <a:r>
              <a:rPr lang="de-DE" dirty="0"/>
              <a:t>Name, Position</a:t>
            </a:r>
          </a:p>
          <a:p>
            <a:pPr marL="419090" lvl="1" indent="-228594"/>
            <a:r>
              <a:rPr lang="de-DE" dirty="0"/>
              <a:t>Firma</a:t>
            </a:r>
          </a:p>
          <a:p>
            <a:pPr marL="419090" lvl="1" indent="-228594"/>
            <a:r>
              <a:rPr lang="de-DE" dirty="0"/>
              <a:t>Ausschreibungen</a:t>
            </a:r>
          </a:p>
          <a:p>
            <a:endParaRPr lang="de-DE" dirty="0"/>
          </a:p>
          <a:p>
            <a:pPr marL="228594" indent="-228594">
              <a:buFont typeface="Wingdings" pitchFamily="2" charset="2"/>
              <a:buChar char="§"/>
            </a:pPr>
            <a:r>
              <a:rPr lang="de-DE" dirty="0" err="1"/>
              <a:t>Clone</a:t>
            </a:r>
            <a:r>
              <a:rPr lang="de-DE" dirty="0"/>
              <a:t> Phishing:</a:t>
            </a:r>
          </a:p>
          <a:p>
            <a:pPr marL="419090" lvl="1" indent="-228594"/>
            <a:r>
              <a:rPr lang="de-DE" dirty="0"/>
              <a:t>Kopie einer E-Mail mit ersetzten Links</a:t>
            </a:r>
          </a:p>
          <a:p>
            <a:pPr marL="228594" indent="-228594">
              <a:buFont typeface="Wingdings" pitchFamily="2" charset="2"/>
              <a:buChar char="§"/>
            </a:pPr>
            <a:endParaRPr lang="de-DE" dirty="0"/>
          </a:p>
          <a:p>
            <a:pPr marL="228594" indent="-228594">
              <a:buFont typeface="Wingdings" pitchFamily="2" charset="2"/>
              <a:buChar char="§"/>
            </a:pPr>
            <a:r>
              <a:rPr lang="de-DE" dirty="0" err="1"/>
              <a:t>Whaling</a:t>
            </a:r>
            <a:r>
              <a:rPr lang="de-DE" dirty="0"/>
              <a:t>:</a:t>
            </a:r>
          </a:p>
          <a:p>
            <a:pPr marL="419090" lvl="1" indent="-228594"/>
            <a:r>
              <a:rPr lang="de-DE" dirty="0"/>
              <a:t>  Ziel sind "größere Fische" wie Führungskräfte</a:t>
            </a:r>
            <a:br>
              <a:rPr lang="de-DE" dirty="0"/>
            </a:br>
            <a:endParaRPr lang="de-DE" dirty="0"/>
          </a:p>
          <a:p>
            <a:pPr marL="228594" indent="-228594">
              <a:buFont typeface="Wingdings" pitchFamily="2" charset="2"/>
              <a:buChar char="§"/>
            </a:pPr>
            <a:r>
              <a:rPr lang="de-DE" dirty="0"/>
              <a:t>Dynamite Phishing:</a:t>
            </a:r>
          </a:p>
          <a:p>
            <a:pPr marL="419090" lvl="1" indent="-228594"/>
            <a:r>
              <a:rPr lang="de-DE" dirty="0"/>
              <a:t>  Einschleusen von </a:t>
            </a:r>
            <a:r>
              <a:rPr lang="de-DE" dirty="0" err="1"/>
              <a:t>Verschlüsselungsschadsoftware</a:t>
            </a:r>
            <a:r>
              <a:rPr lang="de-DE" dirty="0"/>
              <a:t> mit Erpressung der Organisation				</a:t>
            </a:r>
            <a:endParaRPr dirty="0"/>
          </a:p>
          <a:p>
            <a:endParaRPr dirty="0"/>
          </a:p>
          <a:p>
            <a:endParaRPr dirty="0"/>
          </a:p>
        </p:txBody>
      </p:sp>
      <p:pic>
        <p:nvPicPr>
          <p:cNvPr id="5" name="Grafik 4"/>
          <p:cNvPicPr>
            <a:picLocks noChangeAspect="1"/>
          </p:cNvPicPr>
          <p:nvPr/>
        </p:nvPicPr>
        <p:blipFill>
          <a:blip r:embed="rId3"/>
          <a:stretch/>
        </p:blipFill>
        <p:spPr bwMode="auto">
          <a:xfrm>
            <a:off x="6504011" y="1564019"/>
            <a:ext cx="2465052" cy="1922741"/>
          </a:xfrm>
          <a:prstGeom prst="rect">
            <a:avLst/>
          </a:prstGeom>
        </p:spPr>
      </p:pic>
      <p:sp>
        <p:nvSpPr>
          <p:cNvPr id="7" name="Textfeld 6">
            <a:extLst>
              <a:ext uri="{FF2B5EF4-FFF2-40B4-BE49-F238E27FC236}">
                <a16:creationId xmlns:a16="http://schemas.microsoft.com/office/drawing/2014/main" id="{C3BB9DBC-6316-417E-BBB1-757DE7BEA89F}"/>
              </a:ext>
            </a:extLst>
          </p:cNvPr>
          <p:cNvSpPr txBox="1"/>
          <p:nvPr/>
        </p:nvSpPr>
        <p:spPr bwMode="auto">
          <a:xfrm>
            <a:off x="6504011" y="3486760"/>
            <a:ext cx="638951" cy="292384"/>
          </a:xfrm>
          <a:prstGeom prst="rect">
            <a:avLst/>
          </a:prstGeom>
          <a:noFill/>
        </p:spPr>
        <p:txBody>
          <a:bodyPr wrap="none" lIns="121917" tIns="60958" rIns="121917" bIns="60958" rtlCol="0">
            <a:spAutoFit/>
          </a:bodyPr>
          <a:lstStyle/>
          <a:p>
            <a:r>
              <a:rPr lang="de-DE" sz="1100" dirty="0"/>
              <a:t>Bild: 9</a:t>
            </a:r>
          </a:p>
        </p:txBody>
      </p:sp>
      <p:grpSp>
        <p:nvGrpSpPr>
          <p:cNvPr id="8" name="Gruppieren 7"/>
          <p:cNvGrpSpPr/>
          <p:nvPr/>
        </p:nvGrpSpPr>
        <p:grpSpPr>
          <a:xfrm>
            <a:off x="4836493" y="449266"/>
            <a:ext cx="2306469" cy="387446"/>
            <a:chOff x="2678" y="611853"/>
            <a:chExt cx="2687835" cy="539846"/>
          </a:xfrm>
        </p:grpSpPr>
        <p:sp>
          <p:nvSpPr>
            <p:cNvPr id="9" name="Richtungspfeil 8"/>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a:t>
              </a:r>
            </a:p>
          </p:txBody>
        </p:sp>
      </p:grpSp>
      <p:grpSp>
        <p:nvGrpSpPr>
          <p:cNvPr id="11" name="Gruppieren 10"/>
          <p:cNvGrpSpPr/>
          <p:nvPr/>
        </p:nvGrpSpPr>
        <p:grpSpPr>
          <a:xfrm>
            <a:off x="2339752" y="449266"/>
            <a:ext cx="2687835" cy="387446"/>
            <a:chOff x="2678" y="611853"/>
            <a:chExt cx="2687835" cy="539846"/>
          </a:xfrm>
        </p:grpSpPr>
        <p:sp>
          <p:nvSpPr>
            <p:cNvPr id="12" name="Richtungspfeil 11"/>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Phone Phishing</a:t>
              </a:r>
            </a:p>
          </p:txBody>
        </p:sp>
      </p:grpSp>
      <p:grpSp>
        <p:nvGrpSpPr>
          <p:cNvPr id="14" name="Gruppieren 13"/>
          <p:cNvGrpSpPr/>
          <p:nvPr/>
        </p:nvGrpSpPr>
        <p:grpSpPr>
          <a:xfrm>
            <a:off x="11958" y="449266"/>
            <a:ext cx="2552874" cy="387446"/>
            <a:chOff x="2678" y="611853"/>
            <a:chExt cx="2687835" cy="539846"/>
          </a:xfrm>
        </p:grpSpPr>
        <p:sp>
          <p:nvSpPr>
            <p:cNvPr id="15" name="Richtungspfeil 14"/>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Spear</a:t>
              </a:r>
              <a:r>
                <a:rPr lang="de-DE" sz="1400" b="1" kern="1200" dirty="0">
                  <a:solidFill>
                    <a:schemeClr val="tx1"/>
                  </a:solidFill>
                </a:rPr>
                <a:t> Phishing</a:t>
              </a:r>
            </a:p>
          </p:txBody>
        </p:sp>
      </p:grpSp>
      <p:sp>
        <p:nvSpPr>
          <p:cNvPr id="17" name="Rechteck 16">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5"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4" name="Grafik 23"/>
          <p:cNvPicPr>
            <a:picLocks noChangeAspect="1"/>
          </p:cNvPicPr>
          <p:nvPr/>
        </p:nvPicPr>
        <p:blipFill>
          <a:blip r:embed="rId10"/>
          <a:stretch>
            <a:fillRect/>
          </a:stretch>
        </p:blipFill>
        <p:spPr bwMode="auto">
          <a:xfrm>
            <a:off x="4499418" y="1864940"/>
            <a:ext cx="1662875" cy="1404500"/>
          </a:xfrm>
          <a:prstGeom prst="rect">
            <a:avLst/>
          </a:prstGeom>
        </p:spPr>
      </p:pic>
      <p:pic>
        <p:nvPicPr>
          <p:cNvPr id="25" name="Grafik 24"/>
          <p:cNvPicPr>
            <a:picLocks noChangeAspect="1"/>
          </p:cNvPicPr>
          <p:nvPr/>
        </p:nvPicPr>
        <p:blipFill>
          <a:blip r:embed="rId11"/>
          <a:stretch>
            <a:fillRect/>
          </a:stretch>
        </p:blipFill>
        <p:spPr bwMode="auto">
          <a:xfrm>
            <a:off x="4836493" y="3050940"/>
            <a:ext cx="1027331" cy="1020527"/>
          </a:xfrm>
          <a:prstGeom prst="rect">
            <a:avLst/>
          </a:prstGeom>
        </p:spPr>
      </p:pic>
      <p:pic>
        <p:nvPicPr>
          <p:cNvPr id="26" name="Grafik 25"/>
          <p:cNvPicPr>
            <a:picLocks noChangeAspect="1"/>
          </p:cNvPicPr>
          <p:nvPr/>
        </p:nvPicPr>
        <p:blipFill>
          <a:blip r:embed="rId12"/>
          <a:stretch>
            <a:fillRect/>
          </a:stretch>
        </p:blipFill>
        <p:spPr bwMode="auto">
          <a:xfrm>
            <a:off x="6851828" y="4178808"/>
            <a:ext cx="582268" cy="1072840"/>
          </a:xfrm>
          <a:prstGeom prst="rect">
            <a:avLst/>
          </a:prstGeom>
        </p:spPr>
      </p:pic>
    </p:spTree>
    <p:extLst>
      <p:ext uri="{BB962C8B-B14F-4D97-AF65-F5344CB8AC3E}">
        <p14:creationId xmlns:p14="http://schemas.microsoft.com/office/powerpoint/2010/main" val="521097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8" name="Gruppieren 7"/>
          <p:cNvGrpSpPr/>
          <p:nvPr/>
        </p:nvGrpSpPr>
        <p:grpSpPr>
          <a:xfrm>
            <a:off x="4836493" y="449266"/>
            <a:ext cx="2306469" cy="387446"/>
            <a:chOff x="2678" y="611853"/>
            <a:chExt cx="2687835" cy="539846"/>
          </a:xfrm>
        </p:grpSpPr>
        <p:sp>
          <p:nvSpPr>
            <p:cNvPr id="11" name="Richtungspfeil 10"/>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a:t>
              </a:r>
            </a:p>
          </p:txBody>
        </p:sp>
      </p:grpSp>
      <p:grpSp>
        <p:nvGrpSpPr>
          <p:cNvPr id="16" name="Gruppieren 15"/>
          <p:cNvGrpSpPr/>
          <p:nvPr/>
        </p:nvGrpSpPr>
        <p:grpSpPr>
          <a:xfrm>
            <a:off x="2267744" y="449266"/>
            <a:ext cx="2768898" cy="387446"/>
            <a:chOff x="2678" y="611853"/>
            <a:chExt cx="2687835" cy="539846"/>
          </a:xfrm>
        </p:grpSpPr>
        <p:sp>
          <p:nvSpPr>
            <p:cNvPr id="17" name="Richtungspfeil 16"/>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Phone Phishing</a:t>
              </a:r>
            </a:p>
          </p:txBody>
        </p:sp>
      </p:grpSp>
      <p:sp>
        <p:nvSpPr>
          <p:cNvPr id="3" name="Inhaltsplatzhalter 2"/>
          <p:cNvSpPr>
            <a:spLocks noGrp="1" noChangeArrowheads="1"/>
          </p:cNvSpPr>
          <p:nvPr>
            <p:ph type="body" idx="1"/>
          </p:nvPr>
        </p:nvSpPr>
        <p:spPr bwMode="auto">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2"/>
            <a:endParaRPr dirty="0"/>
          </a:p>
          <a:p>
            <a:pPr lvl="1"/>
            <a:r>
              <a:rPr lang="de-DE" dirty="0"/>
              <a:t>Meist per Kurznachrichten verschickt</a:t>
            </a:r>
          </a:p>
          <a:p>
            <a:pPr lvl="1"/>
            <a:endParaRPr lang="de-DE" dirty="0"/>
          </a:p>
          <a:p>
            <a:pPr lvl="1"/>
            <a:r>
              <a:rPr lang="de-DE" dirty="0"/>
              <a:t>Probleme mit dem Konto klären</a:t>
            </a:r>
          </a:p>
          <a:p>
            <a:pPr lvl="1"/>
            <a:endParaRPr dirty="0"/>
          </a:p>
          <a:p>
            <a:pPr lvl="1"/>
            <a:r>
              <a:rPr lang="de-DE" dirty="0"/>
              <a:t>Telefonnummer anrufen</a:t>
            </a:r>
            <a:endParaRPr dirty="0"/>
          </a:p>
        </p:txBody>
      </p:sp>
      <p:pic>
        <p:nvPicPr>
          <p:cNvPr id="5" name="Grafik 4"/>
          <p:cNvPicPr>
            <a:picLocks noChangeAspect="1"/>
          </p:cNvPicPr>
          <p:nvPr/>
        </p:nvPicPr>
        <p:blipFill>
          <a:blip r:embed="rId3"/>
          <a:stretch/>
        </p:blipFill>
        <p:spPr bwMode="auto">
          <a:xfrm>
            <a:off x="4670009" y="1234778"/>
            <a:ext cx="4320480" cy="4465948"/>
          </a:xfrm>
          <a:prstGeom prst="rect">
            <a:avLst/>
          </a:prstGeom>
        </p:spPr>
      </p:pic>
      <p:sp>
        <p:nvSpPr>
          <p:cNvPr id="7" name="Textfeld 6">
            <a:extLst>
              <a:ext uri="{FF2B5EF4-FFF2-40B4-BE49-F238E27FC236}">
                <a16:creationId xmlns:a16="http://schemas.microsoft.com/office/drawing/2014/main" id="{22183C5B-FCB1-48EC-A0B1-37BCF981D977}"/>
              </a:ext>
            </a:extLst>
          </p:cNvPr>
          <p:cNvSpPr txBox="1"/>
          <p:nvPr/>
        </p:nvSpPr>
        <p:spPr bwMode="auto">
          <a:xfrm>
            <a:off x="4572000" y="5637245"/>
            <a:ext cx="717498" cy="292384"/>
          </a:xfrm>
          <a:prstGeom prst="rect">
            <a:avLst/>
          </a:prstGeom>
          <a:noFill/>
        </p:spPr>
        <p:txBody>
          <a:bodyPr wrap="none" lIns="121917" tIns="60958" rIns="121917" bIns="60958" rtlCol="0">
            <a:spAutoFit/>
          </a:bodyPr>
          <a:lstStyle/>
          <a:p>
            <a:r>
              <a:rPr lang="de-DE" sz="1100" dirty="0"/>
              <a:t>Bild: 10</a:t>
            </a:r>
          </a:p>
        </p:txBody>
      </p:sp>
      <p:grpSp>
        <p:nvGrpSpPr>
          <p:cNvPr id="13" name="Gruppieren 12"/>
          <p:cNvGrpSpPr/>
          <p:nvPr/>
        </p:nvGrpSpPr>
        <p:grpSpPr>
          <a:xfrm>
            <a:off x="11958" y="449266"/>
            <a:ext cx="2552874" cy="387446"/>
            <a:chOff x="2678" y="611853"/>
            <a:chExt cx="2687835" cy="539846"/>
          </a:xfrm>
        </p:grpSpPr>
        <p:sp>
          <p:nvSpPr>
            <p:cNvPr id="14" name="Richtungspfeil 13"/>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Aft>
                  <a:spcPct val="35000"/>
                </a:spcAft>
              </a:pPr>
              <a:r>
                <a:rPr lang="de-DE" sz="1400" b="1" dirty="0" err="1">
                  <a:solidFill>
                    <a:schemeClr val="tx1"/>
                  </a:solidFill>
                </a:rPr>
                <a:t>Spear</a:t>
              </a:r>
              <a:r>
                <a:rPr lang="de-DE" sz="1400" b="1" dirty="0">
                  <a:solidFill>
                    <a:schemeClr val="tx1"/>
                  </a:solidFill>
                </a:rPr>
                <a:t> Phishing</a:t>
              </a:r>
            </a:p>
          </p:txBody>
        </p:sp>
      </p:grpSp>
      <p:sp>
        <p:nvSpPr>
          <p:cNvPr id="19" name="Rechteck 18">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5"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Rechteck 24">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10"/>
          <a:stretch>
            <a:fillRect/>
          </a:stretch>
        </p:blipFill>
        <p:spPr>
          <a:xfrm>
            <a:off x="598968" y="3411381"/>
            <a:ext cx="3667637" cy="2372056"/>
          </a:xfrm>
          <a:prstGeom prst="rect">
            <a:avLst/>
          </a:prstGeom>
        </p:spPr>
      </p:pic>
    </p:spTree>
    <p:extLst>
      <p:ext uri="{BB962C8B-B14F-4D97-AF65-F5344CB8AC3E}">
        <p14:creationId xmlns:p14="http://schemas.microsoft.com/office/powerpoint/2010/main" val="3838560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indent="0"/>
            <a:r>
              <a:rPr lang="de-DE" dirty="0"/>
              <a:t>Tippfehler, Zeichenverdreher und andere Tricks lassen Link seriös wirken</a:t>
            </a:r>
          </a:p>
          <a:p>
            <a:endParaRPr lang="de-DE" dirty="0" smtClean="0"/>
          </a:p>
          <a:p>
            <a:r>
              <a:rPr lang="de-DE" dirty="0" smtClean="0"/>
              <a:t>Welcher Link führt zum gewünschten Ziel?</a:t>
            </a:r>
            <a:endParaRPr lang="de-DE" dirty="0"/>
          </a:p>
          <a:p>
            <a:endParaRPr lang="de-DE" dirty="0"/>
          </a:p>
          <a:p>
            <a:r>
              <a:rPr lang="de-DE" dirty="0" smtClean="0"/>
              <a:t>A. </a:t>
            </a:r>
            <a:r>
              <a:rPr dirty="0" smtClean="0"/>
              <a:t>https</a:t>
            </a:r>
            <a:r>
              <a:rPr dirty="0"/>
              <a:t>://faecbook.com/login</a:t>
            </a:r>
            <a:br>
              <a:rPr dirty="0"/>
            </a:br>
            <a:endParaRPr lang="de-DE" dirty="0"/>
          </a:p>
          <a:p>
            <a:r>
              <a:rPr lang="de-DE" dirty="0" smtClean="0"/>
              <a:t>B</a:t>
            </a:r>
            <a:r>
              <a:rPr lang="de-DE" dirty="0"/>
              <a:t>. https://microsoft.com.secure-update.com/...</a:t>
            </a:r>
          </a:p>
          <a:p>
            <a:endParaRPr dirty="0"/>
          </a:p>
          <a:p>
            <a:r>
              <a:rPr lang="de-DE" dirty="0" smtClean="0"/>
              <a:t>C</a:t>
            </a:r>
            <a:r>
              <a:rPr lang="de-DE" dirty="0"/>
              <a:t>. https://tu-braunschweig-it.de</a:t>
            </a:r>
          </a:p>
          <a:p>
            <a:endParaRPr lang="de-DE" dirty="0" smtClean="0"/>
          </a:p>
          <a:p>
            <a:r>
              <a:rPr lang="de-DE" dirty="0" smtClean="0"/>
              <a:t>D. </a:t>
            </a:r>
            <a:r>
              <a:rPr lang="de-DE" dirty="0" smtClean="0">
                <a:hlinkClick r:id="rId3"/>
              </a:rPr>
              <a:t>https</a:t>
            </a:r>
            <a:r>
              <a:rPr lang="de-DE" dirty="0">
                <a:hlinkClick r:id="rId3"/>
              </a:rPr>
              <a:t>://</a:t>
            </a:r>
            <a:r>
              <a:rPr lang="de-DE" dirty="0" smtClean="0">
                <a:hlinkClick r:id="rId3"/>
              </a:rPr>
              <a:t>arnazon.de</a:t>
            </a:r>
            <a:endParaRPr lang="de-DE" dirty="0" smtClean="0"/>
          </a:p>
          <a:p>
            <a:endParaRPr lang="de-DE" dirty="0"/>
          </a:p>
          <a:p>
            <a:r>
              <a:rPr lang="de-DE" dirty="0" smtClean="0"/>
              <a:t>E. Nichts davon</a:t>
            </a:r>
            <a:endParaRPr dirty="0"/>
          </a:p>
          <a:p>
            <a:r>
              <a:rPr dirty="0"/>
              <a:t/>
            </a:r>
            <a:br>
              <a:rPr dirty="0"/>
            </a:br>
            <a:r>
              <a:rPr dirty="0"/>
              <a:t/>
            </a:r>
            <a:br>
              <a:rPr dirty="0"/>
            </a:br>
            <a:endParaRPr dirty="0"/>
          </a:p>
          <a:p>
            <a:endParaRPr dirty="0"/>
          </a:p>
          <a:p>
            <a:endParaRPr dirty="0"/>
          </a:p>
        </p:txBody>
      </p:sp>
      <p:grpSp>
        <p:nvGrpSpPr>
          <p:cNvPr id="9" name="Gruppieren 8"/>
          <p:cNvGrpSpPr/>
          <p:nvPr/>
        </p:nvGrpSpPr>
        <p:grpSpPr>
          <a:xfrm>
            <a:off x="4836493" y="449266"/>
            <a:ext cx="2306469" cy="387446"/>
            <a:chOff x="2678" y="611853"/>
            <a:chExt cx="2687835" cy="539846"/>
          </a:xfrm>
        </p:grpSpPr>
        <p:sp>
          <p:nvSpPr>
            <p:cNvPr id="10" name="Richtungspfeil 9"/>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a:t>
              </a:r>
            </a:p>
          </p:txBody>
        </p:sp>
      </p:grpSp>
      <p:grpSp>
        <p:nvGrpSpPr>
          <p:cNvPr id="12" name="Gruppieren 11"/>
          <p:cNvGrpSpPr/>
          <p:nvPr/>
        </p:nvGrpSpPr>
        <p:grpSpPr>
          <a:xfrm>
            <a:off x="2267744" y="449266"/>
            <a:ext cx="2768898" cy="387446"/>
            <a:chOff x="2678" y="611853"/>
            <a:chExt cx="2687835" cy="539846"/>
          </a:xfrm>
        </p:grpSpPr>
        <p:sp>
          <p:nvSpPr>
            <p:cNvPr id="13" name="Richtungspfeil 1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Phone Phishing</a:t>
              </a:r>
            </a:p>
          </p:txBody>
        </p:sp>
      </p:grpSp>
      <p:grpSp>
        <p:nvGrpSpPr>
          <p:cNvPr id="15" name="Gruppieren 14"/>
          <p:cNvGrpSpPr/>
          <p:nvPr/>
        </p:nvGrpSpPr>
        <p:grpSpPr>
          <a:xfrm>
            <a:off x="11958" y="449266"/>
            <a:ext cx="2552874" cy="387446"/>
            <a:chOff x="2678" y="611853"/>
            <a:chExt cx="2687835" cy="539846"/>
          </a:xfrm>
        </p:grpSpPr>
        <p:sp>
          <p:nvSpPr>
            <p:cNvPr id="16" name="Richtungspfeil 15"/>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Aft>
                  <a:spcPct val="35000"/>
                </a:spcAft>
              </a:pPr>
              <a:r>
                <a:rPr lang="de-DE" sz="1400" b="1" dirty="0" err="1">
                  <a:solidFill>
                    <a:schemeClr val="tx1"/>
                  </a:solidFill>
                </a:rPr>
                <a:t>Spear</a:t>
              </a:r>
              <a:r>
                <a:rPr lang="de-DE" sz="1400" b="1" dirty="0">
                  <a:solidFill>
                    <a:schemeClr val="tx1"/>
                  </a:solidFill>
                </a:rPr>
                <a:t> Phishing</a:t>
              </a:r>
            </a:p>
          </p:txBody>
        </p:sp>
      </p:grpSp>
      <p:sp>
        <p:nvSpPr>
          <p:cNvPr id="18" name="Rechteck 17">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5"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1026" name="Picture 2" descr="Z:\home\yasin-f804\Downloads\confused-2681507_192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27984" y="2204864"/>
            <a:ext cx="4438248" cy="2961144"/>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11"/>
          <a:stretch>
            <a:fillRect/>
          </a:stretch>
        </p:blipFill>
        <p:spPr>
          <a:xfrm>
            <a:off x="3727930" y="5166008"/>
            <a:ext cx="1400107" cy="830408"/>
          </a:xfrm>
          <a:prstGeom prst="rect">
            <a:avLst/>
          </a:prstGeom>
        </p:spPr>
      </p:pic>
    </p:spTree>
    <p:extLst>
      <p:ext uri="{BB962C8B-B14F-4D97-AF65-F5344CB8AC3E}">
        <p14:creationId xmlns:p14="http://schemas.microsoft.com/office/powerpoint/2010/main" val="247834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5" name="Gruppieren 14"/>
          <p:cNvGrpSpPr/>
          <p:nvPr/>
        </p:nvGrpSpPr>
        <p:grpSpPr>
          <a:xfrm>
            <a:off x="4798393" y="449266"/>
            <a:ext cx="2364407" cy="387446"/>
            <a:chOff x="2678" y="611853"/>
            <a:chExt cx="2687835" cy="539846"/>
          </a:xfrm>
        </p:grpSpPr>
        <p:sp>
          <p:nvSpPr>
            <p:cNvPr id="16" name="Richtungspfeil 15"/>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sp>
        <p:nvSpPr>
          <p:cNvPr id="8" name="Inhaltsplatzhalter 2">
            <a:extLst>
              <a:ext uri="{FF2B5EF4-FFF2-40B4-BE49-F238E27FC236}">
                <a16:creationId xmlns:a16="http://schemas.microsoft.com/office/drawing/2014/main" id="{1BD3A6D6-9670-4FB5-8A69-52A79610AF8D}"/>
              </a:ext>
            </a:extLst>
          </p:cNvPr>
          <p:cNvSpPr txBox="1">
            <a:spLocks noChangeArrowheads="1"/>
          </p:cNvSpPr>
          <p:nvPr/>
        </p:nvSpPr>
        <p:spPr bwMode="auto">
          <a:xfrm>
            <a:off x="431797" y="1639482"/>
            <a:ext cx="8373535" cy="35790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spcBef>
                <a:spcPts val="0"/>
              </a:spcBef>
              <a:spcAft>
                <a:spcPts val="0"/>
              </a:spcAft>
              <a:defRPr sz="1600">
                <a:solidFill>
                  <a:schemeClr val="tx1"/>
                </a:solidFill>
                <a:latin typeface="+mn-lt"/>
                <a:ea typeface="+mn-ea"/>
              </a:defRPr>
            </a:lvl1pPr>
            <a:lvl2pPr marL="190500" indent="-188913" algn="l">
              <a:spcBef>
                <a:spcPts val="0"/>
              </a:spcBef>
              <a:spcAft>
                <a:spcPts val="0"/>
              </a:spcAft>
              <a:buClr>
                <a:schemeClr val="tx1"/>
              </a:buClr>
              <a:buFont typeface="Wingdings"/>
              <a:buChar char="§"/>
              <a:defRPr sz="1600">
                <a:solidFill>
                  <a:schemeClr val="tx1"/>
                </a:solidFill>
                <a:latin typeface="+mn-lt"/>
              </a:defRPr>
            </a:lvl2pPr>
            <a:lvl3pPr marL="361950" indent="-169862" algn="l">
              <a:spcBef>
                <a:spcPts val="0"/>
              </a:spcBef>
              <a:spcAft>
                <a:spcPts val="0"/>
              </a:spcAft>
              <a:buClr>
                <a:schemeClr val="tx1"/>
              </a:buClr>
              <a:buFont typeface="Wingdings"/>
              <a:buChar char="§"/>
              <a:defRPr sz="1600">
                <a:solidFill>
                  <a:schemeClr val="tx1"/>
                </a:solidFill>
                <a:latin typeface="+mn-lt"/>
              </a:defRPr>
            </a:lvl3pPr>
            <a:lvl4pPr marL="542925" indent="-179388" algn="l">
              <a:spcBef>
                <a:spcPts val="0"/>
              </a:spcBef>
              <a:spcAft>
                <a:spcPts val="0"/>
              </a:spcAft>
              <a:buClr>
                <a:schemeClr val="tx1"/>
              </a:buClr>
              <a:buFont typeface="Wingdings"/>
              <a:buChar char="§"/>
              <a:defRPr sz="1600">
                <a:solidFill>
                  <a:schemeClr val="tx1"/>
                </a:solidFill>
                <a:latin typeface="+mn-lt"/>
              </a:defRPr>
            </a:lvl4pPr>
            <a:lvl5pPr marL="742950" indent="-198438" algn="l">
              <a:spcBef>
                <a:spcPts val="0"/>
              </a:spcBef>
              <a:spcAft>
                <a:spcPts val="0"/>
              </a:spcAft>
              <a:buClr>
                <a:schemeClr val="tx1"/>
              </a:buClr>
              <a:buFont typeface="Wingdings"/>
              <a:buChar char="§"/>
              <a:defRPr sz="1600">
                <a:solidFill>
                  <a:schemeClr val="tx1"/>
                </a:solidFill>
                <a:latin typeface="+mn-lt"/>
              </a:defRPr>
            </a:lvl5pPr>
            <a:lvl6pPr marL="1200150" indent="-198438" algn="l">
              <a:spcBef>
                <a:spcPts val="0"/>
              </a:spcBef>
              <a:spcAft>
                <a:spcPts val="0"/>
              </a:spcAft>
              <a:buFont typeface="Wingdings"/>
              <a:buChar char="§"/>
              <a:defRPr sz="1600">
                <a:solidFill>
                  <a:schemeClr val="tx1"/>
                </a:solidFill>
                <a:latin typeface="+mn-lt"/>
              </a:defRPr>
            </a:lvl6pPr>
            <a:lvl7pPr marL="1657350" indent="-198438" algn="l">
              <a:spcBef>
                <a:spcPts val="0"/>
              </a:spcBef>
              <a:spcAft>
                <a:spcPts val="0"/>
              </a:spcAft>
              <a:buFont typeface="Wingdings"/>
              <a:buChar char="§"/>
              <a:defRPr sz="1600">
                <a:solidFill>
                  <a:schemeClr val="tx1"/>
                </a:solidFill>
                <a:latin typeface="+mn-lt"/>
              </a:defRPr>
            </a:lvl7pPr>
            <a:lvl8pPr marL="2114550" indent="-198438" algn="l">
              <a:spcBef>
                <a:spcPts val="0"/>
              </a:spcBef>
              <a:spcAft>
                <a:spcPts val="0"/>
              </a:spcAft>
              <a:buFont typeface="Wingdings"/>
              <a:buChar char="§"/>
              <a:defRPr sz="1600">
                <a:solidFill>
                  <a:schemeClr val="tx1"/>
                </a:solidFill>
                <a:latin typeface="+mn-lt"/>
              </a:defRPr>
            </a:lvl8pPr>
            <a:lvl9pPr marL="2571750" indent="-198438" algn="l">
              <a:spcBef>
                <a:spcPts val="0"/>
              </a:spcBef>
              <a:spcAft>
                <a:spcPts val="0"/>
              </a:spcAft>
              <a:buFont typeface="Wingdings"/>
              <a:buChar char="§"/>
              <a:defRPr sz="1600">
                <a:solidFill>
                  <a:schemeClr val="tx1"/>
                </a:solidFill>
                <a:latin typeface="+mn-lt"/>
              </a:defRPr>
            </a:lvl9pPr>
          </a:lstStyle>
          <a:p>
            <a:pPr>
              <a:defRPr/>
            </a:pPr>
            <a:endParaRPr lang="de-DE" dirty="0"/>
          </a:p>
        </p:txBody>
      </p:sp>
      <p:sp>
        <p:nvSpPr>
          <p:cNvPr id="6" name="Inhaltsplatzhalter 2"/>
          <p:cNvSpPr txBox="1">
            <a:spLocks noChangeArrowheads="1"/>
          </p:cNvSpPr>
          <p:nvPr/>
        </p:nvSpPr>
        <p:spPr bwMode="auto">
          <a:xfrm>
            <a:off x="431797" y="1556794"/>
            <a:ext cx="8373535" cy="35790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spcBef>
                <a:spcPts val="0"/>
              </a:spcBef>
              <a:spcAft>
                <a:spcPts val="0"/>
              </a:spcAft>
              <a:defRPr sz="1600">
                <a:solidFill>
                  <a:schemeClr val="tx1"/>
                </a:solidFill>
                <a:latin typeface="+mn-lt"/>
                <a:ea typeface="+mn-ea"/>
              </a:defRPr>
            </a:lvl1pPr>
            <a:lvl2pPr marL="190500" indent="-188913" algn="l">
              <a:spcBef>
                <a:spcPts val="0"/>
              </a:spcBef>
              <a:spcAft>
                <a:spcPts val="0"/>
              </a:spcAft>
              <a:buClr>
                <a:schemeClr val="tx1"/>
              </a:buClr>
              <a:buFont typeface="Wingdings"/>
              <a:buChar char="§"/>
              <a:defRPr sz="1600">
                <a:solidFill>
                  <a:schemeClr val="tx1"/>
                </a:solidFill>
                <a:latin typeface="+mn-lt"/>
              </a:defRPr>
            </a:lvl2pPr>
            <a:lvl3pPr marL="361950" indent="-169862" algn="l">
              <a:spcBef>
                <a:spcPts val="0"/>
              </a:spcBef>
              <a:spcAft>
                <a:spcPts val="0"/>
              </a:spcAft>
              <a:buClr>
                <a:schemeClr val="tx1"/>
              </a:buClr>
              <a:buFont typeface="Wingdings"/>
              <a:buChar char="§"/>
              <a:defRPr sz="1600">
                <a:solidFill>
                  <a:schemeClr val="tx1"/>
                </a:solidFill>
                <a:latin typeface="+mn-lt"/>
              </a:defRPr>
            </a:lvl3pPr>
            <a:lvl4pPr marL="542925" indent="-179388" algn="l">
              <a:spcBef>
                <a:spcPts val="0"/>
              </a:spcBef>
              <a:spcAft>
                <a:spcPts val="0"/>
              </a:spcAft>
              <a:buClr>
                <a:schemeClr val="tx1"/>
              </a:buClr>
              <a:buFont typeface="Wingdings"/>
              <a:buChar char="§"/>
              <a:defRPr sz="1600">
                <a:solidFill>
                  <a:schemeClr val="tx1"/>
                </a:solidFill>
                <a:latin typeface="+mn-lt"/>
              </a:defRPr>
            </a:lvl4pPr>
            <a:lvl5pPr marL="742950" indent="-198438" algn="l">
              <a:spcBef>
                <a:spcPts val="0"/>
              </a:spcBef>
              <a:spcAft>
                <a:spcPts val="0"/>
              </a:spcAft>
              <a:buClr>
                <a:schemeClr val="tx1"/>
              </a:buClr>
              <a:buFont typeface="Wingdings"/>
              <a:buChar char="§"/>
              <a:defRPr sz="1600">
                <a:solidFill>
                  <a:schemeClr val="tx1"/>
                </a:solidFill>
                <a:latin typeface="+mn-lt"/>
              </a:defRPr>
            </a:lvl5pPr>
            <a:lvl6pPr marL="1200150" indent="-198438" algn="l">
              <a:spcBef>
                <a:spcPts val="0"/>
              </a:spcBef>
              <a:spcAft>
                <a:spcPts val="0"/>
              </a:spcAft>
              <a:buFont typeface="Wingdings"/>
              <a:buChar char="§"/>
              <a:defRPr sz="1600">
                <a:solidFill>
                  <a:schemeClr val="tx1"/>
                </a:solidFill>
                <a:latin typeface="+mn-lt"/>
              </a:defRPr>
            </a:lvl6pPr>
            <a:lvl7pPr marL="1657350" indent="-198438" algn="l">
              <a:spcBef>
                <a:spcPts val="0"/>
              </a:spcBef>
              <a:spcAft>
                <a:spcPts val="0"/>
              </a:spcAft>
              <a:buFont typeface="Wingdings"/>
              <a:buChar char="§"/>
              <a:defRPr sz="1600">
                <a:solidFill>
                  <a:schemeClr val="tx1"/>
                </a:solidFill>
                <a:latin typeface="+mn-lt"/>
              </a:defRPr>
            </a:lvl7pPr>
            <a:lvl8pPr marL="2114550" indent="-198438" algn="l">
              <a:spcBef>
                <a:spcPts val="0"/>
              </a:spcBef>
              <a:spcAft>
                <a:spcPts val="0"/>
              </a:spcAft>
              <a:buFont typeface="Wingdings"/>
              <a:buChar char="§"/>
              <a:defRPr sz="1600">
                <a:solidFill>
                  <a:schemeClr val="tx1"/>
                </a:solidFill>
                <a:latin typeface="+mn-lt"/>
              </a:defRPr>
            </a:lvl8pPr>
            <a:lvl9pPr marL="2571750" indent="-198438" algn="l">
              <a:spcBef>
                <a:spcPts val="0"/>
              </a:spcBef>
              <a:spcAft>
                <a:spcPts val="0"/>
              </a:spcAft>
              <a:buFont typeface="Wingdings"/>
              <a:buChar char="§"/>
              <a:defRPr sz="1600">
                <a:solidFill>
                  <a:schemeClr val="tx1"/>
                </a:solidFill>
                <a:latin typeface="+mn-lt"/>
              </a:defRPr>
            </a:lvl9pPr>
          </a:lstStyle>
          <a:p>
            <a:pPr>
              <a:defRPr/>
            </a:pPr>
            <a:endParaRPr lang="de-DE" dirty="0"/>
          </a:p>
          <a:p>
            <a:pPr>
              <a:defRPr/>
            </a:pPr>
            <a:endParaRPr lang="de-DE" dirty="0"/>
          </a:p>
          <a:p>
            <a:pPr>
              <a:defRPr/>
            </a:pPr>
            <a:endParaRPr lang="de-DE" dirty="0"/>
          </a:p>
          <a:p>
            <a:pPr>
              <a:defRPr/>
            </a:pPr>
            <a:r>
              <a:rPr lang="de-DE" dirty="0"/>
              <a:t>Achten Sie auf den Domain-Bereich!</a:t>
            </a:r>
          </a:p>
          <a:p>
            <a:pPr>
              <a:defRPr/>
            </a:pPr>
            <a:r>
              <a:rPr lang="de-DE" dirty="0"/>
              <a:t/>
            </a:r>
            <a:br>
              <a:rPr lang="de-DE" dirty="0"/>
            </a:br>
            <a:r>
              <a:rPr lang="de-DE" dirty="0"/>
              <a:t/>
            </a:r>
            <a:br>
              <a:rPr lang="de-DE" dirty="0"/>
            </a:br>
            <a:endParaRPr lang="de-DE" dirty="0"/>
          </a:p>
          <a:p>
            <a:pPr>
              <a:defRPr/>
            </a:pPr>
            <a:endParaRPr lang="de-DE" dirty="0"/>
          </a:p>
          <a:p>
            <a:pPr>
              <a:defRPr/>
            </a:pPr>
            <a:endParaRPr lang="de-DE" dirty="0"/>
          </a:p>
          <a:p>
            <a:pPr>
              <a:defRPr/>
            </a:pPr>
            <a:endParaRPr lang="de-DE" dirty="0"/>
          </a:p>
          <a:p>
            <a:pPr>
              <a:defRPr/>
            </a:pPr>
            <a:endParaRPr lang="de-DE" dirty="0"/>
          </a:p>
        </p:txBody>
      </p:sp>
      <p:pic>
        <p:nvPicPr>
          <p:cNvPr id="7" name="Grafik 6"/>
          <p:cNvPicPr>
            <a:picLocks noChangeAspect="1"/>
          </p:cNvPicPr>
          <p:nvPr/>
        </p:nvPicPr>
        <p:blipFill>
          <a:blip r:embed="rId3"/>
          <a:stretch/>
        </p:blipFill>
        <p:spPr bwMode="auto">
          <a:xfrm>
            <a:off x="368295" y="1646205"/>
            <a:ext cx="3933871" cy="568391"/>
          </a:xfrm>
          <a:prstGeom prst="rect">
            <a:avLst/>
          </a:prstGeom>
        </p:spPr>
      </p:pic>
      <p:grpSp>
        <p:nvGrpSpPr>
          <p:cNvPr id="9" name="Gruppieren 8"/>
          <p:cNvGrpSpPr/>
          <p:nvPr/>
        </p:nvGrpSpPr>
        <p:grpSpPr>
          <a:xfrm>
            <a:off x="2316213" y="449266"/>
            <a:ext cx="2687835" cy="387446"/>
            <a:chOff x="2678" y="611853"/>
            <a:chExt cx="2687835" cy="539846"/>
          </a:xfrm>
        </p:grpSpPr>
        <p:sp>
          <p:nvSpPr>
            <p:cNvPr id="10" name="Richtungspfeil 9"/>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2" name="Gruppieren 11"/>
          <p:cNvGrpSpPr/>
          <p:nvPr/>
        </p:nvGrpSpPr>
        <p:grpSpPr>
          <a:xfrm>
            <a:off x="11958" y="449266"/>
            <a:ext cx="2528042" cy="387446"/>
            <a:chOff x="2678" y="611853"/>
            <a:chExt cx="2687835" cy="539846"/>
          </a:xfrm>
        </p:grpSpPr>
        <p:sp>
          <p:nvSpPr>
            <p:cNvPr id="13" name="Richtungspfeil 12"/>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18" name="Rechteck 17">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5" name="Picture 2" descr="Z:\tmp\mozilla_yasin-f8040\magnifying-glass-2935435_1280.png"/>
          <p:cNvPicPr>
            <a:picLocks noChangeAspect="1" noChangeArrowheads="1"/>
          </p:cNvPicPr>
          <p:nvPr/>
        </p:nvPicPr>
        <p:blipFill rotWithShape="1">
          <a:blip r:embed="rId10" cstate="print">
            <a:clrChange>
              <a:clrFrom>
                <a:srgbClr val="F0F0F0"/>
              </a:clrFrom>
              <a:clrTo>
                <a:srgbClr val="F0F0F0">
                  <a:alpha val="0"/>
                </a:srgbClr>
              </a:clrTo>
            </a:clrChange>
            <a:extLst>
              <a:ext uri="{28A0092B-C50C-407E-A947-70E740481C1C}">
                <a14:useLocalDpi xmlns:a14="http://schemas.microsoft.com/office/drawing/2010/main" val="0"/>
              </a:ext>
            </a:extLst>
          </a:blip>
          <a:srcRect t="23775" b="22703"/>
          <a:stretch/>
        </p:blipFill>
        <p:spPr bwMode="auto">
          <a:xfrm>
            <a:off x="5358878" y="1044000"/>
            <a:ext cx="390144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11"/>
          <a:stretch>
            <a:fillRect/>
          </a:stretch>
        </p:blipFill>
        <p:spPr>
          <a:xfrm>
            <a:off x="3414911" y="2924073"/>
            <a:ext cx="2600688" cy="2724530"/>
          </a:xfrm>
          <a:prstGeom prst="rect">
            <a:avLst/>
          </a:prstGeom>
        </p:spPr>
      </p:pic>
    </p:spTree>
    <p:extLst>
      <p:ext uri="{BB962C8B-B14F-4D97-AF65-F5344CB8AC3E}">
        <p14:creationId xmlns:p14="http://schemas.microsoft.com/office/powerpoint/2010/main" val="1266117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Inhaltsplatzhalter 2">
            <a:extLst>
              <a:ext uri="{FF2B5EF4-FFF2-40B4-BE49-F238E27FC236}">
                <a16:creationId xmlns:a16="http://schemas.microsoft.com/office/drawing/2014/main" id="{1BD3A6D6-9670-4FB5-8A69-52A79610AF8D}"/>
              </a:ext>
            </a:extLst>
          </p:cNvPr>
          <p:cNvSpPr txBox="1">
            <a:spLocks noChangeArrowheads="1"/>
          </p:cNvSpPr>
          <p:nvPr/>
        </p:nvSpPr>
        <p:spPr bwMode="auto">
          <a:xfrm>
            <a:off x="431797" y="1639482"/>
            <a:ext cx="8373535" cy="35790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spcBef>
                <a:spcPts val="0"/>
              </a:spcBef>
              <a:spcAft>
                <a:spcPts val="0"/>
              </a:spcAft>
              <a:defRPr sz="1600">
                <a:solidFill>
                  <a:schemeClr val="tx1"/>
                </a:solidFill>
                <a:latin typeface="+mn-lt"/>
                <a:ea typeface="+mn-ea"/>
              </a:defRPr>
            </a:lvl1pPr>
            <a:lvl2pPr marL="190500" indent="-188913" algn="l">
              <a:spcBef>
                <a:spcPts val="0"/>
              </a:spcBef>
              <a:spcAft>
                <a:spcPts val="0"/>
              </a:spcAft>
              <a:buClr>
                <a:schemeClr val="tx1"/>
              </a:buClr>
              <a:buFont typeface="Wingdings"/>
              <a:buChar char="§"/>
              <a:defRPr sz="1600">
                <a:solidFill>
                  <a:schemeClr val="tx1"/>
                </a:solidFill>
                <a:latin typeface="+mn-lt"/>
              </a:defRPr>
            </a:lvl2pPr>
            <a:lvl3pPr marL="361950" indent="-169862" algn="l">
              <a:spcBef>
                <a:spcPts val="0"/>
              </a:spcBef>
              <a:spcAft>
                <a:spcPts val="0"/>
              </a:spcAft>
              <a:buClr>
                <a:schemeClr val="tx1"/>
              </a:buClr>
              <a:buFont typeface="Wingdings"/>
              <a:buChar char="§"/>
              <a:defRPr sz="1600">
                <a:solidFill>
                  <a:schemeClr val="tx1"/>
                </a:solidFill>
                <a:latin typeface="+mn-lt"/>
              </a:defRPr>
            </a:lvl3pPr>
            <a:lvl4pPr marL="542925" indent="-179388" algn="l">
              <a:spcBef>
                <a:spcPts val="0"/>
              </a:spcBef>
              <a:spcAft>
                <a:spcPts val="0"/>
              </a:spcAft>
              <a:buClr>
                <a:schemeClr val="tx1"/>
              </a:buClr>
              <a:buFont typeface="Wingdings"/>
              <a:buChar char="§"/>
              <a:defRPr sz="1600">
                <a:solidFill>
                  <a:schemeClr val="tx1"/>
                </a:solidFill>
                <a:latin typeface="+mn-lt"/>
              </a:defRPr>
            </a:lvl4pPr>
            <a:lvl5pPr marL="742950" indent="-198438" algn="l">
              <a:spcBef>
                <a:spcPts val="0"/>
              </a:spcBef>
              <a:spcAft>
                <a:spcPts val="0"/>
              </a:spcAft>
              <a:buClr>
                <a:schemeClr val="tx1"/>
              </a:buClr>
              <a:buFont typeface="Wingdings"/>
              <a:buChar char="§"/>
              <a:defRPr sz="1600">
                <a:solidFill>
                  <a:schemeClr val="tx1"/>
                </a:solidFill>
                <a:latin typeface="+mn-lt"/>
              </a:defRPr>
            </a:lvl5pPr>
            <a:lvl6pPr marL="1200150" indent="-198438" algn="l">
              <a:spcBef>
                <a:spcPts val="0"/>
              </a:spcBef>
              <a:spcAft>
                <a:spcPts val="0"/>
              </a:spcAft>
              <a:buFont typeface="Wingdings"/>
              <a:buChar char="§"/>
              <a:defRPr sz="1600">
                <a:solidFill>
                  <a:schemeClr val="tx1"/>
                </a:solidFill>
                <a:latin typeface="+mn-lt"/>
              </a:defRPr>
            </a:lvl6pPr>
            <a:lvl7pPr marL="1657350" indent="-198438" algn="l">
              <a:spcBef>
                <a:spcPts val="0"/>
              </a:spcBef>
              <a:spcAft>
                <a:spcPts val="0"/>
              </a:spcAft>
              <a:buFont typeface="Wingdings"/>
              <a:buChar char="§"/>
              <a:defRPr sz="1600">
                <a:solidFill>
                  <a:schemeClr val="tx1"/>
                </a:solidFill>
                <a:latin typeface="+mn-lt"/>
              </a:defRPr>
            </a:lvl7pPr>
            <a:lvl8pPr marL="2114550" indent="-198438" algn="l">
              <a:spcBef>
                <a:spcPts val="0"/>
              </a:spcBef>
              <a:spcAft>
                <a:spcPts val="0"/>
              </a:spcAft>
              <a:buFont typeface="Wingdings"/>
              <a:buChar char="§"/>
              <a:defRPr sz="1600">
                <a:solidFill>
                  <a:schemeClr val="tx1"/>
                </a:solidFill>
                <a:latin typeface="+mn-lt"/>
              </a:defRPr>
            </a:lvl8pPr>
            <a:lvl9pPr marL="2571750" indent="-198438" algn="l">
              <a:spcBef>
                <a:spcPts val="0"/>
              </a:spcBef>
              <a:spcAft>
                <a:spcPts val="0"/>
              </a:spcAft>
              <a:buFont typeface="Wingdings"/>
              <a:buChar char="§"/>
              <a:defRPr sz="1600">
                <a:solidFill>
                  <a:schemeClr val="tx1"/>
                </a:solidFill>
                <a:latin typeface="+mn-lt"/>
              </a:defRPr>
            </a:lvl9pPr>
          </a:lstStyle>
          <a:p>
            <a:pPr>
              <a:defRPr/>
            </a:pPr>
            <a:endParaRPr lang="de-DE" dirty="0"/>
          </a:p>
        </p:txBody>
      </p:sp>
      <p:sp>
        <p:nvSpPr>
          <p:cNvPr id="6" name="Inhaltsplatzhalter 2"/>
          <p:cNvSpPr txBox="1">
            <a:spLocks noChangeArrowheads="1"/>
          </p:cNvSpPr>
          <p:nvPr/>
        </p:nvSpPr>
        <p:spPr bwMode="auto">
          <a:xfrm>
            <a:off x="431797" y="1556794"/>
            <a:ext cx="8373535" cy="35790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spcBef>
                <a:spcPts val="0"/>
              </a:spcBef>
              <a:spcAft>
                <a:spcPts val="0"/>
              </a:spcAft>
              <a:defRPr sz="1600">
                <a:solidFill>
                  <a:schemeClr val="tx1"/>
                </a:solidFill>
                <a:latin typeface="+mn-lt"/>
                <a:ea typeface="+mn-ea"/>
              </a:defRPr>
            </a:lvl1pPr>
            <a:lvl2pPr marL="190500" indent="-188913" algn="l">
              <a:spcBef>
                <a:spcPts val="0"/>
              </a:spcBef>
              <a:spcAft>
                <a:spcPts val="0"/>
              </a:spcAft>
              <a:buClr>
                <a:schemeClr val="tx1"/>
              </a:buClr>
              <a:buFont typeface="Wingdings"/>
              <a:buChar char="§"/>
              <a:defRPr sz="1600">
                <a:solidFill>
                  <a:schemeClr val="tx1"/>
                </a:solidFill>
                <a:latin typeface="+mn-lt"/>
              </a:defRPr>
            </a:lvl2pPr>
            <a:lvl3pPr marL="361950" indent="-169862" algn="l">
              <a:spcBef>
                <a:spcPts val="0"/>
              </a:spcBef>
              <a:spcAft>
                <a:spcPts val="0"/>
              </a:spcAft>
              <a:buClr>
                <a:schemeClr val="tx1"/>
              </a:buClr>
              <a:buFont typeface="Wingdings"/>
              <a:buChar char="§"/>
              <a:defRPr sz="1600">
                <a:solidFill>
                  <a:schemeClr val="tx1"/>
                </a:solidFill>
                <a:latin typeface="+mn-lt"/>
              </a:defRPr>
            </a:lvl3pPr>
            <a:lvl4pPr marL="542925" indent="-179388" algn="l">
              <a:spcBef>
                <a:spcPts val="0"/>
              </a:spcBef>
              <a:spcAft>
                <a:spcPts val="0"/>
              </a:spcAft>
              <a:buClr>
                <a:schemeClr val="tx1"/>
              </a:buClr>
              <a:buFont typeface="Wingdings"/>
              <a:buChar char="§"/>
              <a:defRPr sz="1600">
                <a:solidFill>
                  <a:schemeClr val="tx1"/>
                </a:solidFill>
                <a:latin typeface="+mn-lt"/>
              </a:defRPr>
            </a:lvl4pPr>
            <a:lvl5pPr marL="742950" indent="-198438" algn="l">
              <a:spcBef>
                <a:spcPts val="0"/>
              </a:spcBef>
              <a:spcAft>
                <a:spcPts val="0"/>
              </a:spcAft>
              <a:buClr>
                <a:schemeClr val="tx1"/>
              </a:buClr>
              <a:buFont typeface="Wingdings"/>
              <a:buChar char="§"/>
              <a:defRPr sz="1600">
                <a:solidFill>
                  <a:schemeClr val="tx1"/>
                </a:solidFill>
                <a:latin typeface="+mn-lt"/>
              </a:defRPr>
            </a:lvl5pPr>
            <a:lvl6pPr marL="1200150" indent="-198438" algn="l">
              <a:spcBef>
                <a:spcPts val="0"/>
              </a:spcBef>
              <a:spcAft>
                <a:spcPts val="0"/>
              </a:spcAft>
              <a:buFont typeface="Wingdings"/>
              <a:buChar char="§"/>
              <a:defRPr sz="1600">
                <a:solidFill>
                  <a:schemeClr val="tx1"/>
                </a:solidFill>
                <a:latin typeface="+mn-lt"/>
              </a:defRPr>
            </a:lvl6pPr>
            <a:lvl7pPr marL="1657350" indent="-198438" algn="l">
              <a:spcBef>
                <a:spcPts val="0"/>
              </a:spcBef>
              <a:spcAft>
                <a:spcPts val="0"/>
              </a:spcAft>
              <a:buFont typeface="Wingdings"/>
              <a:buChar char="§"/>
              <a:defRPr sz="1600">
                <a:solidFill>
                  <a:schemeClr val="tx1"/>
                </a:solidFill>
                <a:latin typeface="+mn-lt"/>
              </a:defRPr>
            </a:lvl7pPr>
            <a:lvl8pPr marL="2114550" indent="-198438" algn="l">
              <a:spcBef>
                <a:spcPts val="0"/>
              </a:spcBef>
              <a:spcAft>
                <a:spcPts val="0"/>
              </a:spcAft>
              <a:buFont typeface="Wingdings"/>
              <a:buChar char="§"/>
              <a:defRPr sz="1600">
                <a:solidFill>
                  <a:schemeClr val="tx1"/>
                </a:solidFill>
                <a:latin typeface="+mn-lt"/>
              </a:defRPr>
            </a:lvl8pPr>
            <a:lvl9pPr marL="2571750" indent="-198438" algn="l">
              <a:spcBef>
                <a:spcPts val="0"/>
              </a:spcBef>
              <a:spcAft>
                <a:spcPts val="0"/>
              </a:spcAft>
              <a:buFont typeface="Wingdings"/>
              <a:buChar char="§"/>
              <a:defRPr sz="1600">
                <a:solidFill>
                  <a:schemeClr val="tx1"/>
                </a:solidFill>
                <a:latin typeface="+mn-lt"/>
              </a:defRPr>
            </a:lvl9pPr>
          </a:lstStyle>
          <a:p>
            <a:pPr>
              <a:defRPr/>
            </a:pPr>
            <a:endParaRPr lang="de-DE" dirty="0"/>
          </a:p>
          <a:p>
            <a:pPr>
              <a:defRPr/>
            </a:pPr>
            <a:endParaRPr lang="de-DE" dirty="0"/>
          </a:p>
          <a:p>
            <a:pPr>
              <a:defRPr/>
            </a:pPr>
            <a:endParaRPr lang="de-DE" dirty="0"/>
          </a:p>
          <a:p>
            <a:pPr>
              <a:defRPr/>
            </a:pPr>
            <a:r>
              <a:rPr lang="de-DE" dirty="0"/>
              <a:t>Achten Sie auf den Domain-Bereich!</a:t>
            </a:r>
          </a:p>
          <a:p>
            <a:pPr>
              <a:defRPr/>
            </a:pPr>
            <a:endParaRPr lang="de-DE" dirty="0"/>
          </a:p>
          <a:p>
            <a:pPr>
              <a:defRPr/>
            </a:pPr>
            <a:r>
              <a:rPr lang="de-DE" dirty="0"/>
              <a:t>Häufige Muster:</a:t>
            </a:r>
          </a:p>
          <a:p>
            <a:pPr marL="318592" indent="-228594">
              <a:buFont typeface="Wingdings" panose="05000000000000000000" pitchFamily="2" charset="2"/>
              <a:buChar char="§"/>
              <a:defRPr/>
            </a:pPr>
            <a:r>
              <a:rPr lang="de-DE" dirty="0"/>
              <a:t>https://faecbook.com/login</a:t>
            </a:r>
            <a:br>
              <a:rPr lang="de-DE" dirty="0"/>
            </a:br>
            <a:endParaRPr lang="de-DE" dirty="0"/>
          </a:p>
          <a:p>
            <a:pPr marL="318592" indent="-228594">
              <a:buFont typeface="Wingdings" panose="05000000000000000000" pitchFamily="2" charset="2"/>
              <a:buChar char="§"/>
              <a:defRPr/>
            </a:pPr>
            <a:r>
              <a:rPr lang="de-DE" dirty="0"/>
              <a:t>https://vvetter.com/deutschland/EUDE.html</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https://microsoft.com.secure-update.com/...</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https://tu-braunschweig-it.de</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https://arnazon.de</a:t>
            </a:r>
            <a:br>
              <a:rPr lang="de-DE" dirty="0"/>
            </a:br>
            <a:r>
              <a:rPr lang="de-DE" dirty="0"/>
              <a:t/>
            </a:r>
            <a:br>
              <a:rPr lang="de-DE" dirty="0"/>
            </a:br>
            <a:endParaRPr lang="de-DE" dirty="0"/>
          </a:p>
          <a:p>
            <a:pPr>
              <a:defRPr/>
            </a:pPr>
            <a:endParaRPr lang="de-DE" dirty="0"/>
          </a:p>
          <a:p>
            <a:pPr>
              <a:defRPr/>
            </a:pPr>
            <a:endParaRPr lang="de-DE" dirty="0"/>
          </a:p>
          <a:p>
            <a:pPr>
              <a:defRPr/>
            </a:pPr>
            <a:endParaRPr lang="de-DE" dirty="0"/>
          </a:p>
          <a:p>
            <a:pPr>
              <a:defRPr/>
            </a:pPr>
            <a:endParaRPr lang="de-DE" dirty="0"/>
          </a:p>
        </p:txBody>
      </p:sp>
      <p:pic>
        <p:nvPicPr>
          <p:cNvPr id="7" name="Grafik 6"/>
          <p:cNvPicPr>
            <a:picLocks noChangeAspect="1"/>
          </p:cNvPicPr>
          <p:nvPr/>
        </p:nvPicPr>
        <p:blipFill>
          <a:blip r:embed="rId3"/>
          <a:stretch/>
        </p:blipFill>
        <p:spPr bwMode="auto">
          <a:xfrm>
            <a:off x="368295" y="1646205"/>
            <a:ext cx="3933871" cy="568391"/>
          </a:xfrm>
          <a:prstGeom prst="rect">
            <a:avLst/>
          </a:prstGeom>
        </p:spPr>
      </p:pic>
      <p:grpSp>
        <p:nvGrpSpPr>
          <p:cNvPr id="9" name="Gruppieren 8"/>
          <p:cNvGrpSpPr/>
          <p:nvPr/>
        </p:nvGrpSpPr>
        <p:grpSpPr>
          <a:xfrm>
            <a:off x="4798393" y="449266"/>
            <a:ext cx="2364407" cy="387446"/>
            <a:chOff x="2678" y="611853"/>
            <a:chExt cx="2687835" cy="539846"/>
          </a:xfrm>
        </p:grpSpPr>
        <p:sp>
          <p:nvSpPr>
            <p:cNvPr id="10" name="Richtungspfeil 9"/>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4" name="Gruppieren 13"/>
          <p:cNvGrpSpPr/>
          <p:nvPr/>
        </p:nvGrpSpPr>
        <p:grpSpPr>
          <a:xfrm>
            <a:off x="2316213" y="449266"/>
            <a:ext cx="2687835" cy="387446"/>
            <a:chOff x="2678" y="611853"/>
            <a:chExt cx="2687835" cy="539846"/>
          </a:xfrm>
        </p:grpSpPr>
        <p:sp>
          <p:nvSpPr>
            <p:cNvPr id="15" name="Richtungspfeil 14"/>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7" name="Gruppieren 16"/>
          <p:cNvGrpSpPr/>
          <p:nvPr/>
        </p:nvGrpSpPr>
        <p:grpSpPr>
          <a:xfrm>
            <a:off x="11958" y="449266"/>
            <a:ext cx="2528042" cy="387446"/>
            <a:chOff x="2678" y="611853"/>
            <a:chExt cx="2687835" cy="539846"/>
          </a:xfrm>
        </p:grpSpPr>
        <p:sp>
          <p:nvSpPr>
            <p:cNvPr id="18" name="Richtungspfeil 17"/>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20" name="Rechteck 19">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Rechteck 24">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6" name="Rechteck 25">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7" name="Picture 2" descr="Z:\tmp\mozilla_yasin-f8040\magnifying-glass-2935435_1280.png"/>
          <p:cNvPicPr>
            <a:picLocks noChangeAspect="1" noChangeArrowheads="1"/>
          </p:cNvPicPr>
          <p:nvPr/>
        </p:nvPicPr>
        <p:blipFill rotWithShape="1">
          <a:blip r:embed="rId10" cstate="print">
            <a:clrChange>
              <a:clrFrom>
                <a:srgbClr val="F0F0F0"/>
              </a:clrFrom>
              <a:clrTo>
                <a:srgbClr val="F0F0F0">
                  <a:alpha val="0"/>
                </a:srgbClr>
              </a:clrTo>
            </a:clrChange>
            <a:extLst>
              <a:ext uri="{28A0092B-C50C-407E-A947-70E740481C1C}">
                <a14:useLocalDpi xmlns:a14="http://schemas.microsoft.com/office/drawing/2010/main" val="0"/>
              </a:ext>
            </a:extLst>
          </a:blip>
          <a:srcRect t="23775" b="22703"/>
          <a:stretch/>
        </p:blipFill>
        <p:spPr bwMode="auto">
          <a:xfrm>
            <a:off x="5358878" y="1044000"/>
            <a:ext cx="390144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11"/>
          <a:stretch>
            <a:fillRect/>
          </a:stretch>
        </p:blipFill>
        <p:spPr>
          <a:xfrm>
            <a:off x="5574873" y="3694259"/>
            <a:ext cx="2904554" cy="1760974"/>
          </a:xfrm>
          <a:prstGeom prst="rect">
            <a:avLst/>
          </a:prstGeom>
        </p:spPr>
      </p:pic>
    </p:spTree>
    <p:extLst>
      <p:ext uri="{BB962C8B-B14F-4D97-AF65-F5344CB8AC3E}">
        <p14:creationId xmlns:p14="http://schemas.microsoft.com/office/powerpoint/2010/main" val="3891825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Inhaltsplatzhalter 2">
            <a:extLst>
              <a:ext uri="{FF2B5EF4-FFF2-40B4-BE49-F238E27FC236}">
                <a16:creationId xmlns:a16="http://schemas.microsoft.com/office/drawing/2014/main" id="{1BD3A6D6-9670-4FB5-8A69-52A79610AF8D}"/>
              </a:ext>
            </a:extLst>
          </p:cNvPr>
          <p:cNvSpPr txBox="1">
            <a:spLocks noChangeArrowheads="1"/>
          </p:cNvSpPr>
          <p:nvPr/>
        </p:nvSpPr>
        <p:spPr bwMode="auto">
          <a:xfrm>
            <a:off x="431797" y="1639482"/>
            <a:ext cx="8373535" cy="35790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spcBef>
                <a:spcPts val="0"/>
              </a:spcBef>
              <a:spcAft>
                <a:spcPts val="0"/>
              </a:spcAft>
              <a:defRPr sz="1600">
                <a:solidFill>
                  <a:schemeClr val="tx1"/>
                </a:solidFill>
                <a:latin typeface="+mn-lt"/>
                <a:ea typeface="+mn-ea"/>
              </a:defRPr>
            </a:lvl1pPr>
            <a:lvl2pPr marL="190500" indent="-188913" algn="l">
              <a:spcBef>
                <a:spcPts val="0"/>
              </a:spcBef>
              <a:spcAft>
                <a:spcPts val="0"/>
              </a:spcAft>
              <a:buClr>
                <a:schemeClr val="tx1"/>
              </a:buClr>
              <a:buFont typeface="Wingdings"/>
              <a:buChar char="§"/>
              <a:defRPr sz="1600">
                <a:solidFill>
                  <a:schemeClr val="tx1"/>
                </a:solidFill>
                <a:latin typeface="+mn-lt"/>
              </a:defRPr>
            </a:lvl2pPr>
            <a:lvl3pPr marL="361950" indent="-169862" algn="l">
              <a:spcBef>
                <a:spcPts val="0"/>
              </a:spcBef>
              <a:spcAft>
                <a:spcPts val="0"/>
              </a:spcAft>
              <a:buClr>
                <a:schemeClr val="tx1"/>
              </a:buClr>
              <a:buFont typeface="Wingdings"/>
              <a:buChar char="§"/>
              <a:defRPr sz="1600">
                <a:solidFill>
                  <a:schemeClr val="tx1"/>
                </a:solidFill>
                <a:latin typeface="+mn-lt"/>
              </a:defRPr>
            </a:lvl3pPr>
            <a:lvl4pPr marL="542925" indent="-179388" algn="l">
              <a:spcBef>
                <a:spcPts val="0"/>
              </a:spcBef>
              <a:spcAft>
                <a:spcPts val="0"/>
              </a:spcAft>
              <a:buClr>
                <a:schemeClr val="tx1"/>
              </a:buClr>
              <a:buFont typeface="Wingdings"/>
              <a:buChar char="§"/>
              <a:defRPr sz="1600">
                <a:solidFill>
                  <a:schemeClr val="tx1"/>
                </a:solidFill>
                <a:latin typeface="+mn-lt"/>
              </a:defRPr>
            </a:lvl4pPr>
            <a:lvl5pPr marL="742950" indent="-198438" algn="l">
              <a:spcBef>
                <a:spcPts val="0"/>
              </a:spcBef>
              <a:spcAft>
                <a:spcPts val="0"/>
              </a:spcAft>
              <a:buClr>
                <a:schemeClr val="tx1"/>
              </a:buClr>
              <a:buFont typeface="Wingdings"/>
              <a:buChar char="§"/>
              <a:defRPr sz="1600">
                <a:solidFill>
                  <a:schemeClr val="tx1"/>
                </a:solidFill>
                <a:latin typeface="+mn-lt"/>
              </a:defRPr>
            </a:lvl5pPr>
            <a:lvl6pPr marL="1200150" indent="-198438" algn="l">
              <a:spcBef>
                <a:spcPts val="0"/>
              </a:spcBef>
              <a:spcAft>
                <a:spcPts val="0"/>
              </a:spcAft>
              <a:buFont typeface="Wingdings"/>
              <a:buChar char="§"/>
              <a:defRPr sz="1600">
                <a:solidFill>
                  <a:schemeClr val="tx1"/>
                </a:solidFill>
                <a:latin typeface="+mn-lt"/>
              </a:defRPr>
            </a:lvl6pPr>
            <a:lvl7pPr marL="1657350" indent="-198438" algn="l">
              <a:spcBef>
                <a:spcPts val="0"/>
              </a:spcBef>
              <a:spcAft>
                <a:spcPts val="0"/>
              </a:spcAft>
              <a:buFont typeface="Wingdings"/>
              <a:buChar char="§"/>
              <a:defRPr sz="1600">
                <a:solidFill>
                  <a:schemeClr val="tx1"/>
                </a:solidFill>
                <a:latin typeface="+mn-lt"/>
              </a:defRPr>
            </a:lvl7pPr>
            <a:lvl8pPr marL="2114550" indent="-198438" algn="l">
              <a:spcBef>
                <a:spcPts val="0"/>
              </a:spcBef>
              <a:spcAft>
                <a:spcPts val="0"/>
              </a:spcAft>
              <a:buFont typeface="Wingdings"/>
              <a:buChar char="§"/>
              <a:defRPr sz="1600">
                <a:solidFill>
                  <a:schemeClr val="tx1"/>
                </a:solidFill>
                <a:latin typeface="+mn-lt"/>
              </a:defRPr>
            </a:lvl8pPr>
            <a:lvl9pPr marL="2571750" indent="-198438" algn="l">
              <a:spcBef>
                <a:spcPts val="0"/>
              </a:spcBef>
              <a:spcAft>
                <a:spcPts val="0"/>
              </a:spcAft>
              <a:buFont typeface="Wingdings"/>
              <a:buChar char="§"/>
              <a:defRPr sz="1600">
                <a:solidFill>
                  <a:schemeClr val="tx1"/>
                </a:solidFill>
                <a:latin typeface="+mn-lt"/>
              </a:defRPr>
            </a:lvl9pPr>
          </a:lstStyle>
          <a:p>
            <a:pPr>
              <a:defRPr/>
            </a:pPr>
            <a:endParaRPr lang="de-DE" dirty="0"/>
          </a:p>
        </p:txBody>
      </p:sp>
      <p:sp>
        <p:nvSpPr>
          <p:cNvPr id="6" name="Inhaltsplatzhalter 2"/>
          <p:cNvSpPr txBox="1">
            <a:spLocks noChangeArrowheads="1"/>
          </p:cNvSpPr>
          <p:nvPr/>
        </p:nvSpPr>
        <p:spPr bwMode="auto">
          <a:xfrm>
            <a:off x="431797" y="1556794"/>
            <a:ext cx="8373535" cy="35790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spcBef>
                <a:spcPts val="0"/>
              </a:spcBef>
              <a:spcAft>
                <a:spcPts val="0"/>
              </a:spcAft>
              <a:defRPr sz="1600">
                <a:solidFill>
                  <a:schemeClr val="tx1"/>
                </a:solidFill>
                <a:latin typeface="+mn-lt"/>
                <a:ea typeface="+mn-ea"/>
              </a:defRPr>
            </a:lvl1pPr>
            <a:lvl2pPr marL="190500" indent="-188913" algn="l">
              <a:spcBef>
                <a:spcPts val="0"/>
              </a:spcBef>
              <a:spcAft>
                <a:spcPts val="0"/>
              </a:spcAft>
              <a:buClr>
                <a:schemeClr val="tx1"/>
              </a:buClr>
              <a:buFont typeface="Wingdings"/>
              <a:buChar char="§"/>
              <a:defRPr sz="1600">
                <a:solidFill>
                  <a:schemeClr val="tx1"/>
                </a:solidFill>
                <a:latin typeface="+mn-lt"/>
              </a:defRPr>
            </a:lvl2pPr>
            <a:lvl3pPr marL="361950" indent="-169862" algn="l">
              <a:spcBef>
                <a:spcPts val="0"/>
              </a:spcBef>
              <a:spcAft>
                <a:spcPts val="0"/>
              </a:spcAft>
              <a:buClr>
                <a:schemeClr val="tx1"/>
              </a:buClr>
              <a:buFont typeface="Wingdings"/>
              <a:buChar char="§"/>
              <a:defRPr sz="1600">
                <a:solidFill>
                  <a:schemeClr val="tx1"/>
                </a:solidFill>
                <a:latin typeface="+mn-lt"/>
              </a:defRPr>
            </a:lvl3pPr>
            <a:lvl4pPr marL="542925" indent="-179388" algn="l">
              <a:spcBef>
                <a:spcPts val="0"/>
              </a:spcBef>
              <a:spcAft>
                <a:spcPts val="0"/>
              </a:spcAft>
              <a:buClr>
                <a:schemeClr val="tx1"/>
              </a:buClr>
              <a:buFont typeface="Wingdings"/>
              <a:buChar char="§"/>
              <a:defRPr sz="1600">
                <a:solidFill>
                  <a:schemeClr val="tx1"/>
                </a:solidFill>
                <a:latin typeface="+mn-lt"/>
              </a:defRPr>
            </a:lvl4pPr>
            <a:lvl5pPr marL="742950" indent="-198438" algn="l">
              <a:spcBef>
                <a:spcPts val="0"/>
              </a:spcBef>
              <a:spcAft>
                <a:spcPts val="0"/>
              </a:spcAft>
              <a:buClr>
                <a:schemeClr val="tx1"/>
              </a:buClr>
              <a:buFont typeface="Wingdings"/>
              <a:buChar char="§"/>
              <a:defRPr sz="1600">
                <a:solidFill>
                  <a:schemeClr val="tx1"/>
                </a:solidFill>
                <a:latin typeface="+mn-lt"/>
              </a:defRPr>
            </a:lvl5pPr>
            <a:lvl6pPr marL="1200150" indent="-198438" algn="l">
              <a:spcBef>
                <a:spcPts val="0"/>
              </a:spcBef>
              <a:spcAft>
                <a:spcPts val="0"/>
              </a:spcAft>
              <a:buFont typeface="Wingdings"/>
              <a:buChar char="§"/>
              <a:defRPr sz="1600">
                <a:solidFill>
                  <a:schemeClr val="tx1"/>
                </a:solidFill>
                <a:latin typeface="+mn-lt"/>
              </a:defRPr>
            </a:lvl6pPr>
            <a:lvl7pPr marL="1657350" indent="-198438" algn="l">
              <a:spcBef>
                <a:spcPts val="0"/>
              </a:spcBef>
              <a:spcAft>
                <a:spcPts val="0"/>
              </a:spcAft>
              <a:buFont typeface="Wingdings"/>
              <a:buChar char="§"/>
              <a:defRPr sz="1600">
                <a:solidFill>
                  <a:schemeClr val="tx1"/>
                </a:solidFill>
                <a:latin typeface="+mn-lt"/>
              </a:defRPr>
            </a:lvl7pPr>
            <a:lvl8pPr marL="2114550" indent="-198438" algn="l">
              <a:spcBef>
                <a:spcPts val="0"/>
              </a:spcBef>
              <a:spcAft>
                <a:spcPts val="0"/>
              </a:spcAft>
              <a:buFont typeface="Wingdings"/>
              <a:buChar char="§"/>
              <a:defRPr sz="1600">
                <a:solidFill>
                  <a:schemeClr val="tx1"/>
                </a:solidFill>
                <a:latin typeface="+mn-lt"/>
              </a:defRPr>
            </a:lvl8pPr>
            <a:lvl9pPr marL="2571750" indent="-198438" algn="l">
              <a:spcBef>
                <a:spcPts val="0"/>
              </a:spcBef>
              <a:spcAft>
                <a:spcPts val="0"/>
              </a:spcAft>
              <a:buFont typeface="Wingdings"/>
              <a:buChar char="§"/>
              <a:defRPr sz="1600">
                <a:solidFill>
                  <a:schemeClr val="tx1"/>
                </a:solidFill>
                <a:latin typeface="+mn-lt"/>
              </a:defRPr>
            </a:lvl9pPr>
          </a:lstStyle>
          <a:p>
            <a:pPr>
              <a:defRPr/>
            </a:pPr>
            <a:endParaRPr lang="de-DE" dirty="0"/>
          </a:p>
          <a:p>
            <a:pPr>
              <a:defRPr/>
            </a:pPr>
            <a:endParaRPr lang="de-DE" dirty="0"/>
          </a:p>
          <a:p>
            <a:pPr>
              <a:defRPr/>
            </a:pPr>
            <a:endParaRPr lang="de-DE" dirty="0"/>
          </a:p>
          <a:p>
            <a:pPr>
              <a:defRPr/>
            </a:pPr>
            <a:r>
              <a:rPr lang="de-DE" dirty="0"/>
              <a:t>Achten Sie auf den Domain-Bereich!</a:t>
            </a:r>
          </a:p>
          <a:p>
            <a:pPr>
              <a:defRPr/>
            </a:pPr>
            <a:endParaRPr lang="de-DE" dirty="0"/>
          </a:p>
          <a:p>
            <a:pPr>
              <a:defRPr/>
            </a:pPr>
            <a:r>
              <a:rPr lang="de-DE" dirty="0"/>
              <a:t>Häufige Muster:</a:t>
            </a:r>
          </a:p>
          <a:p>
            <a:pPr marL="318592" indent="-228594">
              <a:buFont typeface="Wingdings" panose="05000000000000000000" pitchFamily="2" charset="2"/>
              <a:buChar char="§"/>
              <a:defRPr/>
            </a:pPr>
            <a:r>
              <a:rPr lang="de-DE" dirty="0"/>
              <a:t>https://fa</a:t>
            </a:r>
            <a:r>
              <a:rPr lang="de-DE" dirty="0">
                <a:solidFill>
                  <a:srgbClr val="FF0000"/>
                </a:solidFill>
              </a:rPr>
              <a:t>ec</a:t>
            </a:r>
            <a:r>
              <a:rPr lang="de-DE" dirty="0"/>
              <a:t>book.com/login</a:t>
            </a:r>
            <a:br>
              <a:rPr lang="de-DE" dirty="0"/>
            </a:br>
            <a:endParaRPr lang="de-DE" dirty="0"/>
          </a:p>
          <a:p>
            <a:pPr marL="318592" indent="-228594">
              <a:buFont typeface="Wingdings" panose="05000000000000000000" pitchFamily="2" charset="2"/>
              <a:buChar char="§"/>
              <a:defRPr/>
            </a:pPr>
            <a:r>
              <a:rPr lang="de-DE" dirty="0"/>
              <a:t>https://vvetter.com/deutschland/EUDE.html</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https://microsoft.com.secure-update.com/...</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https://tu-braunschweig-it.de</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https://arnazon.de</a:t>
            </a:r>
            <a:br>
              <a:rPr lang="de-DE" dirty="0"/>
            </a:br>
            <a:r>
              <a:rPr lang="de-DE" dirty="0"/>
              <a:t/>
            </a:r>
            <a:br>
              <a:rPr lang="de-DE" dirty="0"/>
            </a:br>
            <a:endParaRPr lang="de-DE" dirty="0"/>
          </a:p>
          <a:p>
            <a:pPr>
              <a:defRPr/>
            </a:pPr>
            <a:endParaRPr lang="de-DE" dirty="0"/>
          </a:p>
          <a:p>
            <a:pPr>
              <a:defRPr/>
            </a:pPr>
            <a:endParaRPr lang="de-DE" dirty="0"/>
          </a:p>
          <a:p>
            <a:pPr>
              <a:defRPr/>
            </a:pPr>
            <a:endParaRPr lang="de-DE" dirty="0"/>
          </a:p>
          <a:p>
            <a:pPr>
              <a:defRPr/>
            </a:pPr>
            <a:endParaRPr lang="de-DE" dirty="0"/>
          </a:p>
        </p:txBody>
      </p:sp>
      <p:pic>
        <p:nvPicPr>
          <p:cNvPr id="7" name="Grafik 6"/>
          <p:cNvPicPr>
            <a:picLocks noChangeAspect="1"/>
          </p:cNvPicPr>
          <p:nvPr/>
        </p:nvPicPr>
        <p:blipFill>
          <a:blip r:embed="rId3"/>
          <a:stretch/>
        </p:blipFill>
        <p:spPr bwMode="auto">
          <a:xfrm>
            <a:off x="368295" y="1646205"/>
            <a:ext cx="3933871" cy="568391"/>
          </a:xfrm>
          <a:prstGeom prst="rect">
            <a:avLst/>
          </a:prstGeom>
        </p:spPr>
      </p:pic>
      <p:grpSp>
        <p:nvGrpSpPr>
          <p:cNvPr id="11" name="Gruppieren 10"/>
          <p:cNvGrpSpPr/>
          <p:nvPr/>
        </p:nvGrpSpPr>
        <p:grpSpPr>
          <a:xfrm>
            <a:off x="4798393" y="449266"/>
            <a:ext cx="2364407" cy="387446"/>
            <a:chOff x="2678" y="611853"/>
            <a:chExt cx="2687835" cy="539846"/>
          </a:xfrm>
        </p:grpSpPr>
        <p:sp>
          <p:nvSpPr>
            <p:cNvPr id="13" name="Richtungspfeil 1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5" name="Gruppieren 14"/>
          <p:cNvGrpSpPr/>
          <p:nvPr/>
        </p:nvGrpSpPr>
        <p:grpSpPr>
          <a:xfrm>
            <a:off x="2316213" y="449266"/>
            <a:ext cx="2687835" cy="387446"/>
            <a:chOff x="2678" y="611853"/>
            <a:chExt cx="2687835" cy="539846"/>
          </a:xfrm>
        </p:grpSpPr>
        <p:sp>
          <p:nvSpPr>
            <p:cNvPr id="16" name="Richtungspfeil 15"/>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8" name="Gruppieren 17"/>
          <p:cNvGrpSpPr/>
          <p:nvPr/>
        </p:nvGrpSpPr>
        <p:grpSpPr>
          <a:xfrm>
            <a:off x="11958" y="449266"/>
            <a:ext cx="2528042" cy="387446"/>
            <a:chOff x="2678" y="611853"/>
            <a:chExt cx="2687835" cy="539846"/>
          </a:xfrm>
        </p:grpSpPr>
        <p:sp>
          <p:nvSpPr>
            <p:cNvPr id="19" name="Richtungspfeil 18"/>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21" name="Rechteck 20">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Rechteck 24">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6" name="Rechteck 25">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7" name="Rechteck 26">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8" name="Picture 2" descr="Z:\tmp\mozilla_yasin-f8040\magnifying-glass-2935435_1280.png"/>
          <p:cNvPicPr>
            <a:picLocks noChangeAspect="1" noChangeArrowheads="1"/>
          </p:cNvPicPr>
          <p:nvPr/>
        </p:nvPicPr>
        <p:blipFill rotWithShape="1">
          <a:blip r:embed="rId10" cstate="print">
            <a:clrChange>
              <a:clrFrom>
                <a:srgbClr val="F0F0F0"/>
              </a:clrFrom>
              <a:clrTo>
                <a:srgbClr val="F0F0F0">
                  <a:alpha val="0"/>
                </a:srgbClr>
              </a:clrTo>
            </a:clrChange>
            <a:extLst>
              <a:ext uri="{28A0092B-C50C-407E-A947-70E740481C1C}">
                <a14:useLocalDpi xmlns:a14="http://schemas.microsoft.com/office/drawing/2010/main" val="0"/>
              </a:ext>
            </a:extLst>
          </a:blip>
          <a:srcRect t="23775" b="22703"/>
          <a:stretch/>
        </p:blipFill>
        <p:spPr bwMode="auto">
          <a:xfrm>
            <a:off x="5358878" y="1044000"/>
            <a:ext cx="390144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Grafik 28"/>
          <p:cNvPicPr>
            <a:picLocks noChangeAspect="1"/>
          </p:cNvPicPr>
          <p:nvPr/>
        </p:nvPicPr>
        <p:blipFill>
          <a:blip r:embed="rId11"/>
          <a:stretch>
            <a:fillRect/>
          </a:stretch>
        </p:blipFill>
        <p:spPr bwMode="auto">
          <a:xfrm>
            <a:off x="5574873" y="3694259"/>
            <a:ext cx="2904554" cy="1760974"/>
          </a:xfrm>
          <a:prstGeom prst="rect">
            <a:avLst/>
          </a:prstGeom>
        </p:spPr>
      </p:pic>
    </p:spTree>
    <p:extLst>
      <p:ext uri="{BB962C8B-B14F-4D97-AF65-F5344CB8AC3E}">
        <p14:creationId xmlns:p14="http://schemas.microsoft.com/office/powerpoint/2010/main" val="3023223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Inhaltsplatzhalter 2">
            <a:extLst>
              <a:ext uri="{FF2B5EF4-FFF2-40B4-BE49-F238E27FC236}">
                <a16:creationId xmlns:a16="http://schemas.microsoft.com/office/drawing/2014/main" id="{1BD3A6D6-9670-4FB5-8A69-52A79610AF8D}"/>
              </a:ext>
            </a:extLst>
          </p:cNvPr>
          <p:cNvSpPr txBox="1">
            <a:spLocks noChangeArrowheads="1"/>
          </p:cNvSpPr>
          <p:nvPr/>
        </p:nvSpPr>
        <p:spPr bwMode="auto">
          <a:xfrm>
            <a:off x="431797" y="1639482"/>
            <a:ext cx="8373535" cy="35790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spcBef>
                <a:spcPts val="0"/>
              </a:spcBef>
              <a:spcAft>
                <a:spcPts val="0"/>
              </a:spcAft>
              <a:defRPr sz="1600">
                <a:solidFill>
                  <a:schemeClr val="tx1"/>
                </a:solidFill>
                <a:latin typeface="+mn-lt"/>
                <a:ea typeface="+mn-ea"/>
              </a:defRPr>
            </a:lvl1pPr>
            <a:lvl2pPr marL="190500" indent="-188913" algn="l">
              <a:spcBef>
                <a:spcPts val="0"/>
              </a:spcBef>
              <a:spcAft>
                <a:spcPts val="0"/>
              </a:spcAft>
              <a:buClr>
                <a:schemeClr val="tx1"/>
              </a:buClr>
              <a:buFont typeface="Wingdings"/>
              <a:buChar char="§"/>
              <a:defRPr sz="1600">
                <a:solidFill>
                  <a:schemeClr val="tx1"/>
                </a:solidFill>
                <a:latin typeface="+mn-lt"/>
              </a:defRPr>
            </a:lvl2pPr>
            <a:lvl3pPr marL="361950" indent="-169862" algn="l">
              <a:spcBef>
                <a:spcPts val="0"/>
              </a:spcBef>
              <a:spcAft>
                <a:spcPts val="0"/>
              </a:spcAft>
              <a:buClr>
                <a:schemeClr val="tx1"/>
              </a:buClr>
              <a:buFont typeface="Wingdings"/>
              <a:buChar char="§"/>
              <a:defRPr sz="1600">
                <a:solidFill>
                  <a:schemeClr val="tx1"/>
                </a:solidFill>
                <a:latin typeface="+mn-lt"/>
              </a:defRPr>
            </a:lvl3pPr>
            <a:lvl4pPr marL="542925" indent="-179388" algn="l">
              <a:spcBef>
                <a:spcPts val="0"/>
              </a:spcBef>
              <a:spcAft>
                <a:spcPts val="0"/>
              </a:spcAft>
              <a:buClr>
                <a:schemeClr val="tx1"/>
              </a:buClr>
              <a:buFont typeface="Wingdings"/>
              <a:buChar char="§"/>
              <a:defRPr sz="1600">
                <a:solidFill>
                  <a:schemeClr val="tx1"/>
                </a:solidFill>
                <a:latin typeface="+mn-lt"/>
              </a:defRPr>
            </a:lvl4pPr>
            <a:lvl5pPr marL="742950" indent="-198438" algn="l">
              <a:spcBef>
                <a:spcPts val="0"/>
              </a:spcBef>
              <a:spcAft>
                <a:spcPts val="0"/>
              </a:spcAft>
              <a:buClr>
                <a:schemeClr val="tx1"/>
              </a:buClr>
              <a:buFont typeface="Wingdings"/>
              <a:buChar char="§"/>
              <a:defRPr sz="1600">
                <a:solidFill>
                  <a:schemeClr val="tx1"/>
                </a:solidFill>
                <a:latin typeface="+mn-lt"/>
              </a:defRPr>
            </a:lvl5pPr>
            <a:lvl6pPr marL="1200150" indent="-198438" algn="l">
              <a:spcBef>
                <a:spcPts val="0"/>
              </a:spcBef>
              <a:spcAft>
                <a:spcPts val="0"/>
              </a:spcAft>
              <a:buFont typeface="Wingdings"/>
              <a:buChar char="§"/>
              <a:defRPr sz="1600">
                <a:solidFill>
                  <a:schemeClr val="tx1"/>
                </a:solidFill>
                <a:latin typeface="+mn-lt"/>
              </a:defRPr>
            </a:lvl6pPr>
            <a:lvl7pPr marL="1657350" indent="-198438" algn="l">
              <a:spcBef>
                <a:spcPts val="0"/>
              </a:spcBef>
              <a:spcAft>
                <a:spcPts val="0"/>
              </a:spcAft>
              <a:buFont typeface="Wingdings"/>
              <a:buChar char="§"/>
              <a:defRPr sz="1600">
                <a:solidFill>
                  <a:schemeClr val="tx1"/>
                </a:solidFill>
                <a:latin typeface="+mn-lt"/>
              </a:defRPr>
            </a:lvl7pPr>
            <a:lvl8pPr marL="2114550" indent="-198438" algn="l">
              <a:spcBef>
                <a:spcPts val="0"/>
              </a:spcBef>
              <a:spcAft>
                <a:spcPts val="0"/>
              </a:spcAft>
              <a:buFont typeface="Wingdings"/>
              <a:buChar char="§"/>
              <a:defRPr sz="1600">
                <a:solidFill>
                  <a:schemeClr val="tx1"/>
                </a:solidFill>
                <a:latin typeface="+mn-lt"/>
              </a:defRPr>
            </a:lvl8pPr>
            <a:lvl9pPr marL="2571750" indent="-198438" algn="l">
              <a:spcBef>
                <a:spcPts val="0"/>
              </a:spcBef>
              <a:spcAft>
                <a:spcPts val="0"/>
              </a:spcAft>
              <a:buFont typeface="Wingdings"/>
              <a:buChar char="§"/>
              <a:defRPr sz="1600">
                <a:solidFill>
                  <a:schemeClr val="tx1"/>
                </a:solidFill>
                <a:latin typeface="+mn-lt"/>
              </a:defRPr>
            </a:lvl9pPr>
          </a:lstStyle>
          <a:p>
            <a:pPr>
              <a:defRPr/>
            </a:pPr>
            <a:endParaRPr lang="de-DE" dirty="0"/>
          </a:p>
        </p:txBody>
      </p:sp>
      <p:sp>
        <p:nvSpPr>
          <p:cNvPr id="6" name="Inhaltsplatzhalter 2"/>
          <p:cNvSpPr txBox="1">
            <a:spLocks noChangeArrowheads="1"/>
          </p:cNvSpPr>
          <p:nvPr/>
        </p:nvSpPr>
        <p:spPr bwMode="auto">
          <a:xfrm>
            <a:off x="431797" y="1556794"/>
            <a:ext cx="8373535" cy="35790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spcBef>
                <a:spcPts val="0"/>
              </a:spcBef>
              <a:spcAft>
                <a:spcPts val="0"/>
              </a:spcAft>
              <a:defRPr sz="1600">
                <a:solidFill>
                  <a:schemeClr val="tx1"/>
                </a:solidFill>
                <a:latin typeface="+mn-lt"/>
                <a:ea typeface="+mn-ea"/>
              </a:defRPr>
            </a:lvl1pPr>
            <a:lvl2pPr marL="190500" indent="-188913" algn="l">
              <a:spcBef>
                <a:spcPts val="0"/>
              </a:spcBef>
              <a:spcAft>
                <a:spcPts val="0"/>
              </a:spcAft>
              <a:buClr>
                <a:schemeClr val="tx1"/>
              </a:buClr>
              <a:buFont typeface="Wingdings"/>
              <a:buChar char="§"/>
              <a:defRPr sz="1600">
                <a:solidFill>
                  <a:schemeClr val="tx1"/>
                </a:solidFill>
                <a:latin typeface="+mn-lt"/>
              </a:defRPr>
            </a:lvl2pPr>
            <a:lvl3pPr marL="361950" indent="-169862" algn="l">
              <a:spcBef>
                <a:spcPts val="0"/>
              </a:spcBef>
              <a:spcAft>
                <a:spcPts val="0"/>
              </a:spcAft>
              <a:buClr>
                <a:schemeClr val="tx1"/>
              </a:buClr>
              <a:buFont typeface="Wingdings"/>
              <a:buChar char="§"/>
              <a:defRPr sz="1600">
                <a:solidFill>
                  <a:schemeClr val="tx1"/>
                </a:solidFill>
                <a:latin typeface="+mn-lt"/>
              </a:defRPr>
            </a:lvl3pPr>
            <a:lvl4pPr marL="542925" indent="-179388" algn="l">
              <a:spcBef>
                <a:spcPts val="0"/>
              </a:spcBef>
              <a:spcAft>
                <a:spcPts val="0"/>
              </a:spcAft>
              <a:buClr>
                <a:schemeClr val="tx1"/>
              </a:buClr>
              <a:buFont typeface="Wingdings"/>
              <a:buChar char="§"/>
              <a:defRPr sz="1600">
                <a:solidFill>
                  <a:schemeClr val="tx1"/>
                </a:solidFill>
                <a:latin typeface="+mn-lt"/>
              </a:defRPr>
            </a:lvl4pPr>
            <a:lvl5pPr marL="742950" indent="-198438" algn="l">
              <a:spcBef>
                <a:spcPts val="0"/>
              </a:spcBef>
              <a:spcAft>
                <a:spcPts val="0"/>
              </a:spcAft>
              <a:buClr>
                <a:schemeClr val="tx1"/>
              </a:buClr>
              <a:buFont typeface="Wingdings"/>
              <a:buChar char="§"/>
              <a:defRPr sz="1600">
                <a:solidFill>
                  <a:schemeClr val="tx1"/>
                </a:solidFill>
                <a:latin typeface="+mn-lt"/>
              </a:defRPr>
            </a:lvl5pPr>
            <a:lvl6pPr marL="1200150" indent="-198438" algn="l">
              <a:spcBef>
                <a:spcPts val="0"/>
              </a:spcBef>
              <a:spcAft>
                <a:spcPts val="0"/>
              </a:spcAft>
              <a:buFont typeface="Wingdings"/>
              <a:buChar char="§"/>
              <a:defRPr sz="1600">
                <a:solidFill>
                  <a:schemeClr val="tx1"/>
                </a:solidFill>
                <a:latin typeface="+mn-lt"/>
              </a:defRPr>
            </a:lvl6pPr>
            <a:lvl7pPr marL="1657350" indent="-198438" algn="l">
              <a:spcBef>
                <a:spcPts val="0"/>
              </a:spcBef>
              <a:spcAft>
                <a:spcPts val="0"/>
              </a:spcAft>
              <a:buFont typeface="Wingdings"/>
              <a:buChar char="§"/>
              <a:defRPr sz="1600">
                <a:solidFill>
                  <a:schemeClr val="tx1"/>
                </a:solidFill>
                <a:latin typeface="+mn-lt"/>
              </a:defRPr>
            </a:lvl7pPr>
            <a:lvl8pPr marL="2114550" indent="-198438" algn="l">
              <a:spcBef>
                <a:spcPts val="0"/>
              </a:spcBef>
              <a:spcAft>
                <a:spcPts val="0"/>
              </a:spcAft>
              <a:buFont typeface="Wingdings"/>
              <a:buChar char="§"/>
              <a:defRPr sz="1600">
                <a:solidFill>
                  <a:schemeClr val="tx1"/>
                </a:solidFill>
                <a:latin typeface="+mn-lt"/>
              </a:defRPr>
            </a:lvl8pPr>
            <a:lvl9pPr marL="2571750" indent="-198438" algn="l">
              <a:spcBef>
                <a:spcPts val="0"/>
              </a:spcBef>
              <a:spcAft>
                <a:spcPts val="0"/>
              </a:spcAft>
              <a:buFont typeface="Wingdings"/>
              <a:buChar char="§"/>
              <a:defRPr sz="1600">
                <a:solidFill>
                  <a:schemeClr val="tx1"/>
                </a:solidFill>
                <a:latin typeface="+mn-lt"/>
              </a:defRPr>
            </a:lvl9pPr>
          </a:lstStyle>
          <a:p>
            <a:pPr>
              <a:defRPr/>
            </a:pPr>
            <a:endParaRPr lang="de-DE" dirty="0"/>
          </a:p>
          <a:p>
            <a:pPr>
              <a:defRPr/>
            </a:pPr>
            <a:endParaRPr lang="de-DE" dirty="0"/>
          </a:p>
          <a:p>
            <a:pPr>
              <a:defRPr/>
            </a:pPr>
            <a:endParaRPr lang="de-DE" dirty="0"/>
          </a:p>
          <a:p>
            <a:pPr>
              <a:defRPr/>
            </a:pPr>
            <a:r>
              <a:rPr lang="de-DE" dirty="0"/>
              <a:t>Achten Sie auf den Domain-Bereich!</a:t>
            </a:r>
          </a:p>
          <a:p>
            <a:pPr>
              <a:defRPr/>
            </a:pPr>
            <a:endParaRPr lang="de-DE" dirty="0"/>
          </a:p>
          <a:p>
            <a:pPr>
              <a:defRPr/>
            </a:pPr>
            <a:r>
              <a:rPr lang="de-DE" dirty="0"/>
              <a:t>Häufige Muster:</a:t>
            </a:r>
          </a:p>
          <a:p>
            <a:pPr marL="318592" indent="-228594">
              <a:buFont typeface="Wingdings" panose="05000000000000000000" pitchFamily="2" charset="2"/>
              <a:buChar char="§"/>
              <a:defRPr/>
            </a:pPr>
            <a:r>
              <a:rPr lang="de-DE" dirty="0"/>
              <a:t>https://fa</a:t>
            </a:r>
            <a:r>
              <a:rPr lang="de-DE" dirty="0">
                <a:solidFill>
                  <a:srgbClr val="FF0000"/>
                </a:solidFill>
              </a:rPr>
              <a:t>ec</a:t>
            </a:r>
            <a:r>
              <a:rPr lang="de-DE" dirty="0"/>
              <a:t>book.com/login</a:t>
            </a:r>
            <a:br>
              <a:rPr lang="de-DE" dirty="0"/>
            </a:br>
            <a:endParaRPr lang="de-DE" dirty="0"/>
          </a:p>
          <a:p>
            <a:pPr marL="318592" indent="-228594">
              <a:buFont typeface="Wingdings" panose="05000000000000000000" pitchFamily="2" charset="2"/>
              <a:buChar char="§"/>
              <a:defRPr/>
            </a:pPr>
            <a:r>
              <a:rPr lang="de-DE" dirty="0"/>
              <a:t>https://</a:t>
            </a:r>
            <a:r>
              <a:rPr lang="de-DE" dirty="0">
                <a:solidFill>
                  <a:srgbClr val="FF0000"/>
                </a:solidFill>
              </a:rPr>
              <a:t>vv</a:t>
            </a:r>
            <a:r>
              <a:rPr lang="de-DE" dirty="0"/>
              <a:t>etter.com/deutschland/EUDE.html</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https://microsoft.com.secure-update.com/...</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https://tu-braunschweig-it.de</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https://arnazon.de</a:t>
            </a:r>
            <a:br>
              <a:rPr lang="de-DE" dirty="0"/>
            </a:br>
            <a:r>
              <a:rPr lang="de-DE" dirty="0"/>
              <a:t/>
            </a:r>
            <a:br>
              <a:rPr lang="de-DE" dirty="0"/>
            </a:br>
            <a:endParaRPr lang="de-DE" dirty="0"/>
          </a:p>
          <a:p>
            <a:pPr>
              <a:defRPr/>
            </a:pPr>
            <a:endParaRPr lang="de-DE" dirty="0"/>
          </a:p>
          <a:p>
            <a:pPr>
              <a:defRPr/>
            </a:pPr>
            <a:endParaRPr lang="de-DE" dirty="0"/>
          </a:p>
          <a:p>
            <a:pPr>
              <a:defRPr/>
            </a:pPr>
            <a:endParaRPr lang="de-DE" dirty="0"/>
          </a:p>
          <a:p>
            <a:pPr>
              <a:defRPr/>
            </a:pPr>
            <a:endParaRPr lang="de-DE" dirty="0"/>
          </a:p>
        </p:txBody>
      </p:sp>
      <p:pic>
        <p:nvPicPr>
          <p:cNvPr id="7" name="Grafik 6"/>
          <p:cNvPicPr>
            <a:picLocks noChangeAspect="1"/>
          </p:cNvPicPr>
          <p:nvPr/>
        </p:nvPicPr>
        <p:blipFill>
          <a:blip r:embed="rId3"/>
          <a:stretch/>
        </p:blipFill>
        <p:spPr bwMode="auto">
          <a:xfrm>
            <a:off x="368295" y="1646205"/>
            <a:ext cx="3933871" cy="568391"/>
          </a:xfrm>
          <a:prstGeom prst="rect">
            <a:avLst/>
          </a:prstGeom>
        </p:spPr>
      </p:pic>
      <p:grpSp>
        <p:nvGrpSpPr>
          <p:cNvPr id="11" name="Gruppieren 10"/>
          <p:cNvGrpSpPr/>
          <p:nvPr/>
        </p:nvGrpSpPr>
        <p:grpSpPr>
          <a:xfrm>
            <a:off x="4798393" y="449266"/>
            <a:ext cx="2364407" cy="387446"/>
            <a:chOff x="2678" y="611853"/>
            <a:chExt cx="2687835" cy="539846"/>
          </a:xfrm>
        </p:grpSpPr>
        <p:sp>
          <p:nvSpPr>
            <p:cNvPr id="13" name="Richtungspfeil 1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5" name="Gruppieren 14"/>
          <p:cNvGrpSpPr/>
          <p:nvPr/>
        </p:nvGrpSpPr>
        <p:grpSpPr>
          <a:xfrm>
            <a:off x="2316213" y="449266"/>
            <a:ext cx="2687835" cy="387446"/>
            <a:chOff x="2678" y="611853"/>
            <a:chExt cx="2687835" cy="539846"/>
          </a:xfrm>
        </p:grpSpPr>
        <p:sp>
          <p:nvSpPr>
            <p:cNvPr id="16" name="Richtungspfeil 15"/>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8" name="Gruppieren 17"/>
          <p:cNvGrpSpPr/>
          <p:nvPr/>
        </p:nvGrpSpPr>
        <p:grpSpPr>
          <a:xfrm>
            <a:off x="11958" y="449266"/>
            <a:ext cx="2528042" cy="387446"/>
            <a:chOff x="2678" y="611853"/>
            <a:chExt cx="2687835" cy="539846"/>
          </a:xfrm>
        </p:grpSpPr>
        <p:sp>
          <p:nvSpPr>
            <p:cNvPr id="19" name="Richtungspfeil 18"/>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21" name="Rechteck 20">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Rechteck 24">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6" name="Rechteck 25">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7" name="Rechteck 26">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8" name="Picture 2" descr="Z:\tmp\mozilla_yasin-f8040\magnifying-glass-2935435_1280.png"/>
          <p:cNvPicPr>
            <a:picLocks noChangeAspect="1" noChangeArrowheads="1"/>
          </p:cNvPicPr>
          <p:nvPr/>
        </p:nvPicPr>
        <p:blipFill rotWithShape="1">
          <a:blip r:embed="rId10" cstate="print">
            <a:clrChange>
              <a:clrFrom>
                <a:srgbClr val="F0F0F0"/>
              </a:clrFrom>
              <a:clrTo>
                <a:srgbClr val="F0F0F0">
                  <a:alpha val="0"/>
                </a:srgbClr>
              </a:clrTo>
            </a:clrChange>
            <a:extLst>
              <a:ext uri="{28A0092B-C50C-407E-A947-70E740481C1C}">
                <a14:useLocalDpi xmlns:a14="http://schemas.microsoft.com/office/drawing/2010/main" val="0"/>
              </a:ext>
            </a:extLst>
          </a:blip>
          <a:srcRect t="23775" b="22703"/>
          <a:stretch/>
        </p:blipFill>
        <p:spPr bwMode="auto">
          <a:xfrm>
            <a:off x="5358878" y="1044000"/>
            <a:ext cx="390144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Grafik 28"/>
          <p:cNvPicPr>
            <a:picLocks noChangeAspect="1"/>
          </p:cNvPicPr>
          <p:nvPr/>
        </p:nvPicPr>
        <p:blipFill>
          <a:blip r:embed="rId11"/>
          <a:stretch>
            <a:fillRect/>
          </a:stretch>
        </p:blipFill>
        <p:spPr bwMode="auto">
          <a:xfrm>
            <a:off x="5574873" y="3694259"/>
            <a:ext cx="2904554" cy="1760974"/>
          </a:xfrm>
          <a:prstGeom prst="rect">
            <a:avLst/>
          </a:prstGeom>
        </p:spPr>
      </p:pic>
    </p:spTree>
    <p:extLst>
      <p:ext uri="{BB962C8B-B14F-4D97-AF65-F5344CB8AC3E}">
        <p14:creationId xmlns:p14="http://schemas.microsoft.com/office/powerpoint/2010/main" val="3137328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Inhaltsplatzhalter 2">
            <a:extLst>
              <a:ext uri="{FF2B5EF4-FFF2-40B4-BE49-F238E27FC236}">
                <a16:creationId xmlns:a16="http://schemas.microsoft.com/office/drawing/2014/main" id="{1BD3A6D6-9670-4FB5-8A69-52A79610AF8D}"/>
              </a:ext>
            </a:extLst>
          </p:cNvPr>
          <p:cNvSpPr txBox="1">
            <a:spLocks noChangeArrowheads="1"/>
          </p:cNvSpPr>
          <p:nvPr/>
        </p:nvSpPr>
        <p:spPr bwMode="auto">
          <a:xfrm>
            <a:off x="431797" y="1639482"/>
            <a:ext cx="8373535" cy="35790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spcBef>
                <a:spcPts val="0"/>
              </a:spcBef>
              <a:spcAft>
                <a:spcPts val="0"/>
              </a:spcAft>
              <a:defRPr sz="1600">
                <a:solidFill>
                  <a:schemeClr val="tx1"/>
                </a:solidFill>
                <a:latin typeface="+mn-lt"/>
                <a:ea typeface="+mn-ea"/>
              </a:defRPr>
            </a:lvl1pPr>
            <a:lvl2pPr marL="190500" indent="-188913" algn="l">
              <a:spcBef>
                <a:spcPts val="0"/>
              </a:spcBef>
              <a:spcAft>
                <a:spcPts val="0"/>
              </a:spcAft>
              <a:buClr>
                <a:schemeClr val="tx1"/>
              </a:buClr>
              <a:buFont typeface="Wingdings"/>
              <a:buChar char="§"/>
              <a:defRPr sz="1600">
                <a:solidFill>
                  <a:schemeClr val="tx1"/>
                </a:solidFill>
                <a:latin typeface="+mn-lt"/>
              </a:defRPr>
            </a:lvl2pPr>
            <a:lvl3pPr marL="361950" indent="-169862" algn="l">
              <a:spcBef>
                <a:spcPts val="0"/>
              </a:spcBef>
              <a:spcAft>
                <a:spcPts val="0"/>
              </a:spcAft>
              <a:buClr>
                <a:schemeClr val="tx1"/>
              </a:buClr>
              <a:buFont typeface="Wingdings"/>
              <a:buChar char="§"/>
              <a:defRPr sz="1600">
                <a:solidFill>
                  <a:schemeClr val="tx1"/>
                </a:solidFill>
                <a:latin typeface="+mn-lt"/>
              </a:defRPr>
            </a:lvl3pPr>
            <a:lvl4pPr marL="542925" indent="-179388" algn="l">
              <a:spcBef>
                <a:spcPts val="0"/>
              </a:spcBef>
              <a:spcAft>
                <a:spcPts val="0"/>
              </a:spcAft>
              <a:buClr>
                <a:schemeClr val="tx1"/>
              </a:buClr>
              <a:buFont typeface="Wingdings"/>
              <a:buChar char="§"/>
              <a:defRPr sz="1600">
                <a:solidFill>
                  <a:schemeClr val="tx1"/>
                </a:solidFill>
                <a:latin typeface="+mn-lt"/>
              </a:defRPr>
            </a:lvl4pPr>
            <a:lvl5pPr marL="742950" indent="-198438" algn="l">
              <a:spcBef>
                <a:spcPts val="0"/>
              </a:spcBef>
              <a:spcAft>
                <a:spcPts val="0"/>
              </a:spcAft>
              <a:buClr>
                <a:schemeClr val="tx1"/>
              </a:buClr>
              <a:buFont typeface="Wingdings"/>
              <a:buChar char="§"/>
              <a:defRPr sz="1600">
                <a:solidFill>
                  <a:schemeClr val="tx1"/>
                </a:solidFill>
                <a:latin typeface="+mn-lt"/>
              </a:defRPr>
            </a:lvl5pPr>
            <a:lvl6pPr marL="1200150" indent="-198438" algn="l">
              <a:spcBef>
                <a:spcPts val="0"/>
              </a:spcBef>
              <a:spcAft>
                <a:spcPts val="0"/>
              </a:spcAft>
              <a:buFont typeface="Wingdings"/>
              <a:buChar char="§"/>
              <a:defRPr sz="1600">
                <a:solidFill>
                  <a:schemeClr val="tx1"/>
                </a:solidFill>
                <a:latin typeface="+mn-lt"/>
              </a:defRPr>
            </a:lvl6pPr>
            <a:lvl7pPr marL="1657350" indent="-198438" algn="l">
              <a:spcBef>
                <a:spcPts val="0"/>
              </a:spcBef>
              <a:spcAft>
                <a:spcPts val="0"/>
              </a:spcAft>
              <a:buFont typeface="Wingdings"/>
              <a:buChar char="§"/>
              <a:defRPr sz="1600">
                <a:solidFill>
                  <a:schemeClr val="tx1"/>
                </a:solidFill>
                <a:latin typeface="+mn-lt"/>
              </a:defRPr>
            </a:lvl7pPr>
            <a:lvl8pPr marL="2114550" indent="-198438" algn="l">
              <a:spcBef>
                <a:spcPts val="0"/>
              </a:spcBef>
              <a:spcAft>
                <a:spcPts val="0"/>
              </a:spcAft>
              <a:buFont typeface="Wingdings"/>
              <a:buChar char="§"/>
              <a:defRPr sz="1600">
                <a:solidFill>
                  <a:schemeClr val="tx1"/>
                </a:solidFill>
                <a:latin typeface="+mn-lt"/>
              </a:defRPr>
            </a:lvl8pPr>
            <a:lvl9pPr marL="2571750" indent="-198438" algn="l">
              <a:spcBef>
                <a:spcPts val="0"/>
              </a:spcBef>
              <a:spcAft>
                <a:spcPts val="0"/>
              </a:spcAft>
              <a:buFont typeface="Wingdings"/>
              <a:buChar char="§"/>
              <a:defRPr sz="1600">
                <a:solidFill>
                  <a:schemeClr val="tx1"/>
                </a:solidFill>
                <a:latin typeface="+mn-lt"/>
              </a:defRPr>
            </a:lvl9pPr>
          </a:lstStyle>
          <a:p>
            <a:pPr>
              <a:defRPr/>
            </a:pPr>
            <a:endParaRPr lang="de-DE" dirty="0"/>
          </a:p>
        </p:txBody>
      </p:sp>
      <p:sp>
        <p:nvSpPr>
          <p:cNvPr id="6" name="Inhaltsplatzhalter 2"/>
          <p:cNvSpPr txBox="1">
            <a:spLocks noChangeArrowheads="1"/>
          </p:cNvSpPr>
          <p:nvPr/>
        </p:nvSpPr>
        <p:spPr bwMode="auto">
          <a:xfrm>
            <a:off x="431797" y="1556794"/>
            <a:ext cx="8373535" cy="35790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spcBef>
                <a:spcPts val="0"/>
              </a:spcBef>
              <a:spcAft>
                <a:spcPts val="0"/>
              </a:spcAft>
              <a:defRPr sz="1600">
                <a:solidFill>
                  <a:schemeClr val="tx1"/>
                </a:solidFill>
                <a:latin typeface="+mn-lt"/>
                <a:ea typeface="+mn-ea"/>
              </a:defRPr>
            </a:lvl1pPr>
            <a:lvl2pPr marL="190500" indent="-188913" algn="l">
              <a:spcBef>
                <a:spcPts val="0"/>
              </a:spcBef>
              <a:spcAft>
                <a:spcPts val="0"/>
              </a:spcAft>
              <a:buClr>
                <a:schemeClr val="tx1"/>
              </a:buClr>
              <a:buFont typeface="Wingdings"/>
              <a:buChar char="§"/>
              <a:defRPr sz="1600">
                <a:solidFill>
                  <a:schemeClr val="tx1"/>
                </a:solidFill>
                <a:latin typeface="+mn-lt"/>
              </a:defRPr>
            </a:lvl2pPr>
            <a:lvl3pPr marL="361950" indent="-169862" algn="l">
              <a:spcBef>
                <a:spcPts val="0"/>
              </a:spcBef>
              <a:spcAft>
                <a:spcPts val="0"/>
              </a:spcAft>
              <a:buClr>
                <a:schemeClr val="tx1"/>
              </a:buClr>
              <a:buFont typeface="Wingdings"/>
              <a:buChar char="§"/>
              <a:defRPr sz="1600">
                <a:solidFill>
                  <a:schemeClr val="tx1"/>
                </a:solidFill>
                <a:latin typeface="+mn-lt"/>
              </a:defRPr>
            </a:lvl3pPr>
            <a:lvl4pPr marL="542925" indent="-179388" algn="l">
              <a:spcBef>
                <a:spcPts val="0"/>
              </a:spcBef>
              <a:spcAft>
                <a:spcPts val="0"/>
              </a:spcAft>
              <a:buClr>
                <a:schemeClr val="tx1"/>
              </a:buClr>
              <a:buFont typeface="Wingdings"/>
              <a:buChar char="§"/>
              <a:defRPr sz="1600">
                <a:solidFill>
                  <a:schemeClr val="tx1"/>
                </a:solidFill>
                <a:latin typeface="+mn-lt"/>
              </a:defRPr>
            </a:lvl4pPr>
            <a:lvl5pPr marL="742950" indent="-198438" algn="l">
              <a:spcBef>
                <a:spcPts val="0"/>
              </a:spcBef>
              <a:spcAft>
                <a:spcPts val="0"/>
              </a:spcAft>
              <a:buClr>
                <a:schemeClr val="tx1"/>
              </a:buClr>
              <a:buFont typeface="Wingdings"/>
              <a:buChar char="§"/>
              <a:defRPr sz="1600">
                <a:solidFill>
                  <a:schemeClr val="tx1"/>
                </a:solidFill>
                <a:latin typeface="+mn-lt"/>
              </a:defRPr>
            </a:lvl5pPr>
            <a:lvl6pPr marL="1200150" indent="-198438" algn="l">
              <a:spcBef>
                <a:spcPts val="0"/>
              </a:spcBef>
              <a:spcAft>
                <a:spcPts val="0"/>
              </a:spcAft>
              <a:buFont typeface="Wingdings"/>
              <a:buChar char="§"/>
              <a:defRPr sz="1600">
                <a:solidFill>
                  <a:schemeClr val="tx1"/>
                </a:solidFill>
                <a:latin typeface="+mn-lt"/>
              </a:defRPr>
            </a:lvl6pPr>
            <a:lvl7pPr marL="1657350" indent="-198438" algn="l">
              <a:spcBef>
                <a:spcPts val="0"/>
              </a:spcBef>
              <a:spcAft>
                <a:spcPts val="0"/>
              </a:spcAft>
              <a:buFont typeface="Wingdings"/>
              <a:buChar char="§"/>
              <a:defRPr sz="1600">
                <a:solidFill>
                  <a:schemeClr val="tx1"/>
                </a:solidFill>
                <a:latin typeface="+mn-lt"/>
              </a:defRPr>
            </a:lvl7pPr>
            <a:lvl8pPr marL="2114550" indent="-198438" algn="l">
              <a:spcBef>
                <a:spcPts val="0"/>
              </a:spcBef>
              <a:spcAft>
                <a:spcPts val="0"/>
              </a:spcAft>
              <a:buFont typeface="Wingdings"/>
              <a:buChar char="§"/>
              <a:defRPr sz="1600">
                <a:solidFill>
                  <a:schemeClr val="tx1"/>
                </a:solidFill>
                <a:latin typeface="+mn-lt"/>
              </a:defRPr>
            </a:lvl8pPr>
            <a:lvl9pPr marL="2571750" indent="-198438" algn="l">
              <a:spcBef>
                <a:spcPts val="0"/>
              </a:spcBef>
              <a:spcAft>
                <a:spcPts val="0"/>
              </a:spcAft>
              <a:buFont typeface="Wingdings"/>
              <a:buChar char="§"/>
              <a:defRPr sz="1600">
                <a:solidFill>
                  <a:schemeClr val="tx1"/>
                </a:solidFill>
                <a:latin typeface="+mn-lt"/>
              </a:defRPr>
            </a:lvl9pPr>
          </a:lstStyle>
          <a:p>
            <a:pPr>
              <a:defRPr/>
            </a:pPr>
            <a:endParaRPr lang="de-DE" dirty="0"/>
          </a:p>
          <a:p>
            <a:pPr>
              <a:defRPr/>
            </a:pPr>
            <a:endParaRPr lang="de-DE" dirty="0"/>
          </a:p>
          <a:p>
            <a:pPr>
              <a:defRPr/>
            </a:pPr>
            <a:endParaRPr lang="de-DE" dirty="0"/>
          </a:p>
          <a:p>
            <a:pPr>
              <a:defRPr/>
            </a:pPr>
            <a:r>
              <a:rPr lang="de-DE" dirty="0"/>
              <a:t>Achten Sie auf den Domain-Bereich!</a:t>
            </a:r>
          </a:p>
          <a:p>
            <a:pPr>
              <a:defRPr/>
            </a:pPr>
            <a:endParaRPr lang="de-DE" dirty="0"/>
          </a:p>
          <a:p>
            <a:pPr>
              <a:defRPr/>
            </a:pPr>
            <a:r>
              <a:rPr lang="de-DE" dirty="0"/>
              <a:t>Häufige Muster:</a:t>
            </a:r>
          </a:p>
          <a:p>
            <a:pPr marL="318592" indent="-228594">
              <a:buFont typeface="Wingdings" panose="05000000000000000000" pitchFamily="2" charset="2"/>
              <a:buChar char="§"/>
              <a:defRPr/>
            </a:pPr>
            <a:r>
              <a:rPr lang="de-DE" dirty="0"/>
              <a:t>https://fa</a:t>
            </a:r>
            <a:r>
              <a:rPr lang="de-DE" dirty="0">
                <a:solidFill>
                  <a:srgbClr val="FF0000"/>
                </a:solidFill>
              </a:rPr>
              <a:t>ec</a:t>
            </a:r>
            <a:r>
              <a:rPr lang="de-DE" dirty="0"/>
              <a:t>book.com/login</a:t>
            </a:r>
            <a:br>
              <a:rPr lang="de-DE" dirty="0"/>
            </a:br>
            <a:endParaRPr lang="de-DE" dirty="0"/>
          </a:p>
          <a:p>
            <a:pPr marL="318592" indent="-228594">
              <a:buFont typeface="Wingdings" panose="05000000000000000000" pitchFamily="2" charset="2"/>
              <a:buChar char="§"/>
              <a:defRPr/>
            </a:pPr>
            <a:r>
              <a:rPr lang="de-DE" dirty="0"/>
              <a:t>https://</a:t>
            </a:r>
            <a:r>
              <a:rPr lang="de-DE" dirty="0">
                <a:solidFill>
                  <a:srgbClr val="FF0000"/>
                </a:solidFill>
              </a:rPr>
              <a:t>vv</a:t>
            </a:r>
            <a:r>
              <a:rPr lang="de-DE" dirty="0"/>
              <a:t>etter.com/deutschland/EUDE.html</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https://microsoft.com.</a:t>
            </a:r>
            <a:r>
              <a:rPr lang="de-DE" dirty="0">
                <a:solidFill>
                  <a:srgbClr val="FF0000"/>
                </a:solidFill>
              </a:rPr>
              <a:t>secure-update.com</a:t>
            </a:r>
            <a:r>
              <a:rPr lang="de-DE" dirty="0"/>
              <a:t>/...</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https://tu-braunschweig-it.de</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https://arnazon.de</a:t>
            </a:r>
            <a:br>
              <a:rPr lang="de-DE" dirty="0"/>
            </a:br>
            <a:r>
              <a:rPr lang="de-DE" dirty="0"/>
              <a:t/>
            </a:r>
            <a:br>
              <a:rPr lang="de-DE" dirty="0"/>
            </a:br>
            <a:endParaRPr lang="de-DE" dirty="0"/>
          </a:p>
          <a:p>
            <a:pPr>
              <a:defRPr/>
            </a:pPr>
            <a:endParaRPr lang="de-DE" dirty="0"/>
          </a:p>
          <a:p>
            <a:pPr>
              <a:defRPr/>
            </a:pPr>
            <a:endParaRPr lang="de-DE" dirty="0"/>
          </a:p>
          <a:p>
            <a:pPr>
              <a:defRPr/>
            </a:pPr>
            <a:endParaRPr lang="de-DE" dirty="0"/>
          </a:p>
          <a:p>
            <a:pPr>
              <a:defRPr/>
            </a:pPr>
            <a:endParaRPr lang="de-DE" dirty="0"/>
          </a:p>
        </p:txBody>
      </p:sp>
      <p:pic>
        <p:nvPicPr>
          <p:cNvPr id="7" name="Grafik 6"/>
          <p:cNvPicPr>
            <a:picLocks noChangeAspect="1"/>
          </p:cNvPicPr>
          <p:nvPr/>
        </p:nvPicPr>
        <p:blipFill>
          <a:blip r:embed="rId3"/>
          <a:stretch/>
        </p:blipFill>
        <p:spPr bwMode="auto">
          <a:xfrm>
            <a:off x="368295" y="1646205"/>
            <a:ext cx="3933871" cy="568391"/>
          </a:xfrm>
          <a:prstGeom prst="rect">
            <a:avLst/>
          </a:prstGeom>
        </p:spPr>
      </p:pic>
      <p:grpSp>
        <p:nvGrpSpPr>
          <p:cNvPr id="11" name="Gruppieren 10"/>
          <p:cNvGrpSpPr/>
          <p:nvPr/>
        </p:nvGrpSpPr>
        <p:grpSpPr>
          <a:xfrm>
            <a:off x="4798393" y="449266"/>
            <a:ext cx="2364407" cy="387446"/>
            <a:chOff x="2678" y="611853"/>
            <a:chExt cx="2687835" cy="539846"/>
          </a:xfrm>
        </p:grpSpPr>
        <p:sp>
          <p:nvSpPr>
            <p:cNvPr id="13" name="Richtungspfeil 1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5" name="Gruppieren 14"/>
          <p:cNvGrpSpPr/>
          <p:nvPr/>
        </p:nvGrpSpPr>
        <p:grpSpPr>
          <a:xfrm>
            <a:off x="2316213" y="449266"/>
            <a:ext cx="2687835" cy="387446"/>
            <a:chOff x="2678" y="611853"/>
            <a:chExt cx="2687835" cy="539846"/>
          </a:xfrm>
        </p:grpSpPr>
        <p:sp>
          <p:nvSpPr>
            <p:cNvPr id="16" name="Richtungspfeil 15"/>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8" name="Gruppieren 17"/>
          <p:cNvGrpSpPr/>
          <p:nvPr/>
        </p:nvGrpSpPr>
        <p:grpSpPr>
          <a:xfrm>
            <a:off x="11958" y="449266"/>
            <a:ext cx="2528042" cy="387446"/>
            <a:chOff x="2678" y="611853"/>
            <a:chExt cx="2687835" cy="539846"/>
          </a:xfrm>
        </p:grpSpPr>
        <p:sp>
          <p:nvSpPr>
            <p:cNvPr id="19" name="Richtungspfeil 18"/>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21" name="Rechteck 20">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Rechteck 24">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6" name="Rechteck 25">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7" name="Rechteck 26">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8" name="Picture 2" descr="Z:\tmp\mozilla_yasin-f8040\magnifying-glass-2935435_1280.png"/>
          <p:cNvPicPr>
            <a:picLocks noChangeAspect="1" noChangeArrowheads="1"/>
          </p:cNvPicPr>
          <p:nvPr/>
        </p:nvPicPr>
        <p:blipFill rotWithShape="1">
          <a:blip r:embed="rId10" cstate="print">
            <a:clrChange>
              <a:clrFrom>
                <a:srgbClr val="F0F0F0"/>
              </a:clrFrom>
              <a:clrTo>
                <a:srgbClr val="F0F0F0">
                  <a:alpha val="0"/>
                </a:srgbClr>
              </a:clrTo>
            </a:clrChange>
            <a:extLst>
              <a:ext uri="{28A0092B-C50C-407E-A947-70E740481C1C}">
                <a14:useLocalDpi xmlns:a14="http://schemas.microsoft.com/office/drawing/2010/main" val="0"/>
              </a:ext>
            </a:extLst>
          </a:blip>
          <a:srcRect t="23775" b="22703"/>
          <a:stretch/>
        </p:blipFill>
        <p:spPr bwMode="auto">
          <a:xfrm>
            <a:off x="5358878" y="1044000"/>
            <a:ext cx="390144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Grafik 28"/>
          <p:cNvPicPr>
            <a:picLocks noChangeAspect="1"/>
          </p:cNvPicPr>
          <p:nvPr/>
        </p:nvPicPr>
        <p:blipFill>
          <a:blip r:embed="rId11"/>
          <a:stretch>
            <a:fillRect/>
          </a:stretch>
        </p:blipFill>
        <p:spPr bwMode="auto">
          <a:xfrm>
            <a:off x="5574873" y="3694259"/>
            <a:ext cx="2904554" cy="1760974"/>
          </a:xfrm>
          <a:prstGeom prst="rect">
            <a:avLst/>
          </a:prstGeom>
        </p:spPr>
      </p:pic>
    </p:spTree>
    <p:extLst>
      <p:ext uri="{BB962C8B-B14F-4D97-AF65-F5344CB8AC3E}">
        <p14:creationId xmlns:p14="http://schemas.microsoft.com/office/powerpoint/2010/main" val="327886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txBox="1">
            <a:spLocks noChangeArrowheads="1"/>
          </p:cNvSpPr>
          <p:nvPr/>
        </p:nvSpPr>
        <p:spPr bwMode="gray">
          <a:xfrm>
            <a:off x="431800" y="-27384"/>
            <a:ext cx="837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200" b="1">
                <a:solidFill>
                  <a:schemeClr val="tx1"/>
                </a:solidFill>
                <a:latin typeface="+mj-lt"/>
                <a:ea typeface="+mj-ea"/>
                <a:cs typeface="+mj-cs"/>
              </a:defRPr>
            </a:lvl1pPr>
            <a:lvl2pPr algn="l" rtl="0" eaLnBrk="1" fontAlgn="base" hangingPunct="1">
              <a:spcBef>
                <a:spcPct val="0"/>
              </a:spcBef>
              <a:spcAft>
                <a:spcPct val="0"/>
              </a:spcAft>
              <a:defRPr sz="2200" b="1">
                <a:solidFill>
                  <a:schemeClr val="tx1"/>
                </a:solidFill>
                <a:latin typeface="Arial" charset="0"/>
              </a:defRPr>
            </a:lvl2pPr>
            <a:lvl3pPr algn="l" rtl="0" eaLnBrk="1" fontAlgn="base" hangingPunct="1">
              <a:spcBef>
                <a:spcPct val="0"/>
              </a:spcBef>
              <a:spcAft>
                <a:spcPct val="0"/>
              </a:spcAft>
              <a:defRPr sz="2200" b="1">
                <a:solidFill>
                  <a:schemeClr val="tx1"/>
                </a:solidFill>
                <a:latin typeface="Arial" charset="0"/>
              </a:defRPr>
            </a:lvl3pPr>
            <a:lvl4pPr algn="l" rtl="0" eaLnBrk="1" fontAlgn="base" hangingPunct="1">
              <a:spcBef>
                <a:spcPct val="0"/>
              </a:spcBef>
              <a:spcAft>
                <a:spcPct val="0"/>
              </a:spcAft>
              <a:defRPr sz="2200" b="1">
                <a:solidFill>
                  <a:schemeClr val="tx1"/>
                </a:solidFill>
                <a:latin typeface="Arial" charset="0"/>
              </a:defRPr>
            </a:lvl4pPr>
            <a:lvl5pPr algn="l" rtl="0" eaLnBrk="1" fontAlgn="base" hangingPunct="1">
              <a:spcBef>
                <a:spcPct val="0"/>
              </a:spcBef>
              <a:spcAft>
                <a:spcPct val="0"/>
              </a:spcAft>
              <a:defRPr sz="2200" b="1">
                <a:solidFill>
                  <a:schemeClr val="tx1"/>
                </a:solidFill>
                <a:latin typeface="Arial" charset="0"/>
              </a:defRPr>
            </a:lvl5pPr>
            <a:lvl6pPr marL="457200" algn="l" rtl="0" eaLnBrk="1" fontAlgn="base" hangingPunct="1">
              <a:spcBef>
                <a:spcPct val="0"/>
              </a:spcBef>
              <a:spcAft>
                <a:spcPct val="0"/>
              </a:spcAft>
              <a:defRPr sz="2200" b="1">
                <a:solidFill>
                  <a:schemeClr val="tx1"/>
                </a:solidFill>
                <a:latin typeface="Arial" charset="0"/>
              </a:defRPr>
            </a:lvl6pPr>
            <a:lvl7pPr marL="914400" algn="l" rtl="0" eaLnBrk="1" fontAlgn="base" hangingPunct="1">
              <a:spcBef>
                <a:spcPct val="0"/>
              </a:spcBef>
              <a:spcAft>
                <a:spcPct val="0"/>
              </a:spcAft>
              <a:defRPr sz="2200" b="1">
                <a:solidFill>
                  <a:schemeClr val="tx1"/>
                </a:solidFill>
                <a:latin typeface="Arial" charset="0"/>
              </a:defRPr>
            </a:lvl7pPr>
            <a:lvl8pPr marL="1371600" algn="l" rtl="0" eaLnBrk="1" fontAlgn="base" hangingPunct="1">
              <a:spcBef>
                <a:spcPct val="0"/>
              </a:spcBef>
              <a:spcAft>
                <a:spcPct val="0"/>
              </a:spcAft>
              <a:defRPr sz="2200" b="1">
                <a:solidFill>
                  <a:schemeClr val="tx1"/>
                </a:solidFill>
                <a:latin typeface="Arial" charset="0"/>
              </a:defRPr>
            </a:lvl8pPr>
            <a:lvl9pPr marL="1828800" algn="l" rtl="0" eaLnBrk="1" fontAlgn="base" hangingPunct="1">
              <a:spcBef>
                <a:spcPct val="0"/>
              </a:spcBef>
              <a:spcAft>
                <a:spcPct val="0"/>
              </a:spcAft>
              <a:defRPr sz="2200" b="1">
                <a:solidFill>
                  <a:schemeClr val="tx1"/>
                </a:solidFill>
                <a:latin typeface="Arial" charset="0"/>
              </a:defRPr>
            </a:lvl9pPr>
          </a:lstStyle>
          <a:p>
            <a:r>
              <a:rPr lang="de-DE" dirty="0" smtClean="0">
                <a:solidFill>
                  <a:schemeClr val="bg1"/>
                </a:solidFill>
              </a:rPr>
              <a:t>Was ist Phishing?</a:t>
            </a:r>
            <a:endParaRPr lang="de-DE" dirty="0">
              <a:solidFill>
                <a:schemeClr val="bg1"/>
              </a:solidFill>
            </a:endParaRPr>
          </a:p>
        </p:txBody>
      </p:sp>
      <p:pic>
        <p:nvPicPr>
          <p:cNvPr id="6" name="Grafik 5"/>
          <p:cNvPicPr>
            <a:picLocks noChangeAspect="1"/>
          </p:cNvPicPr>
          <p:nvPr/>
        </p:nvPicPr>
        <p:blipFill>
          <a:blip r:embed="rId2"/>
          <a:stretch>
            <a:fillRect/>
          </a:stretch>
        </p:blipFill>
        <p:spPr>
          <a:xfrm>
            <a:off x="7596336" y="5021547"/>
            <a:ext cx="1096516" cy="1022518"/>
          </a:xfrm>
          <a:prstGeom prst="rect">
            <a:avLst/>
          </a:prstGeom>
        </p:spPr>
      </p:pic>
      <p:sp>
        <p:nvSpPr>
          <p:cNvPr id="4" name="Textfeld 3"/>
          <p:cNvSpPr txBox="1"/>
          <p:nvPr/>
        </p:nvSpPr>
        <p:spPr>
          <a:xfrm>
            <a:off x="611560" y="1556792"/>
            <a:ext cx="5968301" cy="1754326"/>
          </a:xfrm>
          <a:prstGeom prst="rect">
            <a:avLst/>
          </a:prstGeom>
          <a:noFill/>
        </p:spPr>
        <p:txBody>
          <a:bodyPr wrap="none" rtlCol="0">
            <a:spAutoFit/>
          </a:bodyPr>
          <a:lstStyle/>
          <a:p>
            <a:pPr marL="342900" indent="-342900">
              <a:buAutoNum type="alphaUcPeriod"/>
            </a:pPr>
            <a:r>
              <a:rPr lang="de-DE" dirty="0" smtClean="0"/>
              <a:t>Ein harmloser Scherz</a:t>
            </a:r>
          </a:p>
          <a:p>
            <a:pPr marL="342900" indent="-342900">
              <a:buAutoNum type="alphaUcPeriod"/>
            </a:pPr>
            <a:endParaRPr lang="de-DE" dirty="0"/>
          </a:p>
          <a:p>
            <a:pPr marL="342900" indent="-342900">
              <a:buAutoNum type="alphaUcPeriod"/>
            </a:pPr>
            <a:endParaRPr lang="de-DE" dirty="0" smtClean="0"/>
          </a:p>
          <a:p>
            <a:pPr marL="342900" indent="-342900">
              <a:buAutoNum type="alphaUcPeriod"/>
            </a:pPr>
            <a:r>
              <a:rPr lang="de-DE" dirty="0" smtClean="0"/>
              <a:t>Das Ködern von Personen, um an Daten zu gelangen</a:t>
            </a:r>
          </a:p>
          <a:p>
            <a:pPr marL="342900" indent="-342900">
              <a:buAutoNum type="alphaUcPeriod"/>
            </a:pPr>
            <a:endParaRPr lang="de-DE" dirty="0"/>
          </a:p>
          <a:p>
            <a:pPr marL="342900" indent="-342900">
              <a:buAutoNum type="alphaUcPeriod"/>
            </a:pPr>
            <a:r>
              <a:rPr lang="de-DE" dirty="0" smtClean="0"/>
              <a:t>Eine förmliche Anfrage per E-Mail</a:t>
            </a:r>
            <a:endParaRPr lang="de-DE" dirty="0"/>
          </a:p>
        </p:txBody>
      </p:sp>
    </p:spTree>
    <p:extLst>
      <p:ext uri="{BB962C8B-B14F-4D97-AF65-F5344CB8AC3E}">
        <p14:creationId xmlns:p14="http://schemas.microsoft.com/office/powerpoint/2010/main" val="1440891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Inhaltsplatzhalter 2">
            <a:extLst>
              <a:ext uri="{FF2B5EF4-FFF2-40B4-BE49-F238E27FC236}">
                <a16:creationId xmlns:a16="http://schemas.microsoft.com/office/drawing/2014/main" id="{1BD3A6D6-9670-4FB5-8A69-52A79610AF8D}"/>
              </a:ext>
            </a:extLst>
          </p:cNvPr>
          <p:cNvSpPr txBox="1">
            <a:spLocks noChangeArrowheads="1"/>
          </p:cNvSpPr>
          <p:nvPr/>
        </p:nvSpPr>
        <p:spPr bwMode="auto">
          <a:xfrm>
            <a:off x="431797" y="1639482"/>
            <a:ext cx="8373535" cy="35790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spcBef>
                <a:spcPts val="0"/>
              </a:spcBef>
              <a:spcAft>
                <a:spcPts val="0"/>
              </a:spcAft>
              <a:defRPr sz="1600">
                <a:solidFill>
                  <a:schemeClr val="tx1"/>
                </a:solidFill>
                <a:latin typeface="+mn-lt"/>
                <a:ea typeface="+mn-ea"/>
              </a:defRPr>
            </a:lvl1pPr>
            <a:lvl2pPr marL="190500" indent="-188913" algn="l">
              <a:spcBef>
                <a:spcPts val="0"/>
              </a:spcBef>
              <a:spcAft>
                <a:spcPts val="0"/>
              </a:spcAft>
              <a:buClr>
                <a:schemeClr val="tx1"/>
              </a:buClr>
              <a:buFont typeface="Wingdings"/>
              <a:buChar char="§"/>
              <a:defRPr sz="1600">
                <a:solidFill>
                  <a:schemeClr val="tx1"/>
                </a:solidFill>
                <a:latin typeface="+mn-lt"/>
              </a:defRPr>
            </a:lvl2pPr>
            <a:lvl3pPr marL="361950" indent="-169862" algn="l">
              <a:spcBef>
                <a:spcPts val="0"/>
              </a:spcBef>
              <a:spcAft>
                <a:spcPts val="0"/>
              </a:spcAft>
              <a:buClr>
                <a:schemeClr val="tx1"/>
              </a:buClr>
              <a:buFont typeface="Wingdings"/>
              <a:buChar char="§"/>
              <a:defRPr sz="1600">
                <a:solidFill>
                  <a:schemeClr val="tx1"/>
                </a:solidFill>
                <a:latin typeface="+mn-lt"/>
              </a:defRPr>
            </a:lvl3pPr>
            <a:lvl4pPr marL="542925" indent="-179388" algn="l">
              <a:spcBef>
                <a:spcPts val="0"/>
              </a:spcBef>
              <a:spcAft>
                <a:spcPts val="0"/>
              </a:spcAft>
              <a:buClr>
                <a:schemeClr val="tx1"/>
              </a:buClr>
              <a:buFont typeface="Wingdings"/>
              <a:buChar char="§"/>
              <a:defRPr sz="1600">
                <a:solidFill>
                  <a:schemeClr val="tx1"/>
                </a:solidFill>
                <a:latin typeface="+mn-lt"/>
              </a:defRPr>
            </a:lvl4pPr>
            <a:lvl5pPr marL="742950" indent="-198438" algn="l">
              <a:spcBef>
                <a:spcPts val="0"/>
              </a:spcBef>
              <a:spcAft>
                <a:spcPts val="0"/>
              </a:spcAft>
              <a:buClr>
                <a:schemeClr val="tx1"/>
              </a:buClr>
              <a:buFont typeface="Wingdings"/>
              <a:buChar char="§"/>
              <a:defRPr sz="1600">
                <a:solidFill>
                  <a:schemeClr val="tx1"/>
                </a:solidFill>
                <a:latin typeface="+mn-lt"/>
              </a:defRPr>
            </a:lvl5pPr>
            <a:lvl6pPr marL="1200150" indent="-198438" algn="l">
              <a:spcBef>
                <a:spcPts val="0"/>
              </a:spcBef>
              <a:spcAft>
                <a:spcPts val="0"/>
              </a:spcAft>
              <a:buFont typeface="Wingdings"/>
              <a:buChar char="§"/>
              <a:defRPr sz="1600">
                <a:solidFill>
                  <a:schemeClr val="tx1"/>
                </a:solidFill>
                <a:latin typeface="+mn-lt"/>
              </a:defRPr>
            </a:lvl6pPr>
            <a:lvl7pPr marL="1657350" indent="-198438" algn="l">
              <a:spcBef>
                <a:spcPts val="0"/>
              </a:spcBef>
              <a:spcAft>
                <a:spcPts val="0"/>
              </a:spcAft>
              <a:buFont typeface="Wingdings"/>
              <a:buChar char="§"/>
              <a:defRPr sz="1600">
                <a:solidFill>
                  <a:schemeClr val="tx1"/>
                </a:solidFill>
                <a:latin typeface="+mn-lt"/>
              </a:defRPr>
            </a:lvl7pPr>
            <a:lvl8pPr marL="2114550" indent="-198438" algn="l">
              <a:spcBef>
                <a:spcPts val="0"/>
              </a:spcBef>
              <a:spcAft>
                <a:spcPts val="0"/>
              </a:spcAft>
              <a:buFont typeface="Wingdings"/>
              <a:buChar char="§"/>
              <a:defRPr sz="1600">
                <a:solidFill>
                  <a:schemeClr val="tx1"/>
                </a:solidFill>
                <a:latin typeface="+mn-lt"/>
              </a:defRPr>
            </a:lvl8pPr>
            <a:lvl9pPr marL="2571750" indent="-198438" algn="l">
              <a:spcBef>
                <a:spcPts val="0"/>
              </a:spcBef>
              <a:spcAft>
                <a:spcPts val="0"/>
              </a:spcAft>
              <a:buFont typeface="Wingdings"/>
              <a:buChar char="§"/>
              <a:defRPr sz="1600">
                <a:solidFill>
                  <a:schemeClr val="tx1"/>
                </a:solidFill>
                <a:latin typeface="+mn-lt"/>
              </a:defRPr>
            </a:lvl9pPr>
          </a:lstStyle>
          <a:p>
            <a:pPr>
              <a:defRPr/>
            </a:pPr>
            <a:endParaRPr lang="de-DE" dirty="0"/>
          </a:p>
        </p:txBody>
      </p:sp>
      <p:sp>
        <p:nvSpPr>
          <p:cNvPr id="6" name="Inhaltsplatzhalter 2"/>
          <p:cNvSpPr txBox="1">
            <a:spLocks noChangeArrowheads="1"/>
          </p:cNvSpPr>
          <p:nvPr/>
        </p:nvSpPr>
        <p:spPr bwMode="auto">
          <a:xfrm>
            <a:off x="431797" y="1556794"/>
            <a:ext cx="8373535" cy="35790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spcBef>
                <a:spcPts val="0"/>
              </a:spcBef>
              <a:spcAft>
                <a:spcPts val="0"/>
              </a:spcAft>
              <a:defRPr sz="1600">
                <a:solidFill>
                  <a:schemeClr val="tx1"/>
                </a:solidFill>
                <a:latin typeface="+mn-lt"/>
                <a:ea typeface="+mn-ea"/>
              </a:defRPr>
            </a:lvl1pPr>
            <a:lvl2pPr marL="190500" indent="-188913" algn="l">
              <a:spcBef>
                <a:spcPts val="0"/>
              </a:spcBef>
              <a:spcAft>
                <a:spcPts val="0"/>
              </a:spcAft>
              <a:buClr>
                <a:schemeClr val="tx1"/>
              </a:buClr>
              <a:buFont typeface="Wingdings"/>
              <a:buChar char="§"/>
              <a:defRPr sz="1600">
                <a:solidFill>
                  <a:schemeClr val="tx1"/>
                </a:solidFill>
                <a:latin typeface="+mn-lt"/>
              </a:defRPr>
            </a:lvl2pPr>
            <a:lvl3pPr marL="361950" indent="-169862" algn="l">
              <a:spcBef>
                <a:spcPts val="0"/>
              </a:spcBef>
              <a:spcAft>
                <a:spcPts val="0"/>
              </a:spcAft>
              <a:buClr>
                <a:schemeClr val="tx1"/>
              </a:buClr>
              <a:buFont typeface="Wingdings"/>
              <a:buChar char="§"/>
              <a:defRPr sz="1600">
                <a:solidFill>
                  <a:schemeClr val="tx1"/>
                </a:solidFill>
                <a:latin typeface="+mn-lt"/>
              </a:defRPr>
            </a:lvl3pPr>
            <a:lvl4pPr marL="542925" indent="-179388" algn="l">
              <a:spcBef>
                <a:spcPts val="0"/>
              </a:spcBef>
              <a:spcAft>
                <a:spcPts val="0"/>
              </a:spcAft>
              <a:buClr>
                <a:schemeClr val="tx1"/>
              </a:buClr>
              <a:buFont typeface="Wingdings"/>
              <a:buChar char="§"/>
              <a:defRPr sz="1600">
                <a:solidFill>
                  <a:schemeClr val="tx1"/>
                </a:solidFill>
                <a:latin typeface="+mn-lt"/>
              </a:defRPr>
            </a:lvl4pPr>
            <a:lvl5pPr marL="742950" indent="-198438" algn="l">
              <a:spcBef>
                <a:spcPts val="0"/>
              </a:spcBef>
              <a:spcAft>
                <a:spcPts val="0"/>
              </a:spcAft>
              <a:buClr>
                <a:schemeClr val="tx1"/>
              </a:buClr>
              <a:buFont typeface="Wingdings"/>
              <a:buChar char="§"/>
              <a:defRPr sz="1600">
                <a:solidFill>
                  <a:schemeClr val="tx1"/>
                </a:solidFill>
                <a:latin typeface="+mn-lt"/>
              </a:defRPr>
            </a:lvl5pPr>
            <a:lvl6pPr marL="1200150" indent="-198438" algn="l">
              <a:spcBef>
                <a:spcPts val="0"/>
              </a:spcBef>
              <a:spcAft>
                <a:spcPts val="0"/>
              </a:spcAft>
              <a:buFont typeface="Wingdings"/>
              <a:buChar char="§"/>
              <a:defRPr sz="1600">
                <a:solidFill>
                  <a:schemeClr val="tx1"/>
                </a:solidFill>
                <a:latin typeface="+mn-lt"/>
              </a:defRPr>
            </a:lvl6pPr>
            <a:lvl7pPr marL="1657350" indent="-198438" algn="l">
              <a:spcBef>
                <a:spcPts val="0"/>
              </a:spcBef>
              <a:spcAft>
                <a:spcPts val="0"/>
              </a:spcAft>
              <a:buFont typeface="Wingdings"/>
              <a:buChar char="§"/>
              <a:defRPr sz="1600">
                <a:solidFill>
                  <a:schemeClr val="tx1"/>
                </a:solidFill>
                <a:latin typeface="+mn-lt"/>
              </a:defRPr>
            </a:lvl7pPr>
            <a:lvl8pPr marL="2114550" indent="-198438" algn="l">
              <a:spcBef>
                <a:spcPts val="0"/>
              </a:spcBef>
              <a:spcAft>
                <a:spcPts val="0"/>
              </a:spcAft>
              <a:buFont typeface="Wingdings"/>
              <a:buChar char="§"/>
              <a:defRPr sz="1600">
                <a:solidFill>
                  <a:schemeClr val="tx1"/>
                </a:solidFill>
                <a:latin typeface="+mn-lt"/>
              </a:defRPr>
            </a:lvl8pPr>
            <a:lvl9pPr marL="2571750" indent="-198438" algn="l">
              <a:spcBef>
                <a:spcPts val="0"/>
              </a:spcBef>
              <a:spcAft>
                <a:spcPts val="0"/>
              </a:spcAft>
              <a:buFont typeface="Wingdings"/>
              <a:buChar char="§"/>
              <a:defRPr sz="1600">
                <a:solidFill>
                  <a:schemeClr val="tx1"/>
                </a:solidFill>
                <a:latin typeface="+mn-lt"/>
              </a:defRPr>
            </a:lvl9pPr>
          </a:lstStyle>
          <a:p>
            <a:pPr>
              <a:defRPr/>
            </a:pPr>
            <a:endParaRPr lang="de-DE" dirty="0"/>
          </a:p>
          <a:p>
            <a:pPr>
              <a:defRPr/>
            </a:pPr>
            <a:endParaRPr lang="de-DE" dirty="0"/>
          </a:p>
          <a:p>
            <a:pPr>
              <a:defRPr/>
            </a:pPr>
            <a:endParaRPr lang="de-DE" dirty="0"/>
          </a:p>
          <a:p>
            <a:pPr>
              <a:defRPr/>
            </a:pPr>
            <a:r>
              <a:rPr lang="de-DE" dirty="0"/>
              <a:t>Achten Sie auf den Domain-Bereich!</a:t>
            </a:r>
          </a:p>
          <a:p>
            <a:pPr>
              <a:defRPr/>
            </a:pPr>
            <a:endParaRPr lang="de-DE" dirty="0"/>
          </a:p>
          <a:p>
            <a:pPr>
              <a:defRPr/>
            </a:pPr>
            <a:r>
              <a:rPr lang="de-DE" dirty="0"/>
              <a:t>Häufige Muster:</a:t>
            </a:r>
          </a:p>
          <a:p>
            <a:pPr marL="318592" indent="-228594">
              <a:buFont typeface="Wingdings" panose="05000000000000000000" pitchFamily="2" charset="2"/>
              <a:buChar char="§"/>
              <a:defRPr/>
            </a:pPr>
            <a:r>
              <a:rPr lang="de-DE" dirty="0"/>
              <a:t>https://fa</a:t>
            </a:r>
            <a:r>
              <a:rPr lang="de-DE" dirty="0">
                <a:solidFill>
                  <a:srgbClr val="FF0000"/>
                </a:solidFill>
              </a:rPr>
              <a:t>ec</a:t>
            </a:r>
            <a:r>
              <a:rPr lang="de-DE" dirty="0"/>
              <a:t>book.com/login</a:t>
            </a:r>
            <a:br>
              <a:rPr lang="de-DE" dirty="0"/>
            </a:br>
            <a:endParaRPr lang="de-DE" dirty="0"/>
          </a:p>
          <a:p>
            <a:pPr marL="318592" indent="-228594">
              <a:buFont typeface="Wingdings" panose="05000000000000000000" pitchFamily="2" charset="2"/>
              <a:buChar char="§"/>
              <a:defRPr/>
            </a:pPr>
            <a:r>
              <a:rPr lang="de-DE" dirty="0"/>
              <a:t>https://</a:t>
            </a:r>
            <a:r>
              <a:rPr lang="de-DE" dirty="0">
                <a:solidFill>
                  <a:srgbClr val="FF0000"/>
                </a:solidFill>
              </a:rPr>
              <a:t>vv</a:t>
            </a:r>
            <a:r>
              <a:rPr lang="de-DE" dirty="0"/>
              <a:t>etter.com/deutschland/EUDE.html</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https://microsoft.com.</a:t>
            </a:r>
            <a:r>
              <a:rPr lang="de-DE" dirty="0">
                <a:solidFill>
                  <a:srgbClr val="FF0000"/>
                </a:solidFill>
              </a:rPr>
              <a:t>secure-update.com</a:t>
            </a:r>
            <a:r>
              <a:rPr lang="de-DE" dirty="0"/>
              <a:t>/...</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https://tu-braunschweig</a:t>
            </a:r>
            <a:r>
              <a:rPr lang="de-DE" dirty="0">
                <a:solidFill>
                  <a:srgbClr val="FF0000"/>
                </a:solidFill>
              </a:rPr>
              <a:t>-it</a:t>
            </a:r>
            <a:r>
              <a:rPr lang="de-DE" dirty="0"/>
              <a:t>.de</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https://arnazon.de</a:t>
            </a:r>
            <a:br>
              <a:rPr lang="de-DE" dirty="0"/>
            </a:br>
            <a:r>
              <a:rPr lang="de-DE" dirty="0"/>
              <a:t/>
            </a:r>
            <a:br>
              <a:rPr lang="de-DE" dirty="0"/>
            </a:br>
            <a:endParaRPr lang="de-DE" dirty="0"/>
          </a:p>
          <a:p>
            <a:pPr>
              <a:defRPr/>
            </a:pPr>
            <a:endParaRPr lang="de-DE" dirty="0"/>
          </a:p>
          <a:p>
            <a:pPr>
              <a:defRPr/>
            </a:pPr>
            <a:endParaRPr lang="de-DE" dirty="0"/>
          </a:p>
          <a:p>
            <a:pPr>
              <a:defRPr/>
            </a:pPr>
            <a:endParaRPr lang="de-DE" dirty="0"/>
          </a:p>
          <a:p>
            <a:pPr>
              <a:defRPr/>
            </a:pPr>
            <a:endParaRPr lang="de-DE" dirty="0"/>
          </a:p>
        </p:txBody>
      </p:sp>
      <p:pic>
        <p:nvPicPr>
          <p:cNvPr id="7" name="Grafik 6"/>
          <p:cNvPicPr>
            <a:picLocks noChangeAspect="1"/>
          </p:cNvPicPr>
          <p:nvPr/>
        </p:nvPicPr>
        <p:blipFill>
          <a:blip r:embed="rId3"/>
          <a:stretch/>
        </p:blipFill>
        <p:spPr bwMode="auto">
          <a:xfrm>
            <a:off x="368295" y="1646205"/>
            <a:ext cx="3933871" cy="568391"/>
          </a:xfrm>
          <a:prstGeom prst="rect">
            <a:avLst/>
          </a:prstGeom>
        </p:spPr>
      </p:pic>
      <p:grpSp>
        <p:nvGrpSpPr>
          <p:cNvPr id="11" name="Gruppieren 10"/>
          <p:cNvGrpSpPr/>
          <p:nvPr/>
        </p:nvGrpSpPr>
        <p:grpSpPr>
          <a:xfrm>
            <a:off x="4798393" y="449266"/>
            <a:ext cx="2364407" cy="387446"/>
            <a:chOff x="2678" y="611853"/>
            <a:chExt cx="2687835" cy="539846"/>
          </a:xfrm>
        </p:grpSpPr>
        <p:sp>
          <p:nvSpPr>
            <p:cNvPr id="13" name="Richtungspfeil 1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5" name="Gruppieren 14"/>
          <p:cNvGrpSpPr/>
          <p:nvPr/>
        </p:nvGrpSpPr>
        <p:grpSpPr>
          <a:xfrm>
            <a:off x="2316213" y="449266"/>
            <a:ext cx="2687835" cy="387446"/>
            <a:chOff x="2678" y="611853"/>
            <a:chExt cx="2687835" cy="539846"/>
          </a:xfrm>
        </p:grpSpPr>
        <p:sp>
          <p:nvSpPr>
            <p:cNvPr id="16" name="Richtungspfeil 15"/>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8" name="Gruppieren 17"/>
          <p:cNvGrpSpPr/>
          <p:nvPr/>
        </p:nvGrpSpPr>
        <p:grpSpPr>
          <a:xfrm>
            <a:off x="11958" y="449266"/>
            <a:ext cx="2528042" cy="387446"/>
            <a:chOff x="2678" y="611853"/>
            <a:chExt cx="2687835" cy="539846"/>
          </a:xfrm>
        </p:grpSpPr>
        <p:sp>
          <p:nvSpPr>
            <p:cNvPr id="19" name="Richtungspfeil 18"/>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21" name="Rechteck 20">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Rechteck 24">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6" name="Rechteck 25">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7" name="Rechteck 26">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8" name="Picture 2" descr="Z:\tmp\mozilla_yasin-f8040\magnifying-glass-2935435_1280.png"/>
          <p:cNvPicPr>
            <a:picLocks noChangeAspect="1" noChangeArrowheads="1"/>
          </p:cNvPicPr>
          <p:nvPr/>
        </p:nvPicPr>
        <p:blipFill rotWithShape="1">
          <a:blip r:embed="rId10" cstate="print">
            <a:clrChange>
              <a:clrFrom>
                <a:srgbClr val="F0F0F0"/>
              </a:clrFrom>
              <a:clrTo>
                <a:srgbClr val="F0F0F0">
                  <a:alpha val="0"/>
                </a:srgbClr>
              </a:clrTo>
            </a:clrChange>
            <a:extLst>
              <a:ext uri="{28A0092B-C50C-407E-A947-70E740481C1C}">
                <a14:useLocalDpi xmlns:a14="http://schemas.microsoft.com/office/drawing/2010/main" val="0"/>
              </a:ext>
            </a:extLst>
          </a:blip>
          <a:srcRect t="23775" b="22703"/>
          <a:stretch/>
        </p:blipFill>
        <p:spPr bwMode="auto">
          <a:xfrm>
            <a:off x="5358878" y="1044000"/>
            <a:ext cx="390144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Grafik 28"/>
          <p:cNvPicPr>
            <a:picLocks noChangeAspect="1"/>
          </p:cNvPicPr>
          <p:nvPr/>
        </p:nvPicPr>
        <p:blipFill>
          <a:blip r:embed="rId11"/>
          <a:stretch>
            <a:fillRect/>
          </a:stretch>
        </p:blipFill>
        <p:spPr bwMode="auto">
          <a:xfrm>
            <a:off x="5574873" y="3694259"/>
            <a:ext cx="2904554" cy="1760974"/>
          </a:xfrm>
          <a:prstGeom prst="rect">
            <a:avLst/>
          </a:prstGeom>
        </p:spPr>
      </p:pic>
    </p:spTree>
    <p:extLst>
      <p:ext uri="{BB962C8B-B14F-4D97-AF65-F5344CB8AC3E}">
        <p14:creationId xmlns:p14="http://schemas.microsoft.com/office/powerpoint/2010/main" val="1550594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Inhaltsplatzhalter 2">
            <a:extLst>
              <a:ext uri="{FF2B5EF4-FFF2-40B4-BE49-F238E27FC236}">
                <a16:creationId xmlns:a16="http://schemas.microsoft.com/office/drawing/2014/main" id="{1BD3A6D6-9670-4FB5-8A69-52A79610AF8D}"/>
              </a:ext>
            </a:extLst>
          </p:cNvPr>
          <p:cNvSpPr txBox="1">
            <a:spLocks noChangeArrowheads="1"/>
          </p:cNvSpPr>
          <p:nvPr/>
        </p:nvSpPr>
        <p:spPr bwMode="auto">
          <a:xfrm>
            <a:off x="431797" y="1639482"/>
            <a:ext cx="8373535" cy="35790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spcBef>
                <a:spcPts val="0"/>
              </a:spcBef>
              <a:spcAft>
                <a:spcPts val="0"/>
              </a:spcAft>
              <a:defRPr sz="1600">
                <a:solidFill>
                  <a:schemeClr val="tx1"/>
                </a:solidFill>
                <a:latin typeface="+mn-lt"/>
                <a:ea typeface="+mn-ea"/>
              </a:defRPr>
            </a:lvl1pPr>
            <a:lvl2pPr marL="190500" indent="-188913" algn="l">
              <a:spcBef>
                <a:spcPts val="0"/>
              </a:spcBef>
              <a:spcAft>
                <a:spcPts val="0"/>
              </a:spcAft>
              <a:buClr>
                <a:schemeClr val="tx1"/>
              </a:buClr>
              <a:buFont typeface="Wingdings"/>
              <a:buChar char="§"/>
              <a:defRPr sz="1600">
                <a:solidFill>
                  <a:schemeClr val="tx1"/>
                </a:solidFill>
                <a:latin typeface="+mn-lt"/>
              </a:defRPr>
            </a:lvl2pPr>
            <a:lvl3pPr marL="361950" indent="-169862" algn="l">
              <a:spcBef>
                <a:spcPts val="0"/>
              </a:spcBef>
              <a:spcAft>
                <a:spcPts val="0"/>
              </a:spcAft>
              <a:buClr>
                <a:schemeClr val="tx1"/>
              </a:buClr>
              <a:buFont typeface="Wingdings"/>
              <a:buChar char="§"/>
              <a:defRPr sz="1600">
                <a:solidFill>
                  <a:schemeClr val="tx1"/>
                </a:solidFill>
                <a:latin typeface="+mn-lt"/>
              </a:defRPr>
            </a:lvl3pPr>
            <a:lvl4pPr marL="542925" indent="-179388" algn="l">
              <a:spcBef>
                <a:spcPts val="0"/>
              </a:spcBef>
              <a:spcAft>
                <a:spcPts val="0"/>
              </a:spcAft>
              <a:buClr>
                <a:schemeClr val="tx1"/>
              </a:buClr>
              <a:buFont typeface="Wingdings"/>
              <a:buChar char="§"/>
              <a:defRPr sz="1600">
                <a:solidFill>
                  <a:schemeClr val="tx1"/>
                </a:solidFill>
                <a:latin typeface="+mn-lt"/>
              </a:defRPr>
            </a:lvl4pPr>
            <a:lvl5pPr marL="742950" indent="-198438" algn="l">
              <a:spcBef>
                <a:spcPts val="0"/>
              </a:spcBef>
              <a:spcAft>
                <a:spcPts val="0"/>
              </a:spcAft>
              <a:buClr>
                <a:schemeClr val="tx1"/>
              </a:buClr>
              <a:buFont typeface="Wingdings"/>
              <a:buChar char="§"/>
              <a:defRPr sz="1600">
                <a:solidFill>
                  <a:schemeClr val="tx1"/>
                </a:solidFill>
                <a:latin typeface="+mn-lt"/>
              </a:defRPr>
            </a:lvl5pPr>
            <a:lvl6pPr marL="1200150" indent="-198438" algn="l">
              <a:spcBef>
                <a:spcPts val="0"/>
              </a:spcBef>
              <a:spcAft>
                <a:spcPts val="0"/>
              </a:spcAft>
              <a:buFont typeface="Wingdings"/>
              <a:buChar char="§"/>
              <a:defRPr sz="1600">
                <a:solidFill>
                  <a:schemeClr val="tx1"/>
                </a:solidFill>
                <a:latin typeface="+mn-lt"/>
              </a:defRPr>
            </a:lvl6pPr>
            <a:lvl7pPr marL="1657350" indent="-198438" algn="l">
              <a:spcBef>
                <a:spcPts val="0"/>
              </a:spcBef>
              <a:spcAft>
                <a:spcPts val="0"/>
              </a:spcAft>
              <a:buFont typeface="Wingdings"/>
              <a:buChar char="§"/>
              <a:defRPr sz="1600">
                <a:solidFill>
                  <a:schemeClr val="tx1"/>
                </a:solidFill>
                <a:latin typeface="+mn-lt"/>
              </a:defRPr>
            </a:lvl7pPr>
            <a:lvl8pPr marL="2114550" indent="-198438" algn="l">
              <a:spcBef>
                <a:spcPts val="0"/>
              </a:spcBef>
              <a:spcAft>
                <a:spcPts val="0"/>
              </a:spcAft>
              <a:buFont typeface="Wingdings"/>
              <a:buChar char="§"/>
              <a:defRPr sz="1600">
                <a:solidFill>
                  <a:schemeClr val="tx1"/>
                </a:solidFill>
                <a:latin typeface="+mn-lt"/>
              </a:defRPr>
            </a:lvl8pPr>
            <a:lvl9pPr marL="2571750" indent="-198438" algn="l">
              <a:spcBef>
                <a:spcPts val="0"/>
              </a:spcBef>
              <a:spcAft>
                <a:spcPts val="0"/>
              </a:spcAft>
              <a:buFont typeface="Wingdings"/>
              <a:buChar char="§"/>
              <a:defRPr sz="1600">
                <a:solidFill>
                  <a:schemeClr val="tx1"/>
                </a:solidFill>
                <a:latin typeface="+mn-lt"/>
              </a:defRPr>
            </a:lvl9pPr>
          </a:lstStyle>
          <a:p>
            <a:pPr>
              <a:defRPr/>
            </a:pPr>
            <a:endParaRPr lang="de-DE" dirty="0"/>
          </a:p>
        </p:txBody>
      </p:sp>
      <p:sp>
        <p:nvSpPr>
          <p:cNvPr id="6" name="Inhaltsplatzhalter 2"/>
          <p:cNvSpPr txBox="1">
            <a:spLocks noChangeArrowheads="1"/>
          </p:cNvSpPr>
          <p:nvPr/>
        </p:nvSpPr>
        <p:spPr bwMode="auto">
          <a:xfrm>
            <a:off x="431797" y="1556792"/>
            <a:ext cx="8373535" cy="41764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spcBef>
                <a:spcPts val="0"/>
              </a:spcBef>
              <a:spcAft>
                <a:spcPts val="0"/>
              </a:spcAft>
              <a:defRPr sz="1600">
                <a:solidFill>
                  <a:schemeClr val="tx1"/>
                </a:solidFill>
                <a:latin typeface="+mn-lt"/>
                <a:ea typeface="+mn-ea"/>
              </a:defRPr>
            </a:lvl1pPr>
            <a:lvl2pPr marL="190500" indent="-188913" algn="l">
              <a:spcBef>
                <a:spcPts val="0"/>
              </a:spcBef>
              <a:spcAft>
                <a:spcPts val="0"/>
              </a:spcAft>
              <a:buClr>
                <a:schemeClr val="tx1"/>
              </a:buClr>
              <a:buFont typeface="Wingdings"/>
              <a:buChar char="§"/>
              <a:defRPr sz="1600">
                <a:solidFill>
                  <a:schemeClr val="tx1"/>
                </a:solidFill>
                <a:latin typeface="+mn-lt"/>
              </a:defRPr>
            </a:lvl2pPr>
            <a:lvl3pPr marL="361950" indent="-169862" algn="l">
              <a:spcBef>
                <a:spcPts val="0"/>
              </a:spcBef>
              <a:spcAft>
                <a:spcPts val="0"/>
              </a:spcAft>
              <a:buClr>
                <a:schemeClr val="tx1"/>
              </a:buClr>
              <a:buFont typeface="Wingdings"/>
              <a:buChar char="§"/>
              <a:defRPr sz="1600">
                <a:solidFill>
                  <a:schemeClr val="tx1"/>
                </a:solidFill>
                <a:latin typeface="+mn-lt"/>
              </a:defRPr>
            </a:lvl3pPr>
            <a:lvl4pPr marL="542925" indent="-179388" algn="l">
              <a:spcBef>
                <a:spcPts val="0"/>
              </a:spcBef>
              <a:spcAft>
                <a:spcPts val="0"/>
              </a:spcAft>
              <a:buClr>
                <a:schemeClr val="tx1"/>
              </a:buClr>
              <a:buFont typeface="Wingdings"/>
              <a:buChar char="§"/>
              <a:defRPr sz="1600">
                <a:solidFill>
                  <a:schemeClr val="tx1"/>
                </a:solidFill>
                <a:latin typeface="+mn-lt"/>
              </a:defRPr>
            </a:lvl4pPr>
            <a:lvl5pPr marL="742950" indent="-198438" algn="l">
              <a:spcBef>
                <a:spcPts val="0"/>
              </a:spcBef>
              <a:spcAft>
                <a:spcPts val="0"/>
              </a:spcAft>
              <a:buClr>
                <a:schemeClr val="tx1"/>
              </a:buClr>
              <a:buFont typeface="Wingdings"/>
              <a:buChar char="§"/>
              <a:defRPr sz="1600">
                <a:solidFill>
                  <a:schemeClr val="tx1"/>
                </a:solidFill>
                <a:latin typeface="+mn-lt"/>
              </a:defRPr>
            </a:lvl5pPr>
            <a:lvl6pPr marL="1200150" indent="-198438" algn="l">
              <a:spcBef>
                <a:spcPts val="0"/>
              </a:spcBef>
              <a:spcAft>
                <a:spcPts val="0"/>
              </a:spcAft>
              <a:buFont typeface="Wingdings"/>
              <a:buChar char="§"/>
              <a:defRPr sz="1600">
                <a:solidFill>
                  <a:schemeClr val="tx1"/>
                </a:solidFill>
                <a:latin typeface="+mn-lt"/>
              </a:defRPr>
            </a:lvl6pPr>
            <a:lvl7pPr marL="1657350" indent="-198438" algn="l">
              <a:spcBef>
                <a:spcPts val="0"/>
              </a:spcBef>
              <a:spcAft>
                <a:spcPts val="0"/>
              </a:spcAft>
              <a:buFont typeface="Wingdings"/>
              <a:buChar char="§"/>
              <a:defRPr sz="1600">
                <a:solidFill>
                  <a:schemeClr val="tx1"/>
                </a:solidFill>
                <a:latin typeface="+mn-lt"/>
              </a:defRPr>
            </a:lvl7pPr>
            <a:lvl8pPr marL="2114550" indent="-198438" algn="l">
              <a:spcBef>
                <a:spcPts val="0"/>
              </a:spcBef>
              <a:spcAft>
                <a:spcPts val="0"/>
              </a:spcAft>
              <a:buFont typeface="Wingdings"/>
              <a:buChar char="§"/>
              <a:defRPr sz="1600">
                <a:solidFill>
                  <a:schemeClr val="tx1"/>
                </a:solidFill>
                <a:latin typeface="+mn-lt"/>
              </a:defRPr>
            </a:lvl8pPr>
            <a:lvl9pPr marL="2571750" indent="-198438" algn="l">
              <a:spcBef>
                <a:spcPts val="0"/>
              </a:spcBef>
              <a:spcAft>
                <a:spcPts val="0"/>
              </a:spcAft>
              <a:buFont typeface="Wingdings"/>
              <a:buChar char="§"/>
              <a:defRPr sz="1600">
                <a:solidFill>
                  <a:schemeClr val="tx1"/>
                </a:solidFill>
                <a:latin typeface="+mn-lt"/>
              </a:defRPr>
            </a:lvl9pPr>
          </a:lstStyle>
          <a:p>
            <a:pPr>
              <a:defRPr/>
            </a:pPr>
            <a:endParaRPr lang="de-DE" dirty="0"/>
          </a:p>
          <a:p>
            <a:pPr>
              <a:defRPr/>
            </a:pPr>
            <a:endParaRPr lang="de-DE" dirty="0"/>
          </a:p>
          <a:p>
            <a:pPr>
              <a:defRPr/>
            </a:pPr>
            <a:endParaRPr lang="de-DE" dirty="0"/>
          </a:p>
          <a:p>
            <a:pPr>
              <a:defRPr/>
            </a:pPr>
            <a:r>
              <a:rPr lang="de-DE" dirty="0"/>
              <a:t>Achten Sie auf den Domain-Bereich!</a:t>
            </a:r>
          </a:p>
          <a:p>
            <a:pPr>
              <a:defRPr/>
            </a:pPr>
            <a:endParaRPr lang="de-DE" dirty="0"/>
          </a:p>
          <a:p>
            <a:pPr>
              <a:defRPr/>
            </a:pPr>
            <a:r>
              <a:rPr lang="de-DE" dirty="0"/>
              <a:t>Häufige Muster:</a:t>
            </a:r>
          </a:p>
          <a:p>
            <a:pPr marL="318592" indent="-228594">
              <a:buFont typeface="Wingdings" panose="05000000000000000000" pitchFamily="2" charset="2"/>
              <a:buChar char="§"/>
              <a:defRPr/>
            </a:pPr>
            <a:r>
              <a:rPr lang="de-DE" dirty="0"/>
              <a:t>https://fa</a:t>
            </a:r>
            <a:r>
              <a:rPr lang="de-DE" dirty="0">
                <a:solidFill>
                  <a:srgbClr val="FF0000"/>
                </a:solidFill>
              </a:rPr>
              <a:t>ec</a:t>
            </a:r>
            <a:r>
              <a:rPr lang="de-DE" dirty="0"/>
              <a:t>book.com/login</a:t>
            </a:r>
            <a:br>
              <a:rPr lang="de-DE" dirty="0"/>
            </a:br>
            <a:endParaRPr lang="de-DE" dirty="0"/>
          </a:p>
          <a:p>
            <a:pPr marL="318592" indent="-228594">
              <a:buFont typeface="Wingdings" panose="05000000000000000000" pitchFamily="2" charset="2"/>
              <a:buChar char="§"/>
              <a:defRPr/>
            </a:pPr>
            <a:r>
              <a:rPr lang="de-DE" dirty="0"/>
              <a:t>https://</a:t>
            </a:r>
            <a:r>
              <a:rPr lang="de-DE" dirty="0">
                <a:solidFill>
                  <a:srgbClr val="FF0000"/>
                </a:solidFill>
              </a:rPr>
              <a:t>vv</a:t>
            </a:r>
            <a:r>
              <a:rPr lang="de-DE" dirty="0"/>
              <a:t>etter.com/deutschland/EUDE.html</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https://microsoft.com.</a:t>
            </a:r>
            <a:r>
              <a:rPr lang="de-DE" dirty="0">
                <a:solidFill>
                  <a:srgbClr val="FF0000"/>
                </a:solidFill>
              </a:rPr>
              <a:t>secure-update.com</a:t>
            </a:r>
            <a:r>
              <a:rPr lang="de-DE" dirty="0"/>
              <a:t>/...</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https://tu-braunschweig</a:t>
            </a:r>
            <a:r>
              <a:rPr lang="de-DE" dirty="0">
                <a:solidFill>
                  <a:srgbClr val="FF0000"/>
                </a:solidFill>
              </a:rPr>
              <a:t>-it</a:t>
            </a:r>
            <a:r>
              <a:rPr lang="de-DE" dirty="0"/>
              <a:t>.de</a:t>
            </a:r>
          </a:p>
          <a:p>
            <a:pPr marL="318592" indent="-228594">
              <a:buFont typeface="Wingdings" panose="05000000000000000000" pitchFamily="2" charset="2"/>
              <a:buChar char="§"/>
              <a:defRPr/>
            </a:pPr>
            <a:endParaRPr lang="de-DE" dirty="0"/>
          </a:p>
          <a:p>
            <a:pPr marL="318592" indent="-228594">
              <a:buFont typeface="Wingdings" panose="05000000000000000000" pitchFamily="2" charset="2"/>
              <a:buChar char="§"/>
              <a:defRPr/>
            </a:pPr>
            <a:r>
              <a:rPr lang="de-DE" dirty="0"/>
              <a:t>https://a</a:t>
            </a:r>
            <a:r>
              <a:rPr lang="de-DE" dirty="0">
                <a:solidFill>
                  <a:srgbClr val="FF0000"/>
                </a:solidFill>
              </a:rPr>
              <a:t>rn</a:t>
            </a:r>
            <a:r>
              <a:rPr lang="de-DE" dirty="0"/>
              <a:t>azon.de</a:t>
            </a:r>
            <a:br>
              <a:rPr lang="de-DE" dirty="0"/>
            </a:br>
            <a:r>
              <a:rPr lang="de-DE" dirty="0"/>
              <a:t/>
            </a:r>
            <a:br>
              <a:rPr lang="de-DE" dirty="0"/>
            </a:br>
            <a:endParaRPr lang="de-DE" dirty="0"/>
          </a:p>
          <a:p>
            <a:pPr>
              <a:defRPr/>
            </a:pPr>
            <a:endParaRPr lang="de-DE" dirty="0"/>
          </a:p>
          <a:p>
            <a:pPr>
              <a:defRPr/>
            </a:pPr>
            <a:endParaRPr lang="de-DE" dirty="0"/>
          </a:p>
          <a:p>
            <a:pPr>
              <a:defRPr/>
            </a:pPr>
            <a:endParaRPr lang="de-DE" dirty="0"/>
          </a:p>
          <a:p>
            <a:pPr>
              <a:defRPr/>
            </a:pPr>
            <a:endParaRPr lang="de-DE" dirty="0"/>
          </a:p>
        </p:txBody>
      </p:sp>
      <p:pic>
        <p:nvPicPr>
          <p:cNvPr id="7" name="Grafik 6"/>
          <p:cNvPicPr>
            <a:picLocks noChangeAspect="1"/>
          </p:cNvPicPr>
          <p:nvPr/>
        </p:nvPicPr>
        <p:blipFill>
          <a:blip r:embed="rId3"/>
          <a:stretch/>
        </p:blipFill>
        <p:spPr bwMode="auto">
          <a:xfrm>
            <a:off x="368295" y="1646205"/>
            <a:ext cx="3933871" cy="568391"/>
          </a:xfrm>
          <a:prstGeom prst="rect">
            <a:avLst/>
          </a:prstGeom>
        </p:spPr>
      </p:pic>
      <p:grpSp>
        <p:nvGrpSpPr>
          <p:cNvPr id="11" name="Gruppieren 10"/>
          <p:cNvGrpSpPr/>
          <p:nvPr/>
        </p:nvGrpSpPr>
        <p:grpSpPr>
          <a:xfrm>
            <a:off x="4798393" y="449266"/>
            <a:ext cx="2364407" cy="387446"/>
            <a:chOff x="2678" y="611853"/>
            <a:chExt cx="2687835" cy="539846"/>
          </a:xfrm>
        </p:grpSpPr>
        <p:sp>
          <p:nvSpPr>
            <p:cNvPr id="12" name="Richtungspfeil 11"/>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4" name="Gruppieren 13"/>
          <p:cNvGrpSpPr/>
          <p:nvPr/>
        </p:nvGrpSpPr>
        <p:grpSpPr>
          <a:xfrm>
            <a:off x="2316213" y="449266"/>
            <a:ext cx="2687835" cy="387446"/>
            <a:chOff x="2678" y="611853"/>
            <a:chExt cx="2687835" cy="539846"/>
          </a:xfrm>
        </p:grpSpPr>
        <p:sp>
          <p:nvSpPr>
            <p:cNvPr id="15" name="Richtungspfeil 14"/>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7" name="Gruppieren 16"/>
          <p:cNvGrpSpPr/>
          <p:nvPr/>
        </p:nvGrpSpPr>
        <p:grpSpPr>
          <a:xfrm>
            <a:off x="11958" y="449266"/>
            <a:ext cx="2528042" cy="387446"/>
            <a:chOff x="2678" y="611853"/>
            <a:chExt cx="2687835" cy="539846"/>
          </a:xfrm>
        </p:grpSpPr>
        <p:sp>
          <p:nvSpPr>
            <p:cNvPr id="18" name="Richtungspfeil 17"/>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20" name="Rechteck 19">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Rechteck 24">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6" name="Rechteck 25">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7" name="Picture 2" descr="Z:\tmp\mozilla_yasin-f8040\magnifying-glass-2935435_1280.png"/>
          <p:cNvPicPr>
            <a:picLocks noChangeAspect="1" noChangeArrowheads="1"/>
          </p:cNvPicPr>
          <p:nvPr/>
        </p:nvPicPr>
        <p:blipFill rotWithShape="1">
          <a:blip r:embed="rId10" cstate="print">
            <a:clrChange>
              <a:clrFrom>
                <a:srgbClr val="F0F0F0"/>
              </a:clrFrom>
              <a:clrTo>
                <a:srgbClr val="F0F0F0">
                  <a:alpha val="0"/>
                </a:srgbClr>
              </a:clrTo>
            </a:clrChange>
            <a:extLst>
              <a:ext uri="{28A0092B-C50C-407E-A947-70E740481C1C}">
                <a14:useLocalDpi xmlns:a14="http://schemas.microsoft.com/office/drawing/2010/main" val="0"/>
              </a:ext>
            </a:extLst>
          </a:blip>
          <a:srcRect t="23775" b="22703"/>
          <a:stretch/>
        </p:blipFill>
        <p:spPr bwMode="auto">
          <a:xfrm>
            <a:off x="5358878" y="1044000"/>
            <a:ext cx="390144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8" name="Grafik 27"/>
          <p:cNvPicPr>
            <a:picLocks noChangeAspect="1"/>
          </p:cNvPicPr>
          <p:nvPr/>
        </p:nvPicPr>
        <p:blipFill>
          <a:blip r:embed="rId11"/>
          <a:stretch>
            <a:fillRect/>
          </a:stretch>
        </p:blipFill>
        <p:spPr bwMode="auto">
          <a:xfrm>
            <a:off x="5574873" y="3694259"/>
            <a:ext cx="2904554" cy="1760974"/>
          </a:xfrm>
          <a:prstGeom prst="rect">
            <a:avLst/>
          </a:prstGeom>
        </p:spPr>
      </p:pic>
    </p:spTree>
    <p:extLst>
      <p:ext uri="{BB962C8B-B14F-4D97-AF65-F5344CB8AC3E}">
        <p14:creationId xmlns:p14="http://schemas.microsoft.com/office/powerpoint/2010/main" val="880456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dirty="0" err="1"/>
              <a:t>Typische</a:t>
            </a:r>
            <a:r>
              <a:rPr dirty="0"/>
              <a:t> </a:t>
            </a:r>
            <a:r>
              <a:rPr dirty="0" err="1"/>
              <a:t>Eigenschaften</a:t>
            </a:r>
            <a:r>
              <a:rPr dirty="0"/>
              <a:t> von Phishing-Mails:</a:t>
            </a:r>
          </a:p>
          <a:p>
            <a:endParaRPr dirty="0"/>
          </a:p>
          <a:p>
            <a:r>
              <a:rPr dirty="0" err="1"/>
              <a:t>Anrede</a:t>
            </a:r>
            <a:r>
              <a:rPr dirty="0"/>
              <a:t>:  </a:t>
            </a:r>
          </a:p>
          <a:p>
            <a:pPr lvl="1"/>
            <a:r>
              <a:rPr dirty="0"/>
              <a:t>"</a:t>
            </a:r>
            <a:r>
              <a:rPr dirty="0" err="1"/>
              <a:t>Sehr</a:t>
            </a:r>
            <a:r>
              <a:rPr dirty="0"/>
              <a:t> </a:t>
            </a:r>
            <a:r>
              <a:rPr dirty="0" err="1"/>
              <a:t>geehrte</a:t>
            </a:r>
            <a:r>
              <a:rPr dirty="0"/>
              <a:t> </a:t>
            </a:r>
            <a:r>
              <a:rPr dirty="0" err="1"/>
              <a:t>Damen</a:t>
            </a:r>
            <a:r>
              <a:rPr dirty="0"/>
              <a:t> und  </a:t>
            </a:r>
            <a:r>
              <a:rPr dirty="0" err="1"/>
              <a:t>Herren</a:t>
            </a:r>
            <a:r>
              <a:rPr dirty="0"/>
              <a:t>" </a:t>
            </a:r>
          </a:p>
          <a:p>
            <a:pPr lvl="1"/>
            <a:r>
              <a:rPr dirty="0"/>
              <a:t>"</a:t>
            </a:r>
            <a:r>
              <a:rPr dirty="0" err="1"/>
              <a:t>Sehr</a:t>
            </a:r>
            <a:r>
              <a:rPr dirty="0"/>
              <a:t> </a:t>
            </a:r>
            <a:r>
              <a:rPr dirty="0" err="1"/>
              <a:t>geehrter</a:t>
            </a:r>
            <a:r>
              <a:rPr dirty="0"/>
              <a:t> </a:t>
            </a:r>
            <a:r>
              <a:rPr dirty="0" err="1"/>
              <a:t>Kunde</a:t>
            </a:r>
            <a:r>
              <a:rPr dirty="0"/>
              <a:t>"</a:t>
            </a:r>
          </a:p>
          <a:p>
            <a:pPr lvl="1"/>
            <a:r>
              <a:rPr dirty="0"/>
              <a:t>"</a:t>
            </a:r>
            <a:r>
              <a:rPr dirty="0" err="1"/>
              <a:t>Sehr</a:t>
            </a:r>
            <a:r>
              <a:rPr dirty="0"/>
              <a:t> </a:t>
            </a:r>
            <a:r>
              <a:rPr dirty="0" err="1"/>
              <a:t>geehrte</a:t>
            </a:r>
            <a:r>
              <a:rPr dirty="0"/>
              <a:t> Erika  </a:t>
            </a:r>
            <a:r>
              <a:rPr dirty="0" err="1"/>
              <a:t>Mustermann</a:t>
            </a:r>
            <a:r>
              <a:rPr dirty="0"/>
              <a:t>"</a:t>
            </a:r>
          </a:p>
          <a:p>
            <a:endParaRPr dirty="0"/>
          </a:p>
        </p:txBody>
      </p:sp>
      <p:grpSp>
        <p:nvGrpSpPr>
          <p:cNvPr id="2" name="Gruppieren 1"/>
          <p:cNvGrpSpPr/>
          <p:nvPr/>
        </p:nvGrpSpPr>
        <p:grpSpPr>
          <a:xfrm>
            <a:off x="0" y="975059"/>
            <a:ext cx="9144000" cy="4542173"/>
            <a:chOff x="0" y="1157914"/>
            <a:chExt cx="9144000" cy="4542173"/>
          </a:xfrm>
        </p:grpSpPr>
        <p:pic>
          <p:nvPicPr>
            <p:cNvPr id="1027" name="Picture 3" descr="Z:\home\yasin-f804\Downloads\Weihnachtsfeier\bi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7914"/>
              <a:ext cx="9144000" cy="454217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p:cNvSpPr/>
            <p:nvPr/>
          </p:nvSpPr>
          <p:spPr bwMode="auto">
            <a:xfrm>
              <a:off x="59499" y="3475739"/>
              <a:ext cx="6144683" cy="1873475"/>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de-DE"/>
            </a:p>
          </p:txBody>
        </p:sp>
      </p:grpSp>
      <p:grpSp>
        <p:nvGrpSpPr>
          <p:cNvPr id="8" name="Gruppieren 7"/>
          <p:cNvGrpSpPr/>
          <p:nvPr/>
        </p:nvGrpSpPr>
        <p:grpSpPr>
          <a:xfrm>
            <a:off x="4798393" y="449266"/>
            <a:ext cx="2364407" cy="387446"/>
            <a:chOff x="2678" y="611853"/>
            <a:chExt cx="2687835" cy="539846"/>
          </a:xfrm>
        </p:grpSpPr>
        <p:sp>
          <p:nvSpPr>
            <p:cNvPr id="9" name="Richtungspfeil 8"/>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3" name="Gruppieren 12"/>
          <p:cNvGrpSpPr/>
          <p:nvPr/>
        </p:nvGrpSpPr>
        <p:grpSpPr>
          <a:xfrm>
            <a:off x="2316213" y="449266"/>
            <a:ext cx="2687835" cy="387446"/>
            <a:chOff x="2678" y="611853"/>
            <a:chExt cx="2687835" cy="539846"/>
          </a:xfrm>
        </p:grpSpPr>
        <p:sp>
          <p:nvSpPr>
            <p:cNvPr id="16" name="Richtungspfeil 15"/>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8" name="Gruppieren 17"/>
          <p:cNvGrpSpPr/>
          <p:nvPr/>
        </p:nvGrpSpPr>
        <p:grpSpPr>
          <a:xfrm>
            <a:off x="11958" y="449266"/>
            <a:ext cx="2528042" cy="387446"/>
            <a:chOff x="2678" y="611853"/>
            <a:chExt cx="2687835" cy="539846"/>
          </a:xfrm>
        </p:grpSpPr>
        <p:sp>
          <p:nvSpPr>
            <p:cNvPr id="19" name="Richtungspfeil 18"/>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21" name="Rechteck 20">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Rechteck 24">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6" name="Rechteck 25">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7" name="Rechteck 26">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8" name="Textfeld 27">
            <a:extLst>
              <a:ext uri="{FF2B5EF4-FFF2-40B4-BE49-F238E27FC236}">
                <a16:creationId xmlns:a16="http://schemas.microsoft.com/office/drawing/2014/main" id="{36FB7D0D-5331-460D-B9AB-0480492F8A96}"/>
              </a:ext>
            </a:extLst>
          </p:cNvPr>
          <p:cNvSpPr txBox="1"/>
          <p:nvPr/>
        </p:nvSpPr>
        <p:spPr bwMode="auto">
          <a:xfrm>
            <a:off x="7706678" y="5445997"/>
            <a:ext cx="717498" cy="292384"/>
          </a:xfrm>
          <a:prstGeom prst="rect">
            <a:avLst/>
          </a:prstGeom>
          <a:noFill/>
        </p:spPr>
        <p:txBody>
          <a:bodyPr wrap="none" lIns="121917" tIns="60958" rIns="121917" bIns="60958" rtlCol="0">
            <a:spAutoFit/>
          </a:bodyPr>
          <a:lstStyle/>
          <a:p>
            <a:r>
              <a:rPr lang="de-DE" sz="1100" dirty="0"/>
              <a:t>Bild: 11</a:t>
            </a:r>
          </a:p>
        </p:txBody>
      </p:sp>
      <p:pic>
        <p:nvPicPr>
          <p:cNvPr id="29" name="Grafik 28"/>
          <p:cNvPicPr>
            <a:picLocks noChangeAspect="1"/>
          </p:cNvPicPr>
          <p:nvPr/>
        </p:nvPicPr>
        <p:blipFill>
          <a:blip r:embed="rId10"/>
          <a:stretch>
            <a:fillRect/>
          </a:stretch>
        </p:blipFill>
        <p:spPr bwMode="auto">
          <a:xfrm>
            <a:off x="7956376" y="6202089"/>
            <a:ext cx="1070463" cy="634895"/>
          </a:xfrm>
          <a:prstGeom prst="rect">
            <a:avLst/>
          </a:prstGeom>
        </p:spPr>
      </p:pic>
    </p:spTree>
    <p:extLst>
      <p:ext uri="{BB962C8B-B14F-4D97-AF65-F5344CB8AC3E}">
        <p14:creationId xmlns:p14="http://schemas.microsoft.com/office/powerpoint/2010/main" val="1954849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dirty="0" err="1"/>
              <a:t>Köder</a:t>
            </a:r>
            <a:r>
              <a:rPr dirty="0"/>
              <a:t>: </a:t>
            </a:r>
          </a:p>
          <a:p>
            <a:pPr lvl="1"/>
            <a:r>
              <a:rPr dirty="0" err="1"/>
              <a:t>eine</a:t>
            </a:r>
            <a:r>
              <a:rPr dirty="0"/>
              <a:t> </a:t>
            </a:r>
            <a:r>
              <a:rPr dirty="0" err="1"/>
              <a:t>notwendige</a:t>
            </a:r>
            <a:r>
              <a:rPr dirty="0"/>
              <a:t> </a:t>
            </a:r>
            <a:r>
              <a:rPr dirty="0" err="1"/>
              <a:t>Anpassung</a:t>
            </a:r>
            <a:r>
              <a:rPr dirty="0"/>
              <a:t> des  </a:t>
            </a:r>
            <a:r>
              <a:rPr dirty="0" err="1"/>
              <a:t>Kundenkontos</a:t>
            </a:r>
            <a:endParaRPr dirty="0"/>
          </a:p>
          <a:p>
            <a:pPr lvl="1"/>
            <a:r>
              <a:rPr dirty="0" err="1"/>
              <a:t>eine</a:t>
            </a:r>
            <a:r>
              <a:rPr dirty="0"/>
              <a:t> </a:t>
            </a:r>
            <a:r>
              <a:rPr dirty="0" err="1"/>
              <a:t>Sicherheitsüberprüfung</a:t>
            </a:r>
            <a:r>
              <a:rPr dirty="0"/>
              <a:t> </a:t>
            </a:r>
            <a:r>
              <a:rPr dirty="0" err="1"/>
              <a:t>wegen</a:t>
            </a:r>
            <a:r>
              <a:rPr dirty="0"/>
              <a:t> </a:t>
            </a:r>
            <a:r>
              <a:rPr dirty="0" err="1"/>
              <a:t>verdächtiger</a:t>
            </a:r>
            <a:r>
              <a:rPr dirty="0"/>
              <a:t> </a:t>
            </a:r>
            <a:r>
              <a:rPr lang="de-DE" dirty="0"/>
              <a:t>Aktivitäten</a:t>
            </a:r>
            <a:r>
              <a:rPr dirty="0"/>
              <a:t> </a:t>
            </a:r>
          </a:p>
          <a:p>
            <a:pPr lvl="1"/>
            <a:r>
              <a:rPr dirty="0" err="1"/>
              <a:t>eine</a:t>
            </a:r>
            <a:r>
              <a:rPr dirty="0"/>
              <a:t> </a:t>
            </a:r>
            <a:r>
              <a:rPr dirty="0" err="1"/>
              <a:t>Gesetzesänderung</a:t>
            </a:r>
            <a:endParaRPr dirty="0"/>
          </a:p>
          <a:p>
            <a:pPr lvl="1"/>
            <a:r>
              <a:rPr dirty="0" err="1"/>
              <a:t>ein</a:t>
            </a:r>
            <a:r>
              <a:rPr dirty="0"/>
              <a:t> Update der </a:t>
            </a:r>
            <a:r>
              <a:rPr dirty="0" err="1"/>
              <a:t>Sicherheitstechnik</a:t>
            </a:r>
            <a:r>
              <a:rPr dirty="0"/>
              <a:t> </a:t>
            </a:r>
          </a:p>
          <a:p>
            <a:pPr lvl="1"/>
            <a:r>
              <a:rPr dirty="0" err="1"/>
              <a:t>andere</a:t>
            </a:r>
            <a:r>
              <a:rPr dirty="0"/>
              <a:t> </a:t>
            </a:r>
            <a:r>
              <a:rPr dirty="0" err="1"/>
              <a:t>Unstimmigkeiten</a:t>
            </a:r>
            <a:r>
              <a:rPr dirty="0"/>
              <a:t>, die </a:t>
            </a:r>
            <a:r>
              <a:rPr dirty="0" err="1"/>
              <a:t>es</a:t>
            </a:r>
            <a:r>
              <a:rPr dirty="0"/>
              <a:t> </a:t>
            </a:r>
            <a:r>
              <a:rPr dirty="0" err="1"/>
              <a:t>zu</a:t>
            </a:r>
            <a:r>
              <a:rPr dirty="0"/>
              <a:t> </a:t>
            </a:r>
            <a:r>
              <a:rPr dirty="0" err="1"/>
              <a:t>klären</a:t>
            </a:r>
            <a:r>
              <a:rPr dirty="0"/>
              <a:t> gilt</a:t>
            </a:r>
          </a:p>
          <a:p>
            <a:endParaRPr dirty="0"/>
          </a:p>
        </p:txBody>
      </p:sp>
      <p:grpSp>
        <p:nvGrpSpPr>
          <p:cNvPr id="2" name="Gruppieren 1"/>
          <p:cNvGrpSpPr/>
          <p:nvPr/>
        </p:nvGrpSpPr>
        <p:grpSpPr>
          <a:xfrm>
            <a:off x="0" y="975059"/>
            <a:ext cx="9144000" cy="4542173"/>
            <a:chOff x="0" y="1157914"/>
            <a:chExt cx="9144000" cy="4542173"/>
          </a:xfrm>
        </p:grpSpPr>
        <p:pic>
          <p:nvPicPr>
            <p:cNvPr id="10" name="Picture 3" descr="Z:\home\yasin-f804\Downloads\Weihnachtsfeier\bi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7914"/>
              <a:ext cx="9144000" cy="4542173"/>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bwMode="auto">
            <a:xfrm>
              <a:off x="59499" y="3871449"/>
              <a:ext cx="6144683" cy="1477764"/>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de-DE"/>
            </a:p>
          </p:txBody>
        </p:sp>
        <p:sp>
          <p:nvSpPr>
            <p:cNvPr id="12" name="Rechteck 11"/>
            <p:cNvSpPr/>
            <p:nvPr/>
          </p:nvSpPr>
          <p:spPr bwMode="auto">
            <a:xfrm>
              <a:off x="731573" y="3717033"/>
              <a:ext cx="6144683" cy="1477764"/>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de-DE"/>
            </a:p>
          </p:txBody>
        </p:sp>
      </p:grpSp>
      <p:grpSp>
        <p:nvGrpSpPr>
          <p:cNvPr id="15" name="Gruppieren 14"/>
          <p:cNvGrpSpPr/>
          <p:nvPr/>
        </p:nvGrpSpPr>
        <p:grpSpPr>
          <a:xfrm>
            <a:off x="4798393" y="449266"/>
            <a:ext cx="2364407" cy="387446"/>
            <a:chOff x="2678" y="611853"/>
            <a:chExt cx="2687835" cy="539846"/>
          </a:xfrm>
        </p:grpSpPr>
        <p:sp>
          <p:nvSpPr>
            <p:cNvPr id="16" name="Richtungspfeil 15"/>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9" name="Gruppieren 18"/>
          <p:cNvGrpSpPr/>
          <p:nvPr/>
        </p:nvGrpSpPr>
        <p:grpSpPr>
          <a:xfrm>
            <a:off x="2316213" y="449266"/>
            <a:ext cx="2687835" cy="387446"/>
            <a:chOff x="2678" y="611853"/>
            <a:chExt cx="2687835" cy="539846"/>
          </a:xfrm>
        </p:grpSpPr>
        <p:sp>
          <p:nvSpPr>
            <p:cNvPr id="20" name="Richtungspfeil 19"/>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22" name="Gruppieren 21"/>
          <p:cNvGrpSpPr/>
          <p:nvPr/>
        </p:nvGrpSpPr>
        <p:grpSpPr>
          <a:xfrm>
            <a:off x="11958" y="449266"/>
            <a:ext cx="2528042" cy="387446"/>
            <a:chOff x="2678" y="611853"/>
            <a:chExt cx="2687835" cy="539846"/>
          </a:xfrm>
        </p:grpSpPr>
        <p:sp>
          <p:nvSpPr>
            <p:cNvPr id="23" name="Richtungspfeil 2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25" name="Rechteck 24">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6" name="Rechteck 25">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7" name="Rechteck 26">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8" name="Rechteck 27">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9" name="Rechteck 28">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0" name="Rechteck 29">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1" name="Rechteck 30">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2" name="Textfeld 31">
            <a:extLst>
              <a:ext uri="{FF2B5EF4-FFF2-40B4-BE49-F238E27FC236}">
                <a16:creationId xmlns:a16="http://schemas.microsoft.com/office/drawing/2014/main" id="{36FB7D0D-5331-460D-B9AB-0480492F8A96}"/>
              </a:ext>
            </a:extLst>
          </p:cNvPr>
          <p:cNvSpPr txBox="1"/>
          <p:nvPr/>
        </p:nvSpPr>
        <p:spPr bwMode="auto">
          <a:xfrm>
            <a:off x="7706678" y="5445997"/>
            <a:ext cx="717498" cy="292384"/>
          </a:xfrm>
          <a:prstGeom prst="rect">
            <a:avLst/>
          </a:prstGeom>
          <a:noFill/>
        </p:spPr>
        <p:txBody>
          <a:bodyPr wrap="none" lIns="121917" tIns="60958" rIns="121917" bIns="60958" rtlCol="0">
            <a:spAutoFit/>
          </a:bodyPr>
          <a:lstStyle/>
          <a:p>
            <a:r>
              <a:rPr lang="de-DE" sz="1100" dirty="0"/>
              <a:t>Bild: 11</a:t>
            </a:r>
          </a:p>
        </p:txBody>
      </p:sp>
      <p:pic>
        <p:nvPicPr>
          <p:cNvPr id="33" name="Grafik 32"/>
          <p:cNvPicPr>
            <a:picLocks noChangeAspect="1"/>
          </p:cNvPicPr>
          <p:nvPr/>
        </p:nvPicPr>
        <p:blipFill>
          <a:blip r:embed="rId10"/>
          <a:stretch>
            <a:fillRect/>
          </a:stretch>
        </p:blipFill>
        <p:spPr bwMode="auto">
          <a:xfrm>
            <a:off x="7956376" y="6202089"/>
            <a:ext cx="1070463" cy="634895"/>
          </a:xfrm>
          <a:prstGeom prst="rect">
            <a:avLst/>
          </a:prstGeom>
        </p:spPr>
      </p:pic>
    </p:spTree>
    <p:extLst>
      <p:ext uri="{BB962C8B-B14F-4D97-AF65-F5344CB8AC3E}">
        <p14:creationId xmlns:p14="http://schemas.microsoft.com/office/powerpoint/2010/main" val="3549957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dirty="0" err="1"/>
              <a:t>Notwendigkeit</a:t>
            </a:r>
            <a:r>
              <a:rPr dirty="0"/>
              <a:t> des </a:t>
            </a:r>
            <a:r>
              <a:rPr dirty="0" err="1"/>
              <a:t>Handelns</a:t>
            </a:r>
            <a:r>
              <a:rPr dirty="0"/>
              <a:t>:  </a:t>
            </a:r>
          </a:p>
          <a:p>
            <a:pPr lvl="1"/>
            <a:r>
              <a:rPr dirty="0" err="1"/>
              <a:t>Zugangsdaten</a:t>
            </a:r>
            <a:r>
              <a:rPr dirty="0"/>
              <a:t> </a:t>
            </a:r>
            <a:r>
              <a:rPr dirty="0" err="1"/>
              <a:t>fürs</a:t>
            </a:r>
            <a:r>
              <a:rPr dirty="0"/>
              <a:t> </a:t>
            </a:r>
            <a:r>
              <a:rPr dirty="0" err="1"/>
              <a:t>Bankkonto</a:t>
            </a:r>
            <a:r>
              <a:rPr dirty="0"/>
              <a:t> </a:t>
            </a:r>
            <a:r>
              <a:rPr dirty="0" err="1"/>
              <a:t>erneut</a:t>
            </a:r>
            <a:r>
              <a:rPr dirty="0"/>
              <a:t> </a:t>
            </a:r>
            <a:r>
              <a:rPr dirty="0" err="1"/>
              <a:t>einzugeben</a:t>
            </a:r>
            <a:endParaRPr dirty="0"/>
          </a:p>
          <a:p>
            <a:pPr lvl="1"/>
            <a:r>
              <a:rPr dirty="0"/>
              <a:t>den  Account </a:t>
            </a:r>
            <a:r>
              <a:rPr dirty="0" err="1"/>
              <a:t>bei</a:t>
            </a:r>
            <a:r>
              <a:rPr dirty="0"/>
              <a:t> </a:t>
            </a:r>
            <a:r>
              <a:rPr dirty="0" err="1"/>
              <a:t>einem</a:t>
            </a:r>
            <a:r>
              <a:rPr dirty="0"/>
              <a:t> </a:t>
            </a:r>
            <a:r>
              <a:rPr dirty="0" err="1"/>
              <a:t>Bezahldienst</a:t>
            </a:r>
            <a:r>
              <a:rPr dirty="0"/>
              <a:t> </a:t>
            </a:r>
            <a:r>
              <a:rPr dirty="0" err="1"/>
              <a:t>bestätigen</a:t>
            </a:r>
            <a:r>
              <a:rPr dirty="0"/>
              <a:t> </a:t>
            </a:r>
          </a:p>
          <a:p>
            <a:pPr lvl="1"/>
            <a:r>
              <a:rPr dirty="0" err="1"/>
              <a:t>Kreditkartennummer</a:t>
            </a:r>
            <a:r>
              <a:rPr dirty="0"/>
              <a:t> </a:t>
            </a:r>
            <a:r>
              <a:rPr dirty="0" err="1"/>
              <a:t>verifizieren</a:t>
            </a:r>
            <a:endParaRPr dirty="0"/>
          </a:p>
          <a:p>
            <a:endParaRPr dirty="0"/>
          </a:p>
        </p:txBody>
      </p:sp>
      <p:grpSp>
        <p:nvGrpSpPr>
          <p:cNvPr id="4" name="Gruppieren 3"/>
          <p:cNvGrpSpPr/>
          <p:nvPr/>
        </p:nvGrpSpPr>
        <p:grpSpPr>
          <a:xfrm>
            <a:off x="0" y="975059"/>
            <a:ext cx="9144000" cy="4542173"/>
            <a:chOff x="0" y="1157914"/>
            <a:chExt cx="9144000" cy="4542173"/>
          </a:xfrm>
        </p:grpSpPr>
        <p:pic>
          <p:nvPicPr>
            <p:cNvPr id="9" name="Picture 3" descr="Z:\home\yasin-f804\Downloads\Weihnachtsfeier\bi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7914"/>
              <a:ext cx="9144000" cy="454217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bwMode="auto">
            <a:xfrm>
              <a:off x="59499" y="4040479"/>
              <a:ext cx="6144683" cy="1308733"/>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de-DE"/>
            </a:p>
          </p:txBody>
        </p:sp>
      </p:grpSp>
      <p:grpSp>
        <p:nvGrpSpPr>
          <p:cNvPr id="13" name="Gruppieren 12"/>
          <p:cNvGrpSpPr/>
          <p:nvPr/>
        </p:nvGrpSpPr>
        <p:grpSpPr>
          <a:xfrm>
            <a:off x="4798393" y="449266"/>
            <a:ext cx="2364407" cy="387446"/>
            <a:chOff x="2678" y="611853"/>
            <a:chExt cx="2687835" cy="539846"/>
          </a:xfrm>
        </p:grpSpPr>
        <p:sp>
          <p:nvSpPr>
            <p:cNvPr id="14" name="Richtungspfeil 13"/>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7" name="Gruppieren 16"/>
          <p:cNvGrpSpPr/>
          <p:nvPr/>
        </p:nvGrpSpPr>
        <p:grpSpPr>
          <a:xfrm>
            <a:off x="2316213" y="449266"/>
            <a:ext cx="2687835" cy="387446"/>
            <a:chOff x="2678" y="611853"/>
            <a:chExt cx="2687835" cy="539846"/>
          </a:xfrm>
        </p:grpSpPr>
        <p:sp>
          <p:nvSpPr>
            <p:cNvPr id="18" name="Richtungspfeil 17"/>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20" name="Gruppieren 19"/>
          <p:cNvGrpSpPr/>
          <p:nvPr/>
        </p:nvGrpSpPr>
        <p:grpSpPr>
          <a:xfrm>
            <a:off x="11958" y="449266"/>
            <a:ext cx="2528042" cy="387446"/>
            <a:chOff x="2678" y="611853"/>
            <a:chExt cx="2687835" cy="539846"/>
          </a:xfrm>
        </p:grpSpPr>
        <p:sp>
          <p:nvSpPr>
            <p:cNvPr id="21" name="Richtungspfeil 20"/>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23" name="Rechteck 22">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Rechteck 24">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6" name="Rechteck 25">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7" name="Rechteck 26">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8" name="Rechteck 27">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9" name="Rechteck 28">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0" name="Textfeld 29">
            <a:extLst>
              <a:ext uri="{FF2B5EF4-FFF2-40B4-BE49-F238E27FC236}">
                <a16:creationId xmlns:a16="http://schemas.microsoft.com/office/drawing/2014/main" id="{36FB7D0D-5331-460D-B9AB-0480492F8A96}"/>
              </a:ext>
            </a:extLst>
          </p:cNvPr>
          <p:cNvSpPr txBox="1"/>
          <p:nvPr/>
        </p:nvSpPr>
        <p:spPr bwMode="auto">
          <a:xfrm>
            <a:off x="7706678" y="5445997"/>
            <a:ext cx="717498" cy="292384"/>
          </a:xfrm>
          <a:prstGeom prst="rect">
            <a:avLst/>
          </a:prstGeom>
          <a:noFill/>
        </p:spPr>
        <p:txBody>
          <a:bodyPr wrap="none" lIns="121917" tIns="60958" rIns="121917" bIns="60958" rtlCol="0">
            <a:spAutoFit/>
          </a:bodyPr>
          <a:lstStyle/>
          <a:p>
            <a:r>
              <a:rPr lang="de-DE" sz="1100" dirty="0"/>
              <a:t>Bild: 11</a:t>
            </a:r>
          </a:p>
        </p:txBody>
      </p:sp>
      <p:pic>
        <p:nvPicPr>
          <p:cNvPr id="31" name="Grafik 30"/>
          <p:cNvPicPr>
            <a:picLocks noChangeAspect="1"/>
          </p:cNvPicPr>
          <p:nvPr/>
        </p:nvPicPr>
        <p:blipFill>
          <a:blip r:embed="rId10"/>
          <a:stretch>
            <a:fillRect/>
          </a:stretch>
        </p:blipFill>
        <p:spPr bwMode="auto">
          <a:xfrm>
            <a:off x="7956376" y="6202089"/>
            <a:ext cx="1070463" cy="634895"/>
          </a:xfrm>
          <a:prstGeom prst="rect">
            <a:avLst/>
          </a:prstGeom>
        </p:spPr>
      </p:pic>
    </p:spTree>
    <p:extLst>
      <p:ext uri="{BB962C8B-B14F-4D97-AF65-F5344CB8AC3E}">
        <p14:creationId xmlns:p14="http://schemas.microsoft.com/office/powerpoint/2010/main" val="886667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type="body" idx="1"/>
          </p:nvPr>
        </p:nvSpPr>
        <p:spPr bwMode="auto">
          <a:noFill/>
          <a:ln w="9525">
            <a:noFill/>
            <a:miter lim="800000"/>
            <a:headEnd/>
            <a:tailEnd/>
          </a:ln>
        </p:spPr>
        <p:txBody>
          <a:bodyPr vert="horz" wrap="square" lIns="0" tIns="0" rIns="0" bIns="0" numCol="1" anchor="t" anchorCtr="0" compatLnSpc="1">
            <a:prstTxWarp prst="textNoShape">
              <a:avLst/>
            </a:prstTxWarp>
          </a:bodyPr>
          <a:lstStyle/>
          <a:p>
            <a:r>
              <a:rPr dirty="0" err="1"/>
              <a:t>Zeitdruck</a:t>
            </a:r>
            <a:r>
              <a:rPr dirty="0"/>
              <a:t>:  </a:t>
            </a:r>
          </a:p>
          <a:p>
            <a:r>
              <a:rPr dirty="0" err="1"/>
              <a:t>kurze</a:t>
            </a:r>
            <a:r>
              <a:rPr dirty="0"/>
              <a:t> </a:t>
            </a:r>
            <a:r>
              <a:rPr dirty="0" err="1"/>
              <a:t>Zeitspanne</a:t>
            </a:r>
            <a:r>
              <a:rPr dirty="0"/>
              <a:t> </a:t>
            </a:r>
            <a:r>
              <a:rPr dirty="0" err="1"/>
              <a:t>angemahnt</a:t>
            </a:r>
            <a:r>
              <a:rPr dirty="0"/>
              <a:t>, um </a:t>
            </a:r>
            <a:r>
              <a:rPr dirty="0" err="1"/>
              <a:t>aktiv</a:t>
            </a:r>
            <a:r>
              <a:rPr dirty="0"/>
              <a:t> </a:t>
            </a:r>
            <a:r>
              <a:rPr dirty="0" err="1"/>
              <a:t>zu</a:t>
            </a:r>
            <a:r>
              <a:rPr dirty="0"/>
              <a:t> </a:t>
            </a:r>
            <a:r>
              <a:rPr dirty="0" err="1"/>
              <a:t>werden</a:t>
            </a:r>
            <a:endParaRPr dirty="0"/>
          </a:p>
          <a:p>
            <a:endParaRPr dirty="0"/>
          </a:p>
        </p:txBody>
      </p:sp>
      <p:grpSp>
        <p:nvGrpSpPr>
          <p:cNvPr id="2" name="Gruppieren 1"/>
          <p:cNvGrpSpPr/>
          <p:nvPr/>
        </p:nvGrpSpPr>
        <p:grpSpPr>
          <a:xfrm>
            <a:off x="0" y="975059"/>
            <a:ext cx="9144000" cy="4542173"/>
            <a:chOff x="0" y="1124744"/>
            <a:chExt cx="9144000" cy="4542173"/>
          </a:xfrm>
        </p:grpSpPr>
        <p:pic>
          <p:nvPicPr>
            <p:cNvPr id="11" name="Picture 3" descr="Z:\home\yasin-f804\Downloads\Weihnachtsfeier\bi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4"/>
              <a:ext cx="9144000" cy="454217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2"/>
            <p:cNvSpPr/>
            <p:nvPr/>
          </p:nvSpPr>
          <p:spPr bwMode="auto">
            <a:xfrm>
              <a:off x="59499" y="4581129"/>
              <a:ext cx="6144683" cy="768084"/>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de-DE"/>
            </a:p>
          </p:txBody>
        </p:sp>
      </p:grpSp>
      <p:grpSp>
        <p:nvGrpSpPr>
          <p:cNvPr id="8" name="Gruppieren 7"/>
          <p:cNvGrpSpPr/>
          <p:nvPr/>
        </p:nvGrpSpPr>
        <p:grpSpPr>
          <a:xfrm>
            <a:off x="4798393" y="449266"/>
            <a:ext cx="2364407" cy="387446"/>
            <a:chOff x="2678" y="611853"/>
            <a:chExt cx="2687835" cy="539846"/>
          </a:xfrm>
        </p:grpSpPr>
        <p:sp>
          <p:nvSpPr>
            <p:cNvPr id="9" name="Richtungspfeil 8"/>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2" name="Gruppieren 11"/>
          <p:cNvGrpSpPr/>
          <p:nvPr/>
        </p:nvGrpSpPr>
        <p:grpSpPr>
          <a:xfrm>
            <a:off x="2316213" y="449266"/>
            <a:ext cx="2687835" cy="387446"/>
            <a:chOff x="2678" y="611853"/>
            <a:chExt cx="2687835" cy="539846"/>
          </a:xfrm>
        </p:grpSpPr>
        <p:sp>
          <p:nvSpPr>
            <p:cNvPr id="14" name="Richtungspfeil 13"/>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6" name="Gruppieren 15"/>
          <p:cNvGrpSpPr/>
          <p:nvPr/>
        </p:nvGrpSpPr>
        <p:grpSpPr>
          <a:xfrm>
            <a:off x="11958" y="449266"/>
            <a:ext cx="2528042" cy="387446"/>
            <a:chOff x="2678" y="611853"/>
            <a:chExt cx="2687835" cy="539846"/>
          </a:xfrm>
        </p:grpSpPr>
        <p:sp>
          <p:nvSpPr>
            <p:cNvPr id="20" name="Richtungspfeil 19"/>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17" name="Rechteck 16">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Rechteck 24">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6" name="Rechteck 25">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7" name="Textfeld 26">
            <a:extLst>
              <a:ext uri="{FF2B5EF4-FFF2-40B4-BE49-F238E27FC236}">
                <a16:creationId xmlns:a16="http://schemas.microsoft.com/office/drawing/2014/main" id="{36FB7D0D-5331-460D-B9AB-0480492F8A96}"/>
              </a:ext>
            </a:extLst>
          </p:cNvPr>
          <p:cNvSpPr txBox="1"/>
          <p:nvPr/>
        </p:nvSpPr>
        <p:spPr bwMode="auto">
          <a:xfrm>
            <a:off x="7706678" y="5445997"/>
            <a:ext cx="717498" cy="292384"/>
          </a:xfrm>
          <a:prstGeom prst="rect">
            <a:avLst/>
          </a:prstGeom>
          <a:noFill/>
        </p:spPr>
        <p:txBody>
          <a:bodyPr wrap="none" lIns="121917" tIns="60958" rIns="121917" bIns="60958" rtlCol="0">
            <a:spAutoFit/>
          </a:bodyPr>
          <a:lstStyle/>
          <a:p>
            <a:r>
              <a:rPr lang="de-DE" sz="1100" dirty="0"/>
              <a:t>Bild: 11</a:t>
            </a:r>
          </a:p>
        </p:txBody>
      </p:sp>
      <p:pic>
        <p:nvPicPr>
          <p:cNvPr id="28" name="Grafik 27"/>
          <p:cNvPicPr>
            <a:picLocks noChangeAspect="1"/>
          </p:cNvPicPr>
          <p:nvPr/>
        </p:nvPicPr>
        <p:blipFill>
          <a:blip r:embed="rId10"/>
          <a:stretch>
            <a:fillRect/>
          </a:stretch>
        </p:blipFill>
        <p:spPr bwMode="auto">
          <a:xfrm>
            <a:off x="7956376" y="6202089"/>
            <a:ext cx="1070463" cy="634895"/>
          </a:xfrm>
          <a:prstGeom prst="rect">
            <a:avLst/>
          </a:prstGeom>
        </p:spPr>
      </p:pic>
    </p:spTree>
    <p:extLst>
      <p:ext uri="{BB962C8B-B14F-4D97-AF65-F5344CB8AC3E}">
        <p14:creationId xmlns:p14="http://schemas.microsoft.com/office/powerpoint/2010/main" val="414261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idx="1"/>
          </p:nvPr>
        </p:nvSpPr>
        <p:spPr/>
        <p:txBody>
          <a:bodyPr/>
          <a:lstStyle/>
          <a:p>
            <a:endParaRPr lang="de-DE"/>
          </a:p>
        </p:txBody>
      </p:sp>
      <p:pic>
        <p:nvPicPr>
          <p:cNvPr id="2050" name="Picture 2" descr="Z:\home\yasin-f804\Downloads\Weihnachtsfeier\bi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059"/>
            <a:ext cx="9144000" cy="45421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6"/>
          <p:cNvGrpSpPr/>
          <p:nvPr/>
        </p:nvGrpSpPr>
        <p:grpSpPr>
          <a:xfrm>
            <a:off x="4798393" y="449266"/>
            <a:ext cx="2364407" cy="387446"/>
            <a:chOff x="2678" y="611853"/>
            <a:chExt cx="2687835" cy="539846"/>
          </a:xfrm>
        </p:grpSpPr>
        <p:sp>
          <p:nvSpPr>
            <p:cNvPr id="8" name="Richtungspfeil 7"/>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0" name="Gruppieren 9"/>
          <p:cNvGrpSpPr/>
          <p:nvPr/>
        </p:nvGrpSpPr>
        <p:grpSpPr>
          <a:xfrm>
            <a:off x="2316213" y="449266"/>
            <a:ext cx="2687835" cy="387446"/>
            <a:chOff x="2678" y="611853"/>
            <a:chExt cx="2687835" cy="539846"/>
          </a:xfrm>
        </p:grpSpPr>
        <p:sp>
          <p:nvSpPr>
            <p:cNvPr id="11" name="Richtungspfeil 10"/>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3" name="Gruppieren 12"/>
          <p:cNvGrpSpPr/>
          <p:nvPr/>
        </p:nvGrpSpPr>
        <p:grpSpPr>
          <a:xfrm>
            <a:off x="11958" y="449266"/>
            <a:ext cx="2528042" cy="387446"/>
            <a:chOff x="2678" y="611853"/>
            <a:chExt cx="2687835" cy="539846"/>
          </a:xfrm>
        </p:grpSpPr>
        <p:sp>
          <p:nvSpPr>
            <p:cNvPr id="14" name="Richtungspfeil 13"/>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16" name="Rechteck 15">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Textfeld 22">
            <a:extLst>
              <a:ext uri="{FF2B5EF4-FFF2-40B4-BE49-F238E27FC236}">
                <a16:creationId xmlns:a16="http://schemas.microsoft.com/office/drawing/2014/main" id="{36FB7D0D-5331-460D-B9AB-0480492F8A96}"/>
              </a:ext>
            </a:extLst>
          </p:cNvPr>
          <p:cNvSpPr txBox="1"/>
          <p:nvPr/>
        </p:nvSpPr>
        <p:spPr bwMode="auto">
          <a:xfrm>
            <a:off x="7706678" y="5445997"/>
            <a:ext cx="717498" cy="292384"/>
          </a:xfrm>
          <a:prstGeom prst="rect">
            <a:avLst/>
          </a:prstGeom>
          <a:noFill/>
        </p:spPr>
        <p:txBody>
          <a:bodyPr wrap="none" lIns="121917" tIns="60958" rIns="121917" bIns="60958" rtlCol="0">
            <a:spAutoFit/>
          </a:bodyPr>
          <a:lstStyle/>
          <a:p>
            <a:r>
              <a:rPr lang="de-DE" sz="1100" dirty="0"/>
              <a:t>Bild: 11</a:t>
            </a:r>
          </a:p>
        </p:txBody>
      </p:sp>
      <p:pic>
        <p:nvPicPr>
          <p:cNvPr id="24" name="Grafik 23"/>
          <p:cNvPicPr>
            <a:picLocks noChangeAspect="1"/>
          </p:cNvPicPr>
          <p:nvPr/>
        </p:nvPicPr>
        <p:blipFill>
          <a:blip r:embed="rId10"/>
          <a:stretch>
            <a:fillRect/>
          </a:stretch>
        </p:blipFill>
        <p:spPr bwMode="auto">
          <a:xfrm>
            <a:off x="7956376" y="6202089"/>
            <a:ext cx="1070463" cy="634895"/>
          </a:xfrm>
          <a:prstGeom prst="rect">
            <a:avLst/>
          </a:prstGeom>
        </p:spPr>
      </p:pic>
    </p:spTree>
    <p:extLst>
      <p:ext uri="{BB962C8B-B14F-4D97-AF65-F5344CB8AC3E}">
        <p14:creationId xmlns:p14="http://schemas.microsoft.com/office/powerpoint/2010/main" val="506184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074" name="Picture 2" descr="Z:\home\yasin-f804\Downloads\Weihnachtsfeier\bi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059"/>
            <a:ext cx="9144000" cy="4542173"/>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4E863AD-5DEF-4AD8-8291-2E772F3C74B8}"/>
              </a:ext>
            </a:extLst>
          </p:cNvPr>
          <p:cNvSpPr txBox="1"/>
          <p:nvPr/>
        </p:nvSpPr>
        <p:spPr>
          <a:xfrm>
            <a:off x="225611" y="5462928"/>
            <a:ext cx="7565839" cy="415494"/>
          </a:xfrm>
          <a:prstGeom prst="rect">
            <a:avLst/>
          </a:prstGeom>
        </p:spPr>
        <p:style>
          <a:lnRef idx="2">
            <a:schemeClr val="accent1"/>
          </a:lnRef>
          <a:fillRef idx="1">
            <a:schemeClr val="lt1"/>
          </a:fillRef>
          <a:effectRef idx="0">
            <a:schemeClr val="accent1"/>
          </a:effectRef>
          <a:fontRef idx="minor">
            <a:schemeClr val="dk1"/>
          </a:fontRef>
        </p:style>
        <p:txBody>
          <a:bodyPr wrap="square" lIns="121917" tIns="60958" rIns="121917" bIns="60958" rtlCol="0">
            <a:spAutoFit/>
          </a:bodyPr>
          <a:lstStyle/>
          <a:p>
            <a:r>
              <a:rPr lang="de-DE" sz="1900" dirty="0"/>
              <a:t>http://www.tu-braunschweig</a:t>
            </a:r>
            <a:r>
              <a:rPr lang="de-DE" sz="1900" dirty="0">
                <a:solidFill>
                  <a:srgbClr val="FF0000"/>
                </a:solidFill>
              </a:rPr>
              <a:t>-it</a:t>
            </a:r>
            <a:r>
              <a:rPr lang="de-DE" sz="1900" dirty="0"/>
              <a:t>.de/service-interaktiv/passwortaendern</a:t>
            </a:r>
          </a:p>
        </p:txBody>
      </p:sp>
      <p:cxnSp>
        <p:nvCxnSpPr>
          <p:cNvPr id="7" name="Gerade Verbindung mit Pfeil 6">
            <a:extLst>
              <a:ext uri="{FF2B5EF4-FFF2-40B4-BE49-F238E27FC236}">
                <a16:creationId xmlns:a16="http://schemas.microsoft.com/office/drawing/2014/main" id="{EAF69ACF-AD16-4204-A486-2984CDE3A361}"/>
              </a:ext>
            </a:extLst>
          </p:cNvPr>
          <p:cNvCxnSpPr/>
          <p:nvPr/>
        </p:nvCxnSpPr>
        <p:spPr bwMode="auto">
          <a:xfrm>
            <a:off x="4379979" y="5157192"/>
            <a:ext cx="0" cy="3840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FB7D0D-5331-460D-B9AB-0480492F8A96}"/>
              </a:ext>
            </a:extLst>
          </p:cNvPr>
          <p:cNvSpPr txBox="1"/>
          <p:nvPr/>
        </p:nvSpPr>
        <p:spPr bwMode="auto">
          <a:xfrm>
            <a:off x="7706678" y="5445997"/>
            <a:ext cx="717498" cy="292384"/>
          </a:xfrm>
          <a:prstGeom prst="rect">
            <a:avLst/>
          </a:prstGeom>
          <a:noFill/>
        </p:spPr>
        <p:txBody>
          <a:bodyPr wrap="none" lIns="121917" tIns="60958" rIns="121917" bIns="60958" rtlCol="0">
            <a:spAutoFit/>
          </a:bodyPr>
          <a:lstStyle/>
          <a:p>
            <a:r>
              <a:rPr lang="de-DE" sz="1100" dirty="0"/>
              <a:t>Bild: 11</a:t>
            </a:r>
          </a:p>
        </p:txBody>
      </p:sp>
      <p:grpSp>
        <p:nvGrpSpPr>
          <p:cNvPr id="9" name="Gruppieren 8"/>
          <p:cNvGrpSpPr/>
          <p:nvPr/>
        </p:nvGrpSpPr>
        <p:grpSpPr>
          <a:xfrm>
            <a:off x="4798393" y="449266"/>
            <a:ext cx="2364407" cy="387446"/>
            <a:chOff x="2678" y="611853"/>
            <a:chExt cx="2687835" cy="539846"/>
          </a:xfrm>
        </p:grpSpPr>
        <p:sp>
          <p:nvSpPr>
            <p:cNvPr id="10" name="Richtungspfeil 9"/>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2" name="Gruppieren 11"/>
          <p:cNvGrpSpPr/>
          <p:nvPr/>
        </p:nvGrpSpPr>
        <p:grpSpPr>
          <a:xfrm>
            <a:off x="2316213" y="449266"/>
            <a:ext cx="2687835" cy="387446"/>
            <a:chOff x="2678" y="611853"/>
            <a:chExt cx="2687835" cy="539846"/>
          </a:xfrm>
        </p:grpSpPr>
        <p:sp>
          <p:nvSpPr>
            <p:cNvPr id="13" name="Richtungspfeil 12"/>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5" name="Gruppieren 14"/>
          <p:cNvGrpSpPr/>
          <p:nvPr/>
        </p:nvGrpSpPr>
        <p:grpSpPr>
          <a:xfrm>
            <a:off x="11958" y="449266"/>
            <a:ext cx="2528042" cy="387446"/>
            <a:chOff x="2678" y="611853"/>
            <a:chExt cx="2687835" cy="539846"/>
          </a:xfrm>
        </p:grpSpPr>
        <p:sp>
          <p:nvSpPr>
            <p:cNvPr id="16" name="Richtungspfeil 15"/>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18" name="Rechteck 17">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5" name="Grafik 24"/>
          <p:cNvPicPr>
            <a:picLocks noChangeAspect="1"/>
          </p:cNvPicPr>
          <p:nvPr/>
        </p:nvPicPr>
        <p:blipFill>
          <a:blip r:embed="rId10"/>
          <a:stretch>
            <a:fillRect/>
          </a:stretch>
        </p:blipFill>
        <p:spPr bwMode="auto">
          <a:xfrm>
            <a:off x="7956376" y="6202089"/>
            <a:ext cx="1070463" cy="634895"/>
          </a:xfrm>
          <a:prstGeom prst="rect">
            <a:avLst/>
          </a:prstGeom>
        </p:spPr>
      </p:pic>
    </p:spTree>
    <p:extLst>
      <p:ext uri="{BB962C8B-B14F-4D97-AF65-F5344CB8AC3E}">
        <p14:creationId xmlns:p14="http://schemas.microsoft.com/office/powerpoint/2010/main" val="3858037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idx="1"/>
          </p:nvPr>
        </p:nvSpPr>
        <p:spPr/>
        <p:txBody>
          <a:bodyPr/>
          <a:lstStyle/>
          <a:p>
            <a:endParaRPr lang="de-DE"/>
          </a:p>
        </p:txBody>
      </p:sp>
      <p:pic>
        <p:nvPicPr>
          <p:cNvPr id="5" name="Inhaltsplatzhalter 4">
            <a:extLst>
              <a:ext uri="{FF2B5EF4-FFF2-40B4-BE49-F238E27FC236}">
                <a16:creationId xmlns:a16="http://schemas.microsoft.com/office/drawing/2014/main" id="{7AF140FF-7482-4D10-86E6-4B00F644A3E4}"/>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79512" y="1074068"/>
            <a:ext cx="6187899" cy="4737770"/>
          </a:xfrm>
          <a:prstGeom prst="rect">
            <a:avLst/>
          </a:prstGeom>
          <a:ln w="38100" cap="sq">
            <a:solidFill>
              <a:srgbClr val="000000"/>
            </a:solidFill>
            <a:prstDash val="solid"/>
            <a:miter lim="800000"/>
          </a:ln>
          <a:effectLst/>
        </p:spPr>
      </p:pic>
      <p:grpSp>
        <p:nvGrpSpPr>
          <p:cNvPr id="6" name="Gruppieren 5"/>
          <p:cNvGrpSpPr/>
          <p:nvPr/>
        </p:nvGrpSpPr>
        <p:grpSpPr>
          <a:xfrm>
            <a:off x="4798393" y="449266"/>
            <a:ext cx="2364407" cy="387446"/>
            <a:chOff x="2678" y="611853"/>
            <a:chExt cx="2687835" cy="539846"/>
          </a:xfrm>
        </p:grpSpPr>
        <p:sp>
          <p:nvSpPr>
            <p:cNvPr id="7" name="Richtungspfeil 6"/>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9" name="Gruppieren 8"/>
          <p:cNvGrpSpPr/>
          <p:nvPr/>
        </p:nvGrpSpPr>
        <p:grpSpPr>
          <a:xfrm>
            <a:off x="2316213" y="449266"/>
            <a:ext cx="2687835" cy="387446"/>
            <a:chOff x="2678" y="611853"/>
            <a:chExt cx="2687835" cy="539846"/>
          </a:xfrm>
        </p:grpSpPr>
        <p:sp>
          <p:nvSpPr>
            <p:cNvPr id="10" name="Richtungspfeil 9"/>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2" name="Gruppieren 11"/>
          <p:cNvGrpSpPr/>
          <p:nvPr/>
        </p:nvGrpSpPr>
        <p:grpSpPr>
          <a:xfrm>
            <a:off x="11958" y="449266"/>
            <a:ext cx="2528042" cy="387446"/>
            <a:chOff x="2678" y="611853"/>
            <a:chExt cx="2687835" cy="539846"/>
          </a:xfrm>
        </p:grpSpPr>
        <p:sp>
          <p:nvSpPr>
            <p:cNvPr id="13" name="Richtungspfeil 1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15" name="Rechteck 14">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6" name="Rechteck 15">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7" name="Rechteck 26">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8" name="Rechteck 27">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9" name="Rechteck 28">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3074" name="Picture 2" descr="Z:\home\yasin-f804\Downloads\DeepinScreenshot_select-area_2017112213265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9504" y="1077119"/>
            <a:ext cx="4349221" cy="4735516"/>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1" name="Grafik 20"/>
          <p:cNvPicPr>
            <a:picLocks noChangeAspect="1"/>
          </p:cNvPicPr>
          <p:nvPr/>
        </p:nvPicPr>
        <p:blipFill>
          <a:blip r:embed="rId11"/>
          <a:stretch>
            <a:fillRect/>
          </a:stretch>
        </p:blipFill>
        <p:spPr bwMode="auto">
          <a:xfrm>
            <a:off x="7956376" y="6202089"/>
            <a:ext cx="1070463" cy="634895"/>
          </a:xfrm>
          <a:prstGeom prst="rect">
            <a:avLst/>
          </a:prstGeom>
        </p:spPr>
      </p:pic>
    </p:spTree>
    <p:extLst>
      <p:ext uri="{BB962C8B-B14F-4D97-AF65-F5344CB8AC3E}">
        <p14:creationId xmlns:p14="http://schemas.microsoft.com/office/powerpoint/2010/main" val="2138315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50" name="Picture 2" descr="Z:\home\yasin-f804\Downloads\Weihnachtsfeier\a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 y="1370237"/>
            <a:ext cx="9144000" cy="1061456"/>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8A786BA6-F2C7-4057-A88A-6E9088E810A9}"/>
              </a:ext>
            </a:extLst>
          </p:cNvPr>
          <p:cNvSpPr/>
          <p:nvPr/>
        </p:nvSpPr>
        <p:spPr bwMode="auto">
          <a:xfrm>
            <a:off x="4030994" y="1900601"/>
            <a:ext cx="192021" cy="279896"/>
          </a:xfrm>
          <a:prstGeom prst="rect">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p>
            <a:pPr algn="ctr"/>
            <a:endParaRPr lang="de-DE"/>
          </a:p>
        </p:txBody>
      </p:sp>
      <p:grpSp>
        <p:nvGrpSpPr>
          <p:cNvPr id="7" name="Gruppieren 6"/>
          <p:cNvGrpSpPr/>
          <p:nvPr/>
        </p:nvGrpSpPr>
        <p:grpSpPr>
          <a:xfrm>
            <a:off x="4798393" y="449266"/>
            <a:ext cx="2364407" cy="387446"/>
            <a:chOff x="2678" y="611853"/>
            <a:chExt cx="2687835" cy="539846"/>
          </a:xfrm>
        </p:grpSpPr>
        <p:sp>
          <p:nvSpPr>
            <p:cNvPr id="8" name="Richtungspfeil 7"/>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0" name="Gruppieren 9"/>
          <p:cNvGrpSpPr/>
          <p:nvPr/>
        </p:nvGrpSpPr>
        <p:grpSpPr>
          <a:xfrm>
            <a:off x="2316213" y="449266"/>
            <a:ext cx="2687835" cy="387446"/>
            <a:chOff x="2678" y="611853"/>
            <a:chExt cx="2687835" cy="539846"/>
          </a:xfrm>
        </p:grpSpPr>
        <p:sp>
          <p:nvSpPr>
            <p:cNvPr id="11" name="Richtungspfeil 10"/>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3" name="Gruppieren 12"/>
          <p:cNvGrpSpPr/>
          <p:nvPr/>
        </p:nvGrpSpPr>
        <p:grpSpPr>
          <a:xfrm>
            <a:off x="11958" y="449266"/>
            <a:ext cx="2528042" cy="387446"/>
            <a:chOff x="2678" y="611853"/>
            <a:chExt cx="2687835" cy="539846"/>
          </a:xfrm>
        </p:grpSpPr>
        <p:sp>
          <p:nvSpPr>
            <p:cNvPr id="14" name="Richtungspfeil 13"/>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16" name="Rechteck 15">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3" name="Grafik 22"/>
          <p:cNvPicPr>
            <a:picLocks noChangeAspect="1"/>
          </p:cNvPicPr>
          <p:nvPr/>
        </p:nvPicPr>
        <p:blipFill>
          <a:blip r:embed="rId10"/>
          <a:stretch>
            <a:fillRect/>
          </a:stretch>
        </p:blipFill>
        <p:spPr bwMode="auto">
          <a:xfrm>
            <a:off x="7956376" y="6202089"/>
            <a:ext cx="1070463" cy="634895"/>
          </a:xfrm>
          <a:prstGeom prst="rect">
            <a:avLst/>
          </a:prstGeom>
        </p:spPr>
      </p:pic>
      <p:pic>
        <p:nvPicPr>
          <p:cNvPr id="2" name="Grafik 1"/>
          <p:cNvPicPr>
            <a:picLocks noChangeAspect="1"/>
          </p:cNvPicPr>
          <p:nvPr/>
        </p:nvPicPr>
        <p:blipFill>
          <a:blip r:embed="rId11"/>
          <a:stretch>
            <a:fillRect/>
          </a:stretch>
        </p:blipFill>
        <p:spPr>
          <a:xfrm>
            <a:off x="2915816" y="3068960"/>
            <a:ext cx="3267255" cy="2437929"/>
          </a:xfrm>
          <a:prstGeom prst="rect">
            <a:avLst/>
          </a:prstGeom>
        </p:spPr>
      </p:pic>
    </p:spTree>
    <p:extLst>
      <p:ext uri="{BB962C8B-B14F-4D97-AF65-F5344CB8AC3E}">
        <p14:creationId xmlns:p14="http://schemas.microsoft.com/office/powerpoint/2010/main" val="2965521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0" name="Gruppieren 19"/>
          <p:cNvGrpSpPr/>
          <p:nvPr/>
        </p:nvGrpSpPr>
        <p:grpSpPr>
          <a:xfrm>
            <a:off x="6843662" y="8834"/>
            <a:ext cx="2768898" cy="440432"/>
            <a:chOff x="-101924" y="611853"/>
            <a:chExt cx="2768898" cy="539846"/>
          </a:xfrm>
        </p:grpSpPr>
        <p:sp>
          <p:nvSpPr>
            <p:cNvPr id="21" name="Richtungspfeil 20"/>
            <p:cNvSpPr/>
            <p:nvPr/>
          </p:nvSpPr>
          <p:spPr>
            <a:xfrm>
              <a:off x="-20861"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ichtungspfeil 4"/>
            <p:cNvSpPr/>
            <p:nvPr/>
          </p:nvSpPr>
          <p:spPr>
            <a:xfrm>
              <a:off x="-101924"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Schutzmaßnahmen</a:t>
              </a:r>
            </a:p>
          </p:txBody>
        </p:sp>
      </p:grpSp>
      <p:grpSp>
        <p:nvGrpSpPr>
          <p:cNvPr id="17" name="Gruppieren 16"/>
          <p:cNvGrpSpPr/>
          <p:nvPr/>
        </p:nvGrpSpPr>
        <p:grpSpPr>
          <a:xfrm>
            <a:off x="4788024" y="8834"/>
            <a:ext cx="2399803" cy="440432"/>
            <a:chOff x="2678" y="611853"/>
            <a:chExt cx="2687835" cy="539846"/>
          </a:xfrm>
        </p:grpSpPr>
        <p:sp>
          <p:nvSpPr>
            <p:cNvPr id="18" name="Richtungspfeil 17"/>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Angriffstypen</a:t>
              </a:r>
            </a:p>
          </p:txBody>
        </p:sp>
      </p:grpSp>
      <p:grpSp>
        <p:nvGrpSpPr>
          <p:cNvPr id="14" name="Gruppieren 13"/>
          <p:cNvGrpSpPr/>
          <p:nvPr/>
        </p:nvGrpSpPr>
        <p:grpSpPr>
          <a:xfrm>
            <a:off x="2339752" y="8834"/>
            <a:ext cx="2687835" cy="440432"/>
            <a:chOff x="2678" y="611853"/>
            <a:chExt cx="2687835" cy="539846"/>
          </a:xfrm>
        </p:grpSpPr>
        <p:sp>
          <p:nvSpPr>
            <p:cNvPr id="15" name="Richtungspfeil 14"/>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114100"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Vorgehen des Angreifers</a:t>
              </a:r>
            </a:p>
          </p:txBody>
        </p:sp>
      </p:grpSp>
      <p:grpSp>
        <p:nvGrpSpPr>
          <p:cNvPr id="26" name="Gruppieren 25"/>
          <p:cNvGrpSpPr/>
          <p:nvPr/>
        </p:nvGrpSpPr>
        <p:grpSpPr>
          <a:xfrm>
            <a:off x="2339752" y="449266"/>
            <a:ext cx="2687835" cy="387446"/>
            <a:chOff x="2678" y="611853"/>
            <a:chExt cx="2687835" cy="539846"/>
          </a:xfrm>
        </p:grpSpPr>
        <p:sp>
          <p:nvSpPr>
            <p:cNvPr id="27" name="Richtungspfeil 2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tx1"/>
                  </a:solidFill>
                </a:rPr>
                <a:t>Überblick</a:t>
              </a:r>
              <a:endParaRPr lang="de-DE" sz="1400" b="1" kern="1200" dirty="0">
                <a:solidFill>
                  <a:schemeClr val="tx1"/>
                </a:solidFill>
              </a:endParaRPr>
            </a:p>
          </p:txBody>
        </p:sp>
      </p:grpSp>
      <p:sp>
        <p:nvSpPr>
          <p:cNvPr id="5" name="Rectangle 3"/>
          <p:cNvSpPr>
            <a:spLocks noGrp="1" noChangeArrowheads="1"/>
          </p:cNvSpPr>
          <p:nvPr>
            <p:ph type="body" idx="1"/>
          </p:nvPr>
        </p:nvSpPr>
        <p:spPr bwMode="auto">
          <a:xfrm>
            <a:off x="431800" y="1339851"/>
            <a:ext cx="8244656" cy="4465413"/>
          </a:xfrm>
          <a:prstGeom prst="rect">
            <a:avLst/>
          </a:prstGeom>
          <a:noFill/>
        </p:spPr>
        <p:txBody>
          <a:bodyPr/>
          <a:lstStyle/>
          <a:p>
            <a:pPr lvl="1">
              <a:defRPr/>
            </a:pPr>
            <a:r>
              <a:rPr lang="de-DE" b="0" i="0" u="none" dirty="0" smtClean="0">
                <a:latin typeface="Arial"/>
                <a:ea typeface="Arial"/>
              </a:rPr>
              <a:t>Starke Zunahme von Phishing über die Jahre</a:t>
            </a:r>
            <a:endParaRPr dirty="0">
              <a:latin typeface="Arial"/>
              <a:ea typeface="Arial"/>
            </a:endParaRPr>
          </a:p>
          <a:p>
            <a:pPr lvl="1">
              <a:defRPr/>
            </a:pPr>
            <a:endParaRPr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marL="1587" lvl="1" indent="0">
              <a:buNone/>
              <a:defRPr/>
            </a:pPr>
            <a:endParaRPr sz="2800" dirty="0">
              <a:latin typeface="Arial"/>
              <a:ea typeface="Arial"/>
            </a:endParaRPr>
          </a:p>
          <a:p>
            <a:pPr lvl="0">
              <a:defRPr/>
            </a:pPr>
            <a:r>
              <a:rPr sz="1400" dirty="0">
                <a:latin typeface="Arial"/>
                <a:ea typeface="Arial"/>
              </a:rPr>
              <a:t>                                                                                           </a:t>
            </a:r>
            <a:br>
              <a:rPr sz="1400" dirty="0">
                <a:latin typeface="Arial"/>
                <a:ea typeface="Arial"/>
              </a:rPr>
            </a:br>
            <a:endParaRPr dirty="0">
              <a:latin typeface="Arial"/>
              <a:ea typeface="Arial"/>
            </a:endParaRPr>
          </a:p>
          <a:p>
            <a:pPr>
              <a:defRPr/>
            </a:pPr>
            <a:endParaRPr sz="1400" dirty="0">
              <a:latin typeface="Arial"/>
              <a:ea typeface="Arial"/>
            </a:endParaRPr>
          </a:p>
        </p:txBody>
      </p:sp>
      <p:sp>
        <p:nvSpPr>
          <p:cNvPr id="2" name="Textfeld 1">
            <a:extLst>
              <a:ext uri="{FF2B5EF4-FFF2-40B4-BE49-F238E27FC236}">
                <a16:creationId xmlns:a16="http://schemas.microsoft.com/office/drawing/2014/main" id="{01EA7648-FD4D-4F3E-B277-5282284B1AF4}"/>
              </a:ext>
            </a:extLst>
          </p:cNvPr>
          <p:cNvSpPr txBox="1"/>
          <p:nvPr/>
        </p:nvSpPr>
        <p:spPr>
          <a:xfrm>
            <a:off x="4157651" y="5414031"/>
            <a:ext cx="638951" cy="292384"/>
          </a:xfrm>
          <a:prstGeom prst="rect">
            <a:avLst/>
          </a:prstGeom>
          <a:noFill/>
        </p:spPr>
        <p:txBody>
          <a:bodyPr wrap="none" lIns="121917" tIns="60958" rIns="121917" bIns="60958" rtlCol="0">
            <a:spAutoFit/>
          </a:bodyPr>
          <a:lstStyle/>
          <a:p>
            <a:r>
              <a:rPr lang="de-DE" sz="1100" dirty="0"/>
              <a:t>Bild: 1</a:t>
            </a:r>
          </a:p>
        </p:txBody>
      </p:sp>
      <p:grpSp>
        <p:nvGrpSpPr>
          <p:cNvPr id="11" name="Gruppieren 10"/>
          <p:cNvGrpSpPr/>
          <p:nvPr/>
        </p:nvGrpSpPr>
        <p:grpSpPr>
          <a:xfrm>
            <a:off x="11956" y="8834"/>
            <a:ext cx="2543819" cy="440432"/>
            <a:chOff x="2678" y="611853"/>
            <a:chExt cx="2687835" cy="539846"/>
          </a:xfrm>
        </p:grpSpPr>
        <p:sp>
          <p:nvSpPr>
            <p:cNvPr id="12" name="Richtungspfeil 11"/>
            <p:cNvSpPr/>
            <p:nvPr/>
          </p:nvSpPr>
          <p:spPr>
            <a:xfrm>
              <a:off x="2678" y="611853"/>
              <a:ext cx="2687835" cy="539846"/>
            </a:xfrm>
            <a:prstGeom prst="homePlate">
              <a:avLst/>
            </a:prstGeom>
            <a:solidFill>
              <a:srgbClr val="6D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Was ist Phishing?</a:t>
              </a:r>
            </a:p>
          </p:txBody>
        </p:sp>
      </p:grpSp>
      <p:grpSp>
        <p:nvGrpSpPr>
          <p:cNvPr id="23" name="Gruppieren 22"/>
          <p:cNvGrpSpPr/>
          <p:nvPr/>
        </p:nvGrpSpPr>
        <p:grpSpPr>
          <a:xfrm>
            <a:off x="11958" y="449266"/>
            <a:ext cx="2552874" cy="387446"/>
            <a:chOff x="2678" y="611853"/>
            <a:chExt cx="2687835" cy="539846"/>
          </a:xfrm>
        </p:grpSpPr>
        <p:sp>
          <p:nvSpPr>
            <p:cNvPr id="24" name="Richtungspfeil 23"/>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3" name="Rechteck 2">
            <a:hlinkClick r:id="rId3" action="ppaction://hlinksldjump"/>
          </p:cNvPr>
          <p:cNvSpPr/>
          <p:nvPr/>
        </p:nvSpPr>
        <p:spPr>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9" name="Rechteck 28">
            <a:hlinkClick r:id="rId4"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0" name="Rechteck 29">
            <a:hlinkClick r:id="rId5"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1" name="Rechteck 30">
            <a:hlinkClick r:id="rId6"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2" name="Rechteck 31">
            <a:hlinkClick r:id="rId3"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3" name="Rechteck 32">
            <a:hlinkClick r:id="rId7" action="ppaction://hlinksldjump"/>
          </p:cNvPr>
          <p:cNvSpPr/>
          <p:nvPr/>
        </p:nvSpPr>
        <p:spPr bwMode="auto">
          <a:xfrm>
            <a:off x="2519772" y="458777"/>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4" name="Grafik 3"/>
          <p:cNvPicPr>
            <a:picLocks noChangeAspect="1"/>
          </p:cNvPicPr>
          <p:nvPr/>
        </p:nvPicPr>
        <p:blipFill>
          <a:blip r:embed="rId8"/>
          <a:stretch>
            <a:fillRect/>
          </a:stretch>
        </p:blipFill>
        <p:spPr>
          <a:xfrm>
            <a:off x="464594" y="1681984"/>
            <a:ext cx="7563790" cy="4321156"/>
          </a:xfrm>
          <a:prstGeom prst="rect">
            <a:avLst/>
          </a:prstGeom>
        </p:spPr>
      </p:pic>
      <p:sp>
        <p:nvSpPr>
          <p:cNvPr id="8" name="Rechteck 7"/>
          <p:cNvSpPr/>
          <p:nvPr/>
        </p:nvSpPr>
        <p:spPr>
          <a:xfrm>
            <a:off x="2286000" y="3105835"/>
            <a:ext cx="4572000" cy="646331"/>
          </a:xfrm>
          <a:prstGeom prst="rect">
            <a:avLst/>
          </a:prstGeom>
        </p:spPr>
        <p:txBody>
          <a:bodyPr>
            <a:spAutoFit/>
          </a:bodyPr>
          <a:lstStyle/>
          <a:p>
            <a:r>
              <a:rPr lang="de-DE" dirty="0">
                <a:latin typeface="LiberationSans"/>
              </a:rPr>
              <a:t>Quelle: Google</a:t>
            </a:r>
          </a:p>
          <a:p>
            <a:r>
              <a:rPr lang="de-DE" dirty="0" err="1">
                <a:latin typeface="LiberationSans"/>
              </a:rPr>
              <a:t>Safebrowsing</a:t>
            </a:r>
            <a:endParaRPr lang="de-DE" dirty="0"/>
          </a:p>
        </p:txBody>
      </p:sp>
    </p:spTree>
    <p:extLst>
      <p:ext uri="{BB962C8B-B14F-4D97-AF65-F5344CB8AC3E}">
        <p14:creationId xmlns:p14="http://schemas.microsoft.com/office/powerpoint/2010/main" val="878135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Grafik 7">
            <a:extLst>
              <a:ext uri="{FF2B5EF4-FFF2-40B4-BE49-F238E27FC236}">
                <a16:creationId xmlns:a16="http://schemas.microsoft.com/office/drawing/2014/main" id="{07222B2D-10DF-4178-A8C8-279C69AE1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21021"/>
            <a:ext cx="9139775" cy="977675"/>
          </a:xfrm>
          <a:prstGeom prst="rect">
            <a:avLst/>
          </a:prstGeom>
        </p:spPr>
      </p:pic>
      <p:pic>
        <p:nvPicPr>
          <p:cNvPr id="7" name="Picture 2" descr="Z:\home\yasin-f804\Downloads\Weihnachtsfeier\a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 y="1370237"/>
            <a:ext cx="9144000" cy="106145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ieren 8"/>
          <p:cNvGrpSpPr/>
          <p:nvPr/>
        </p:nvGrpSpPr>
        <p:grpSpPr>
          <a:xfrm>
            <a:off x="4798393" y="449266"/>
            <a:ext cx="2364407" cy="387446"/>
            <a:chOff x="2678" y="611853"/>
            <a:chExt cx="2687835" cy="539846"/>
          </a:xfrm>
        </p:grpSpPr>
        <p:sp>
          <p:nvSpPr>
            <p:cNvPr id="10" name="Richtungspfeil 9"/>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2" name="Gruppieren 11"/>
          <p:cNvGrpSpPr/>
          <p:nvPr/>
        </p:nvGrpSpPr>
        <p:grpSpPr>
          <a:xfrm>
            <a:off x="2316213" y="449266"/>
            <a:ext cx="2687835" cy="387446"/>
            <a:chOff x="2678" y="611853"/>
            <a:chExt cx="2687835" cy="539846"/>
          </a:xfrm>
        </p:grpSpPr>
        <p:sp>
          <p:nvSpPr>
            <p:cNvPr id="13" name="Richtungspfeil 1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5" name="Gruppieren 14"/>
          <p:cNvGrpSpPr/>
          <p:nvPr/>
        </p:nvGrpSpPr>
        <p:grpSpPr>
          <a:xfrm>
            <a:off x="11958" y="449266"/>
            <a:ext cx="2528042" cy="387446"/>
            <a:chOff x="2678" y="611853"/>
            <a:chExt cx="2687835" cy="539846"/>
          </a:xfrm>
        </p:grpSpPr>
        <p:sp>
          <p:nvSpPr>
            <p:cNvPr id="16" name="Richtungspfeil 15"/>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18" name="Rechteck 17">
            <a:hlinkClick r:id="rId5"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6"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7"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8"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7"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9"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10"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5" name="Grafik 24"/>
          <p:cNvPicPr>
            <a:picLocks noChangeAspect="1"/>
          </p:cNvPicPr>
          <p:nvPr/>
        </p:nvPicPr>
        <p:blipFill>
          <a:blip r:embed="rId11"/>
          <a:stretch>
            <a:fillRect/>
          </a:stretch>
        </p:blipFill>
        <p:spPr bwMode="auto">
          <a:xfrm>
            <a:off x="7956376" y="6202089"/>
            <a:ext cx="1070463" cy="634895"/>
          </a:xfrm>
          <a:prstGeom prst="rect">
            <a:avLst/>
          </a:prstGeom>
        </p:spPr>
      </p:pic>
      <p:pic>
        <p:nvPicPr>
          <p:cNvPr id="2" name="Grafik 1"/>
          <p:cNvPicPr>
            <a:picLocks noChangeAspect="1"/>
          </p:cNvPicPr>
          <p:nvPr/>
        </p:nvPicPr>
        <p:blipFill>
          <a:blip r:embed="rId12"/>
          <a:stretch>
            <a:fillRect/>
          </a:stretch>
        </p:blipFill>
        <p:spPr>
          <a:xfrm>
            <a:off x="3843774" y="2492897"/>
            <a:ext cx="1304290" cy="1064026"/>
          </a:xfrm>
          <a:prstGeom prst="rect">
            <a:avLst/>
          </a:prstGeom>
        </p:spPr>
      </p:pic>
      <p:pic>
        <p:nvPicPr>
          <p:cNvPr id="3" name="Grafik 2"/>
          <p:cNvPicPr>
            <a:picLocks noChangeAspect="1"/>
          </p:cNvPicPr>
          <p:nvPr/>
        </p:nvPicPr>
        <p:blipFill>
          <a:blip r:embed="rId13"/>
          <a:stretch>
            <a:fillRect/>
          </a:stretch>
        </p:blipFill>
        <p:spPr>
          <a:xfrm>
            <a:off x="3886234" y="4832627"/>
            <a:ext cx="1219370" cy="1124107"/>
          </a:xfrm>
          <a:prstGeom prst="rect">
            <a:avLst/>
          </a:prstGeom>
        </p:spPr>
      </p:pic>
    </p:spTree>
    <p:extLst>
      <p:ext uri="{BB962C8B-B14F-4D97-AF65-F5344CB8AC3E}">
        <p14:creationId xmlns:p14="http://schemas.microsoft.com/office/powerpoint/2010/main" val="1776350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6" name="Grafik 15">
            <a:extLst>
              <a:ext uri="{FF2B5EF4-FFF2-40B4-BE49-F238E27FC236}">
                <a16:creationId xmlns:a16="http://schemas.microsoft.com/office/drawing/2014/main" id="{07222B2D-10DF-4178-A8C8-279C69AE1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 y="3621021"/>
            <a:ext cx="9139775" cy="977675"/>
          </a:xfrm>
          <a:prstGeom prst="rect">
            <a:avLst/>
          </a:prstGeom>
        </p:spPr>
      </p:pic>
      <p:pic>
        <p:nvPicPr>
          <p:cNvPr id="17" name="Picture 2" descr="Z:\home\yasin-f804\Downloads\Weihnachtsfeier\a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 y="1370237"/>
            <a:ext cx="9144000" cy="1061456"/>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a:extLst>
              <a:ext uri="{FF2B5EF4-FFF2-40B4-BE49-F238E27FC236}">
                <a16:creationId xmlns:a16="http://schemas.microsoft.com/office/drawing/2014/main" id="{C65197F5-D79B-4F2F-B2B9-0D70427B3789}"/>
              </a:ext>
            </a:extLst>
          </p:cNvPr>
          <p:cNvSpPr/>
          <p:nvPr/>
        </p:nvSpPr>
        <p:spPr bwMode="auto">
          <a:xfrm>
            <a:off x="4034930" y="1900965"/>
            <a:ext cx="192021" cy="288032"/>
          </a:xfrm>
          <a:prstGeom prst="rect">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p>
            <a:pPr algn="ctr"/>
            <a:endParaRPr lang="de-DE"/>
          </a:p>
        </p:txBody>
      </p:sp>
      <p:sp>
        <p:nvSpPr>
          <p:cNvPr id="14" name="Rechteck 13">
            <a:extLst>
              <a:ext uri="{FF2B5EF4-FFF2-40B4-BE49-F238E27FC236}">
                <a16:creationId xmlns:a16="http://schemas.microsoft.com/office/drawing/2014/main" id="{18A0F88E-957B-49D9-9C90-9C39AB484D81}"/>
              </a:ext>
            </a:extLst>
          </p:cNvPr>
          <p:cNvSpPr/>
          <p:nvPr/>
        </p:nvSpPr>
        <p:spPr bwMode="auto">
          <a:xfrm>
            <a:off x="1468949" y="4101075"/>
            <a:ext cx="126721" cy="252975"/>
          </a:xfrm>
          <a:prstGeom prst="rect">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lIns="121917" tIns="60958" rIns="121917" bIns="60958" rtlCol="0" anchor="ctr"/>
          <a:lstStyle/>
          <a:p>
            <a:pPr algn="ctr"/>
            <a:endParaRPr lang="de-DE"/>
          </a:p>
        </p:txBody>
      </p:sp>
      <p:sp>
        <p:nvSpPr>
          <p:cNvPr id="15" name="Rechteck 14">
            <a:extLst>
              <a:ext uri="{FF2B5EF4-FFF2-40B4-BE49-F238E27FC236}">
                <a16:creationId xmlns:a16="http://schemas.microsoft.com/office/drawing/2014/main" id="{8EF0E63B-21F8-41E7-B765-D9BF3644C755}"/>
              </a:ext>
            </a:extLst>
          </p:cNvPr>
          <p:cNvSpPr/>
          <p:nvPr/>
        </p:nvSpPr>
        <p:spPr bwMode="auto">
          <a:xfrm>
            <a:off x="2492162" y="4136133"/>
            <a:ext cx="543668" cy="252975"/>
          </a:xfrm>
          <a:prstGeom prst="rect">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lIns="121917" tIns="60958" rIns="121917" bIns="60958" rtlCol="0" anchor="ctr"/>
          <a:lstStyle/>
          <a:p>
            <a:pPr algn="ctr"/>
            <a:endParaRPr lang="de-DE"/>
          </a:p>
        </p:txBody>
      </p:sp>
      <p:cxnSp>
        <p:nvCxnSpPr>
          <p:cNvPr id="5" name="Gerade Verbindung mit Pfeil 4"/>
          <p:cNvCxnSpPr/>
          <p:nvPr/>
        </p:nvCxnSpPr>
        <p:spPr bwMode="auto">
          <a:xfrm flipV="1">
            <a:off x="2747797" y="4485117"/>
            <a:ext cx="0" cy="6720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bwMode="auto">
          <a:xfrm flipV="1">
            <a:off x="1499659" y="4510752"/>
            <a:ext cx="0" cy="672075"/>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 name="Gruppieren 17"/>
          <p:cNvGrpSpPr/>
          <p:nvPr/>
        </p:nvGrpSpPr>
        <p:grpSpPr>
          <a:xfrm>
            <a:off x="4798393" y="449266"/>
            <a:ext cx="2364407" cy="387446"/>
            <a:chOff x="2678" y="611853"/>
            <a:chExt cx="2687835" cy="539846"/>
          </a:xfrm>
        </p:grpSpPr>
        <p:sp>
          <p:nvSpPr>
            <p:cNvPr id="19" name="Richtungspfeil 18"/>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21" name="Gruppieren 20"/>
          <p:cNvGrpSpPr/>
          <p:nvPr/>
        </p:nvGrpSpPr>
        <p:grpSpPr>
          <a:xfrm>
            <a:off x="2316213" y="449266"/>
            <a:ext cx="2687835" cy="387446"/>
            <a:chOff x="2678" y="611853"/>
            <a:chExt cx="2687835" cy="539846"/>
          </a:xfrm>
        </p:grpSpPr>
        <p:sp>
          <p:nvSpPr>
            <p:cNvPr id="22" name="Richtungspfeil 21"/>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24" name="Gruppieren 23"/>
          <p:cNvGrpSpPr/>
          <p:nvPr/>
        </p:nvGrpSpPr>
        <p:grpSpPr>
          <a:xfrm>
            <a:off x="11958" y="449266"/>
            <a:ext cx="2528042" cy="387446"/>
            <a:chOff x="2678" y="611853"/>
            <a:chExt cx="2687835" cy="539846"/>
          </a:xfrm>
        </p:grpSpPr>
        <p:sp>
          <p:nvSpPr>
            <p:cNvPr id="25" name="Richtungspfeil 24"/>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27" name="Rechteck 26">
            <a:hlinkClick r:id="rId5"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8" name="Rechteck 27">
            <a:hlinkClick r:id="rId6"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9" name="Rechteck 28">
            <a:hlinkClick r:id="rId7"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0" name="Rechteck 29">
            <a:hlinkClick r:id="rId8"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1" name="Rechteck 30">
            <a:hlinkClick r:id="rId7"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2" name="Rechteck 31">
            <a:hlinkClick r:id="rId9"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3" name="Rechteck 32">
            <a:hlinkClick r:id="rId10"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34" name="Grafik 33"/>
          <p:cNvPicPr>
            <a:picLocks noChangeAspect="1"/>
          </p:cNvPicPr>
          <p:nvPr/>
        </p:nvPicPr>
        <p:blipFill>
          <a:blip r:embed="rId11"/>
          <a:stretch>
            <a:fillRect/>
          </a:stretch>
        </p:blipFill>
        <p:spPr bwMode="auto">
          <a:xfrm>
            <a:off x="7956376" y="6202089"/>
            <a:ext cx="1070463" cy="634895"/>
          </a:xfrm>
          <a:prstGeom prst="rect">
            <a:avLst/>
          </a:prstGeom>
        </p:spPr>
      </p:pic>
      <p:pic>
        <p:nvPicPr>
          <p:cNvPr id="35" name="Grafik 34"/>
          <p:cNvPicPr>
            <a:picLocks noChangeAspect="1"/>
          </p:cNvPicPr>
          <p:nvPr/>
        </p:nvPicPr>
        <p:blipFill>
          <a:blip r:embed="rId12"/>
          <a:stretch>
            <a:fillRect/>
          </a:stretch>
        </p:blipFill>
        <p:spPr bwMode="auto">
          <a:xfrm>
            <a:off x="3843774" y="2492897"/>
            <a:ext cx="1304290" cy="1064026"/>
          </a:xfrm>
          <a:prstGeom prst="rect">
            <a:avLst/>
          </a:prstGeom>
        </p:spPr>
      </p:pic>
      <p:pic>
        <p:nvPicPr>
          <p:cNvPr id="36" name="Grafik 35"/>
          <p:cNvPicPr>
            <a:picLocks noChangeAspect="1"/>
          </p:cNvPicPr>
          <p:nvPr/>
        </p:nvPicPr>
        <p:blipFill>
          <a:blip r:embed="rId13"/>
          <a:stretch>
            <a:fillRect/>
          </a:stretch>
        </p:blipFill>
        <p:spPr bwMode="auto">
          <a:xfrm>
            <a:off x="3886234" y="4832627"/>
            <a:ext cx="1219370" cy="1124107"/>
          </a:xfrm>
          <a:prstGeom prst="rect">
            <a:avLst/>
          </a:prstGeom>
        </p:spPr>
      </p:pic>
    </p:spTree>
    <p:extLst>
      <p:ext uri="{BB962C8B-B14F-4D97-AF65-F5344CB8AC3E}">
        <p14:creationId xmlns:p14="http://schemas.microsoft.com/office/powerpoint/2010/main" val="2980544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nhaltsplatzhalter 4">
            <a:extLst>
              <a:ext uri="{FF2B5EF4-FFF2-40B4-BE49-F238E27FC236}">
                <a16:creationId xmlns:a16="http://schemas.microsoft.com/office/drawing/2014/main" id="{4F2096D3-1292-4FC8-B461-B41A445881F0}"/>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3813175"/>
            <a:ext cx="9144000" cy="1076325"/>
          </a:xfrm>
        </p:spPr>
      </p:pic>
      <p:pic>
        <p:nvPicPr>
          <p:cNvPr id="9" name="Grafik 8">
            <a:extLst>
              <a:ext uri="{FF2B5EF4-FFF2-40B4-BE49-F238E27FC236}">
                <a16:creationId xmlns:a16="http://schemas.microsoft.com/office/drawing/2014/main" id="{CEF394BB-CA0E-4A14-888B-A47A6131C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 y="1988839"/>
            <a:ext cx="9148316" cy="978588"/>
          </a:xfrm>
          <a:prstGeom prst="rect">
            <a:avLst/>
          </a:prstGeom>
        </p:spPr>
      </p:pic>
      <p:sp>
        <p:nvSpPr>
          <p:cNvPr id="11" name="Rechteck 10">
            <a:extLst>
              <a:ext uri="{FF2B5EF4-FFF2-40B4-BE49-F238E27FC236}">
                <a16:creationId xmlns:a16="http://schemas.microsoft.com/office/drawing/2014/main" id="{C43E4C30-0BBB-4FE0-B927-0803206FE1D2}"/>
              </a:ext>
            </a:extLst>
          </p:cNvPr>
          <p:cNvSpPr/>
          <p:nvPr/>
        </p:nvSpPr>
        <p:spPr bwMode="auto">
          <a:xfrm>
            <a:off x="2459766" y="2478133"/>
            <a:ext cx="3072341" cy="278793"/>
          </a:xfrm>
          <a:prstGeom prst="rect">
            <a:avLst/>
          </a:prstGeom>
          <a:noFill/>
          <a:ln/>
        </p:spPr>
        <p:style>
          <a:lnRef idx="2">
            <a:schemeClr val="accent1"/>
          </a:lnRef>
          <a:fillRef idx="1">
            <a:schemeClr val="lt1"/>
          </a:fillRef>
          <a:effectRef idx="0">
            <a:schemeClr val="accent1"/>
          </a:effectRef>
          <a:fontRef idx="minor">
            <a:schemeClr val="dk1"/>
          </a:fontRef>
        </p:style>
        <p:txBody>
          <a:bodyPr lIns="121917" tIns="60958" rIns="121917" bIns="60958" rtlCol="0" anchor="ctr"/>
          <a:lstStyle/>
          <a:p>
            <a:pPr algn="ctr"/>
            <a:endParaRPr lang="de-DE"/>
          </a:p>
        </p:txBody>
      </p:sp>
      <p:sp>
        <p:nvSpPr>
          <p:cNvPr id="12" name="Rechteck 11">
            <a:extLst>
              <a:ext uri="{FF2B5EF4-FFF2-40B4-BE49-F238E27FC236}">
                <a16:creationId xmlns:a16="http://schemas.microsoft.com/office/drawing/2014/main" id="{EB28F3EF-A9C6-4624-893B-4158B356D1A7}"/>
              </a:ext>
            </a:extLst>
          </p:cNvPr>
          <p:cNvSpPr/>
          <p:nvPr/>
        </p:nvSpPr>
        <p:spPr bwMode="auto">
          <a:xfrm>
            <a:off x="3323861" y="4548651"/>
            <a:ext cx="2016224" cy="320509"/>
          </a:xfrm>
          <a:prstGeom prst="rect">
            <a:avLst/>
          </a:prstGeom>
          <a:noFill/>
          <a:ln/>
        </p:spPr>
        <p:style>
          <a:lnRef idx="2">
            <a:schemeClr val="accent1"/>
          </a:lnRef>
          <a:fillRef idx="1">
            <a:schemeClr val="lt1"/>
          </a:fillRef>
          <a:effectRef idx="0">
            <a:schemeClr val="accent1"/>
          </a:effectRef>
          <a:fontRef idx="minor">
            <a:schemeClr val="dk1"/>
          </a:fontRef>
        </p:style>
        <p:txBody>
          <a:bodyPr lIns="121917" tIns="60958" rIns="121917" bIns="60958" rtlCol="0" anchor="ctr"/>
          <a:lstStyle/>
          <a:p>
            <a:pPr algn="ctr"/>
            <a:endParaRPr lang="de-DE"/>
          </a:p>
        </p:txBody>
      </p:sp>
      <p:grpSp>
        <p:nvGrpSpPr>
          <p:cNvPr id="10" name="Gruppieren 9"/>
          <p:cNvGrpSpPr/>
          <p:nvPr/>
        </p:nvGrpSpPr>
        <p:grpSpPr>
          <a:xfrm>
            <a:off x="4798393" y="449266"/>
            <a:ext cx="2364407" cy="387446"/>
            <a:chOff x="2678" y="611853"/>
            <a:chExt cx="2687835" cy="539846"/>
          </a:xfrm>
        </p:grpSpPr>
        <p:sp>
          <p:nvSpPr>
            <p:cNvPr id="13" name="Richtungspfeil 12"/>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5" name="Gruppieren 14"/>
          <p:cNvGrpSpPr/>
          <p:nvPr/>
        </p:nvGrpSpPr>
        <p:grpSpPr>
          <a:xfrm>
            <a:off x="2316213" y="449266"/>
            <a:ext cx="2687835" cy="387446"/>
            <a:chOff x="2678" y="611853"/>
            <a:chExt cx="2687835" cy="539846"/>
          </a:xfrm>
        </p:grpSpPr>
        <p:sp>
          <p:nvSpPr>
            <p:cNvPr id="16" name="Richtungspfeil 15"/>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8" name="Gruppieren 17"/>
          <p:cNvGrpSpPr/>
          <p:nvPr/>
        </p:nvGrpSpPr>
        <p:grpSpPr>
          <a:xfrm>
            <a:off x="11958" y="449266"/>
            <a:ext cx="2528042" cy="387446"/>
            <a:chOff x="2678" y="611853"/>
            <a:chExt cx="2687835" cy="539846"/>
          </a:xfrm>
        </p:grpSpPr>
        <p:sp>
          <p:nvSpPr>
            <p:cNvPr id="19" name="Richtungspfeil 18"/>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21" name="Rechteck 20">
            <a:hlinkClick r:id="rId5"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6"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7"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8"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Rechteck 24">
            <a:hlinkClick r:id="rId7"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6" name="Rechteck 25">
            <a:hlinkClick r:id="rId9"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7" name="Rechteck 26">
            <a:hlinkClick r:id="rId10"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8" name="Grafik 27"/>
          <p:cNvPicPr>
            <a:picLocks noChangeAspect="1"/>
          </p:cNvPicPr>
          <p:nvPr/>
        </p:nvPicPr>
        <p:blipFill>
          <a:blip r:embed="rId11"/>
          <a:stretch>
            <a:fillRect/>
          </a:stretch>
        </p:blipFill>
        <p:spPr bwMode="auto">
          <a:xfrm>
            <a:off x="3926151" y="2967427"/>
            <a:ext cx="872242" cy="711566"/>
          </a:xfrm>
          <a:prstGeom prst="rect">
            <a:avLst/>
          </a:prstGeom>
        </p:spPr>
      </p:pic>
      <p:pic>
        <p:nvPicPr>
          <p:cNvPr id="29" name="Grafik 28"/>
          <p:cNvPicPr>
            <a:picLocks noChangeAspect="1"/>
          </p:cNvPicPr>
          <p:nvPr/>
        </p:nvPicPr>
        <p:blipFill>
          <a:blip r:embed="rId12"/>
          <a:stretch>
            <a:fillRect/>
          </a:stretch>
        </p:blipFill>
        <p:spPr bwMode="auto">
          <a:xfrm>
            <a:off x="3968611" y="5307157"/>
            <a:ext cx="815452" cy="751745"/>
          </a:xfrm>
          <a:prstGeom prst="rect">
            <a:avLst/>
          </a:prstGeom>
        </p:spPr>
      </p:pic>
    </p:spTree>
    <p:extLst>
      <p:ext uri="{BB962C8B-B14F-4D97-AF65-F5344CB8AC3E}">
        <p14:creationId xmlns:p14="http://schemas.microsoft.com/office/powerpoint/2010/main" val="2408192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0" name="Gruppieren 19"/>
          <p:cNvGrpSpPr/>
          <p:nvPr/>
        </p:nvGrpSpPr>
        <p:grpSpPr>
          <a:xfrm>
            <a:off x="6843662" y="8834"/>
            <a:ext cx="2768898" cy="440432"/>
            <a:chOff x="-101924" y="611853"/>
            <a:chExt cx="2768898" cy="539846"/>
          </a:xfrm>
        </p:grpSpPr>
        <p:sp>
          <p:nvSpPr>
            <p:cNvPr id="21" name="Richtungspfeil 20"/>
            <p:cNvSpPr/>
            <p:nvPr/>
          </p:nvSpPr>
          <p:spPr>
            <a:xfrm>
              <a:off x="-20861"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ichtungspfeil 4"/>
            <p:cNvSpPr/>
            <p:nvPr/>
          </p:nvSpPr>
          <p:spPr>
            <a:xfrm>
              <a:off x="-101924"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Schutzmaßnahmen</a:t>
              </a:r>
            </a:p>
          </p:txBody>
        </p:sp>
      </p:grpSp>
      <p:grpSp>
        <p:nvGrpSpPr>
          <p:cNvPr id="17" name="Gruppieren 16"/>
          <p:cNvGrpSpPr/>
          <p:nvPr/>
        </p:nvGrpSpPr>
        <p:grpSpPr>
          <a:xfrm>
            <a:off x="4788024" y="8834"/>
            <a:ext cx="2399803" cy="440432"/>
            <a:chOff x="2678" y="611853"/>
            <a:chExt cx="2687835" cy="539846"/>
          </a:xfrm>
        </p:grpSpPr>
        <p:sp>
          <p:nvSpPr>
            <p:cNvPr id="18" name="Richtungspfeil 17"/>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Angriffstypen</a:t>
              </a:r>
            </a:p>
          </p:txBody>
        </p:sp>
      </p:grpSp>
      <p:grpSp>
        <p:nvGrpSpPr>
          <p:cNvPr id="14" name="Gruppieren 13"/>
          <p:cNvGrpSpPr/>
          <p:nvPr/>
        </p:nvGrpSpPr>
        <p:grpSpPr>
          <a:xfrm>
            <a:off x="2339752" y="8834"/>
            <a:ext cx="2687835" cy="440432"/>
            <a:chOff x="2678" y="611853"/>
            <a:chExt cx="2687835" cy="539846"/>
          </a:xfrm>
        </p:grpSpPr>
        <p:sp>
          <p:nvSpPr>
            <p:cNvPr id="15" name="Richtungspfeil 14"/>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114100"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Vorgehen des Angreifers</a:t>
              </a:r>
            </a:p>
          </p:txBody>
        </p:sp>
      </p:grpSp>
      <p:grpSp>
        <p:nvGrpSpPr>
          <p:cNvPr id="26" name="Gruppieren 25"/>
          <p:cNvGrpSpPr/>
          <p:nvPr/>
        </p:nvGrpSpPr>
        <p:grpSpPr>
          <a:xfrm>
            <a:off x="2339752" y="449266"/>
            <a:ext cx="2687835" cy="387446"/>
            <a:chOff x="2678" y="611853"/>
            <a:chExt cx="2687835" cy="539846"/>
          </a:xfrm>
        </p:grpSpPr>
        <p:sp>
          <p:nvSpPr>
            <p:cNvPr id="27" name="Richtungspfeil 2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tx1"/>
                  </a:solidFill>
                </a:rPr>
                <a:t>Phishing-Webseiten</a:t>
              </a:r>
              <a:endParaRPr lang="de-DE" sz="1400" b="1" kern="1200" dirty="0">
                <a:solidFill>
                  <a:schemeClr val="tx1"/>
                </a:solidFill>
              </a:endParaRPr>
            </a:p>
          </p:txBody>
        </p:sp>
      </p:grpSp>
      <p:sp>
        <p:nvSpPr>
          <p:cNvPr id="5" name="Rectangle 3"/>
          <p:cNvSpPr>
            <a:spLocks noGrp="1" noChangeArrowheads="1"/>
          </p:cNvSpPr>
          <p:nvPr>
            <p:ph type="body" idx="1"/>
          </p:nvPr>
        </p:nvSpPr>
        <p:spPr bwMode="auto">
          <a:xfrm>
            <a:off x="431800" y="1339851"/>
            <a:ext cx="8244656" cy="4465413"/>
          </a:xfrm>
          <a:prstGeom prst="rect">
            <a:avLst/>
          </a:prstGeom>
          <a:noFill/>
        </p:spPr>
        <p:txBody>
          <a:bodyPr/>
          <a:lstStyle/>
          <a:p>
            <a:pPr lvl="1">
              <a:defRPr/>
            </a:pPr>
            <a:r>
              <a:rPr lang="de-DE" b="0" i="0" u="none" dirty="0" smtClean="0">
                <a:latin typeface="Arial"/>
                <a:ea typeface="Arial"/>
              </a:rPr>
              <a:t>Phishing inzwischen auch über HTTPS</a:t>
            </a:r>
            <a:endParaRPr dirty="0">
              <a:latin typeface="Arial"/>
              <a:ea typeface="Arial"/>
            </a:endParaRPr>
          </a:p>
          <a:p>
            <a:pPr lvl="1">
              <a:defRPr/>
            </a:pPr>
            <a:endParaRPr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marL="1587" lvl="1" indent="0">
              <a:buNone/>
              <a:defRPr/>
            </a:pPr>
            <a:endParaRPr sz="2800" dirty="0">
              <a:latin typeface="Arial"/>
              <a:ea typeface="Arial"/>
            </a:endParaRPr>
          </a:p>
          <a:p>
            <a:pPr lvl="0">
              <a:defRPr/>
            </a:pPr>
            <a:r>
              <a:rPr sz="1400" dirty="0">
                <a:latin typeface="Arial"/>
                <a:ea typeface="Arial"/>
              </a:rPr>
              <a:t>                                                                                           </a:t>
            </a:r>
            <a:br>
              <a:rPr sz="1400" dirty="0">
                <a:latin typeface="Arial"/>
                <a:ea typeface="Arial"/>
              </a:rPr>
            </a:br>
            <a:endParaRPr dirty="0">
              <a:latin typeface="Arial"/>
              <a:ea typeface="Arial"/>
            </a:endParaRPr>
          </a:p>
          <a:p>
            <a:pPr>
              <a:defRPr/>
            </a:pPr>
            <a:endParaRPr sz="1400" dirty="0">
              <a:latin typeface="Arial"/>
              <a:ea typeface="Arial"/>
            </a:endParaRPr>
          </a:p>
        </p:txBody>
      </p:sp>
      <p:grpSp>
        <p:nvGrpSpPr>
          <p:cNvPr id="11" name="Gruppieren 10"/>
          <p:cNvGrpSpPr/>
          <p:nvPr/>
        </p:nvGrpSpPr>
        <p:grpSpPr>
          <a:xfrm>
            <a:off x="11956" y="8834"/>
            <a:ext cx="2543819" cy="440432"/>
            <a:chOff x="2678" y="611853"/>
            <a:chExt cx="2687835" cy="539846"/>
          </a:xfrm>
        </p:grpSpPr>
        <p:sp>
          <p:nvSpPr>
            <p:cNvPr id="12" name="Richtungspfeil 11"/>
            <p:cNvSpPr/>
            <p:nvPr/>
          </p:nvSpPr>
          <p:spPr>
            <a:xfrm>
              <a:off x="2678" y="611853"/>
              <a:ext cx="2687835" cy="539846"/>
            </a:xfrm>
            <a:prstGeom prst="homePlate">
              <a:avLst/>
            </a:prstGeom>
            <a:solidFill>
              <a:srgbClr val="6D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Was ist Phishing?</a:t>
              </a:r>
            </a:p>
          </p:txBody>
        </p:sp>
      </p:grpSp>
      <p:grpSp>
        <p:nvGrpSpPr>
          <p:cNvPr id="23" name="Gruppieren 22"/>
          <p:cNvGrpSpPr/>
          <p:nvPr/>
        </p:nvGrpSpPr>
        <p:grpSpPr>
          <a:xfrm>
            <a:off x="11958" y="449266"/>
            <a:ext cx="2552874" cy="387446"/>
            <a:chOff x="2678" y="611853"/>
            <a:chExt cx="2687835" cy="539846"/>
          </a:xfrm>
        </p:grpSpPr>
        <p:sp>
          <p:nvSpPr>
            <p:cNvPr id="24" name="Richtungspfeil 23"/>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3" name="Rechteck 2">
            <a:hlinkClick r:id="rId3" action="ppaction://hlinksldjump"/>
          </p:cNvPr>
          <p:cNvSpPr/>
          <p:nvPr/>
        </p:nvSpPr>
        <p:spPr>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9" name="Rechteck 28">
            <a:hlinkClick r:id="rId4"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0" name="Rechteck 29">
            <a:hlinkClick r:id="rId5"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1" name="Rechteck 30">
            <a:hlinkClick r:id="rId6"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2" name="Rechteck 31">
            <a:hlinkClick r:id="rId3"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3" name="Rechteck 32">
            <a:hlinkClick r:id="rId7" action="ppaction://hlinksldjump"/>
          </p:cNvPr>
          <p:cNvSpPr/>
          <p:nvPr/>
        </p:nvSpPr>
        <p:spPr bwMode="auto">
          <a:xfrm>
            <a:off x="2553298" y="971427"/>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7" name="Textfeld 6"/>
          <p:cNvSpPr txBox="1"/>
          <p:nvPr/>
        </p:nvSpPr>
        <p:spPr>
          <a:xfrm>
            <a:off x="7668344" y="5233699"/>
            <a:ext cx="1485879" cy="769441"/>
          </a:xfrm>
          <a:prstGeom prst="rect">
            <a:avLst/>
          </a:prstGeom>
          <a:noFill/>
        </p:spPr>
        <p:txBody>
          <a:bodyPr wrap="square" rtlCol="0">
            <a:spAutoFit/>
          </a:bodyPr>
          <a:lstStyle/>
          <a:p>
            <a:r>
              <a:rPr lang="de-DE" sz="1100" dirty="0"/>
              <a:t>Quelle: </a:t>
            </a:r>
            <a:r>
              <a:rPr lang="de-DE" sz="1100" dirty="0" smtClean="0"/>
              <a:t>Anti-Phishing Working Group</a:t>
            </a:r>
            <a:br>
              <a:rPr lang="de-DE" sz="1100" dirty="0" smtClean="0"/>
            </a:br>
            <a:r>
              <a:rPr lang="de-DE" sz="1100" dirty="0" smtClean="0"/>
              <a:t>https://apwg.org/</a:t>
            </a:r>
            <a:endParaRPr lang="de-DE" sz="1100" dirty="0"/>
          </a:p>
        </p:txBody>
      </p:sp>
      <p:pic>
        <p:nvPicPr>
          <p:cNvPr id="4" name="Grafik 3"/>
          <p:cNvPicPr>
            <a:picLocks noChangeAspect="1"/>
          </p:cNvPicPr>
          <p:nvPr/>
        </p:nvPicPr>
        <p:blipFill>
          <a:blip r:embed="rId8"/>
          <a:stretch>
            <a:fillRect/>
          </a:stretch>
        </p:blipFill>
        <p:spPr>
          <a:xfrm>
            <a:off x="378767" y="1824566"/>
            <a:ext cx="7181376" cy="3836682"/>
          </a:xfrm>
          <a:prstGeom prst="rect">
            <a:avLst/>
          </a:prstGeom>
        </p:spPr>
      </p:pic>
    </p:spTree>
    <p:extLst>
      <p:ext uri="{BB962C8B-B14F-4D97-AF65-F5344CB8AC3E}">
        <p14:creationId xmlns:p14="http://schemas.microsoft.com/office/powerpoint/2010/main" val="1990537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nhaltsplatzhalter 4">
            <a:extLst>
              <a:ext uri="{FF2B5EF4-FFF2-40B4-BE49-F238E27FC236}">
                <a16:creationId xmlns:a16="http://schemas.microsoft.com/office/drawing/2014/main" id="{7AF140FF-7482-4D10-86E6-4B00F644A3E4}"/>
              </a:ext>
            </a:extLst>
          </p:cNvPr>
          <p:cNvPicPr>
            <a:picLocks noGrp="1" noChangeAspect="1"/>
          </p:cNvPicPr>
          <p:nvPr>
            <p:ph idx="4294967295"/>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4480" y="933450"/>
            <a:ext cx="6719888" cy="5145088"/>
          </a:xfrm>
        </p:spPr>
      </p:pic>
      <p:grpSp>
        <p:nvGrpSpPr>
          <p:cNvPr id="6" name="Gruppieren 5"/>
          <p:cNvGrpSpPr/>
          <p:nvPr/>
        </p:nvGrpSpPr>
        <p:grpSpPr>
          <a:xfrm>
            <a:off x="4798393" y="449266"/>
            <a:ext cx="2364407" cy="387446"/>
            <a:chOff x="2678" y="611853"/>
            <a:chExt cx="2687835" cy="539846"/>
          </a:xfrm>
        </p:grpSpPr>
        <p:sp>
          <p:nvSpPr>
            <p:cNvPr id="7" name="Richtungspfeil 6"/>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9" name="Gruppieren 8"/>
          <p:cNvGrpSpPr/>
          <p:nvPr/>
        </p:nvGrpSpPr>
        <p:grpSpPr>
          <a:xfrm>
            <a:off x="2316213" y="449266"/>
            <a:ext cx="2687835" cy="387446"/>
            <a:chOff x="2678" y="611853"/>
            <a:chExt cx="2687835" cy="539846"/>
          </a:xfrm>
        </p:grpSpPr>
        <p:sp>
          <p:nvSpPr>
            <p:cNvPr id="10" name="Richtungspfeil 9"/>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2" name="Gruppieren 11"/>
          <p:cNvGrpSpPr/>
          <p:nvPr/>
        </p:nvGrpSpPr>
        <p:grpSpPr>
          <a:xfrm>
            <a:off x="11958" y="449266"/>
            <a:ext cx="2528042" cy="387446"/>
            <a:chOff x="2678" y="611853"/>
            <a:chExt cx="2687835" cy="539846"/>
          </a:xfrm>
        </p:grpSpPr>
        <p:sp>
          <p:nvSpPr>
            <p:cNvPr id="13" name="Richtungspfeil 1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15" name="Rechteck 14">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6" name="Rechteck 15">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10"/>
          <a:stretch>
            <a:fillRect/>
          </a:stretch>
        </p:blipFill>
        <p:spPr>
          <a:xfrm>
            <a:off x="251520" y="2801045"/>
            <a:ext cx="1324160" cy="1409897"/>
          </a:xfrm>
          <a:prstGeom prst="rect">
            <a:avLst/>
          </a:prstGeom>
        </p:spPr>
      </p:pic>
      <p:pic>
        <p:nvPicPr>
          <p:cNvPr id="3" name="Grafik 2"/>
          <p:cNvPicPr>
            <a:picLocks noChangeAspect="1"/>
          </p:cNvPicPr>
          <p:nvPr/>
        </p:nvPicPr>
        <p:blipFill>
          <a:blip r:embed="rId11"/>
          <a:stretch>
            <a:fillRect/>
          </a:stretch>
        </p:blipFill>
        <p:spPr>
          <a:xfrm>
            <a:off x="7733195" y="2905834"/>
            <a:ext cx="1076475" cy="1200318"/>
          </a:xfrm>
          <a:prstGeom prst="rect">
            <a:avLst/>
          </a:prstGeom>
        </p:spPr>
      </p:pic>
    </p:spTree>
    <p:extLst>
      <p:ext uri="{BB962C8B-B14F-4D97-AF65-F5344CB8AC3E}">
        <p14:creationId xmlns:p14="http://schemas.microsoft.com/office/powerpoint/2010/main" val="4283046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Inhaltsplatzhalter 7">
            <a:extLst>
              <a:ext uri="{FF2B5EF4-FFF2-40B4-BE49-F238E27FC236}">
                <a16:creationId xmlns:a16="http://schemas.microsoft.com/office/drawing/2014/main" id="{9EAB6869-3A35-4E51-94ED-2AA39EE9603C}"/>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19672" y="1042988"/>
            <a:ext cx="6261100" cy="4772025"/>
          </a:xfrm>
        </p:spPr>
      </p:pic>
      <p:sp>
        <p:nvSpPr>
          <p:cNvPr id="10" name="Rechteck 9">
            <a:extLst>
              <a:ext uri="{FF2B5EF4-FFF2-40B4-BE49-F238E27FC236}">
                <a16:creationId xmlns:a16="http://schemas.microsoft.com/office/drawing/2014/main" id="{58442311-6268-48E7-9BE2-0AF63703313C}"/>
              </a:ext>
            </a:extLst>
          </p:cNvPr>
          <p:cNvSpPr/>
          <p:nvPr/>
        </p:nvSpPr>
        <p:spPr bwMode="auto">
          <a:xfrm>
            <a:off x="3354248" y="4397210"/>
            <a:ext cx="3552395" cy="864096"/>
          </a:xfrm>
          <a:prstGeom prst="rect">
            <a:avLst/>
          </a:prstGeom>
          <a:noFill/>
          <a:ln/>
        </p:spPr>
        <p:style>
          <a:lnRef idx="2">
            <a:schemeClr val="accent1"/>
          </a:lnRef>
          <a:fillRef idx="1">
            <a:schemeClr val="lt1"/>
          </a:fillRef>
          <a:effectRef idx="0">
            <a:schemeClr val="accent1"/>
          </a:effectRef>
          <a:fontRef idx="minor">
            <a:schemeClr val="dk1"/>
          </a:fontRef>
        </p:style>
        <p:txBody>
          <a:bodyPr lIns="121917" tIns="60958" rIns="121917" bIns="60958" rtlCol="0" anchor="ctr"/>
          <a:lstStyle/>
          <a:p>
            <a:pPr algn="ctr"/>
            <a:endParaRPr lang="de-DE"/>
          </a:p>
        </p:txBody>
      </p:sp>
      <p:cxnSp>
        <p:nvCxnSpPr>
          <p:cNvPr id="6" name="Gerade Verbindung mit Pfeil 5"/>
          <p:cNvCxnSpPr/>
          <p:nvPr/>
        </p:nvCxnSpPr>
        <p:spPr bwMode="auto">
          <a:xfrm flipH="1">
            <a:off x="6948264" y="4778679"/>
            <a:ext cx="163218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uppieren 8"/>
          <p:cNvGrpSpPr/>
          <p:nvPr/>
        </p:nvGrpSpPr>
        <p:grpSpPr>
          <a:xfrm>
            <a:off x="4798393" y="449266"/>
            <a:ext cx="2364407" cy="387446"/>
            <a:chOff x="2678" y="611853"/>
            <a:chExt cx="2687835" cy="539846"/>
          </a:xfrm>
        </p:grpSpPr>
        <p:sp>
          <p:nvSpPr>
            <p:cNvPr id="11" name="Richtungspfeil 10"/>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r>
                <a:rPr lang="de-DE" sz="1400" b="1" dirty="0">
                  <a:solidFill>
                    <a:schemeClr val="tx1"/>
                  </a:solidFill>
                </a:rPr>
                <a:t>Phishing-Website</a:t>
              </a:r>
            </a:p>
          </p:txBody>
        </p:sp>
      </p:grpSp>
      <p:grpSp>
        <p:nvGrpSpPr>
          <p:cNvPr id="13" name="Gruppieren 12"/>
          <p:cNvGrpSpPr/>
          <p:nvPr/>
        </p:nvGrpSpPr>
        <p:grpSpPr>
          <a:xfrm>
            <a:off x="2316213" y="449266"/>
            <a:ext cx="2687835" cy="387446"/>
            <a:chOff x="2678" y="611853"/>
            <a:chExt cx="2687835" cy="539846"/>
          </a:xfrm>
        </p:grpSpPr>
        <p:sp>
          <p:nvSpPr>
            <p:cNvPr id="14" name="Richtungspfeil 13"/>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Phishing-Mail</a:t>
              </a:r>
            </a:p>
          </p:txBody>
        </p:sp>
      </p:grpSp>
      <p:grpSp>
        <p:nvGrpSpPr>
          <p:cNvPr id="16" name="Gruppieren 15"/>
          <p:cNvGrpSpPr/>
          <p:nvPr/>
        </p:nvGrpSpPr>
        <p:grpSpPr>
          <a:xfrm>
            <a:off x="11958" y="449266"/>
            <a:ext cx="2528042" cy="387446"/>
            <a:chOff x="2678" y="611853"/>
            <a:chExt cx="2687835" cy="539846"/>
          </a:xfrm>
        </p:grpSpPr>
        <p:sp>
          <p:nvSpPr>
            <p:cNvPr id="17" name="Richtungspfeil 1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Link Manipulation erkennen</a:t>
              </a:r>
            </a:p>
          </p:txBody>
        </p:sp>
      </p:grpSp>
      <p:sp>
        <p:nvSpPr>
          <p:cNvPr id="19" name="Rechteck 18">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Rechteck 24">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10"/>
          <a:stretch>
            <a:fillRect/>
          </a:stretch>
        </p:blipFill>
        <p:spPr>
          <a:xfrm>
            <a:off x="179512" y="2708920"/>
            <a:ext cx="1362265" cy="1314633"/>
          </a:xfrm>
          <a:prstGeom prst="rect">
            <a:avLst/>
          </a:prstGeom>
        </p:spPr>
      </p:pic>
    </p:spTree>
    <p:extLst>
      <p:ext uri="{BB962C8B-B14F-4D97-AF65-F5344CB8AC3E}">
        <p14:creationId xmlns:p14="http://schemas.microsoft.com/office/powerpoint/2010/main" val="3985146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6" name="Gruppieren 15"/>
          <p:cNvGrpSpPr/>
          <p:nvPr/>
        </p:nvGrpSpPr>
        <p:grpSpPr>
          <a:xfrm>
            <a:off x="4788025" y="449266"/>
            <a:ext cx="2400175" cy="387446"/>
            <a:chOff x="2678" y="611853"/>
            <a:chExt cx="2687835" cy="539846"/>
          </a:xfrm>
        </p:grpSpPr>
        <p:sp>
          <p:nvSpPr>
            <p:cNvPr id="17" name="Richtungspfeil 1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endParaRPr lang="de-DE" sz="1400" b="1" kern="1200" dirty="0">
                <a:solidFill>
                  <a:schemeClr val="tx1"/>
                </a:solidFill>
              </a:endParaRPr>
            </a:p>
          </p:txBody>
        </p:sp>
      </p:grpSp>
      <p:sp>
        <p:nvSpPr>
          <p:cNvPr id="15" name="Richtungspfeil 4"/>
          <p:cNvSpPr/>
          <p:nvPr/>
        </p:nvSpPr>
        <p:spPr>
          <a:xfrm>
            <a:off x="4798393" y="449266"/>
            <a:ext cx="2245686" cy="387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endParaRPr lang="de-DE" sz="1400" b="1" dirty="0">
              <a:solidFill>
                <a:schemeClr val="tx1"/>
              </a:solidFill>
            </a:endParaRPr>
          </a:p>
        </p:txBody>
      </p:sp>
      <p:sp>
        <p:nvSpPr>
          <p:cNvPr id="3" name="Inhaltsplatzhalter 2"/>
          <p:cNvSpPr>
            <a:spLocks noGrp="1" noChangeArrowheads="1"/>
          </p:cNvSpPr>
          <p:nvPr>
            <p:ph type="body" idx="1"/>
          </p:nvPr>
        </p:nvSpPr>
        <p:spPr bwMode="auto">
          <a:xfrm>
            <a:off x="431800" y="1542504"/>
            <a:ext cx="8370888" cy="462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lang="de-DE" dirty="0" smtClean="0"/>
              <a:t>„merkwürdige“ Domains … und E-Mail-Adressen</a:t>
            </a:r>
          </a:p>
          <a:p>
            <a:pPr lvl="2"/>
            <a:r>
              <a:rPr lang="de-DE" dirty="0" smtClean="0"/>
              <a:t>arbeitsagentur</a:t>
            </a:r>
            <a:r>
              <a:rPr lang="de-DE" dirty="0" smtClean="0">
                <a:solidFill>
                  <a:srgbClr val="FF0000"/>
                </a:solidFill>
              </a:rPr>
              <a:t>-service</a:t>
            </a:r>
            <a:r>
              <a:rPr lang="de-DE" dirty="0" smtClean="0"/>
              <a:t>.de</a:t>
            </a:r>
          </a:p>
          <a:p>
            <a:pPr lvl="2"/>
            <a:r>
              <a:rPr lang="de-DE" dirty="0" smtClean="0"/>
              <a:t>a</a:t>
            </a:r>
            <a:r>
              <a:rPr lang="de-DE" dirty="0" smtClean="0">
                <a:solidFill>
                  <a:srgbClr val="FF0000"/>
                </a:solidFill>
              </a:rPr>
              <a:t>rn</a:t>
            </a:r>
            <a:r>
              <a:rPr lang="de-DE" dirty="0" smtClean="0"/>
              <a:t>azon.com</a:t>
            </a:r>
          </a:p>
          <a:p>
            <a:pPr lvl="2"/>
            <a:r>
              <a:rPr lang="de-DE" dirty="0" smtClean="0"/>
              <a:t>tu-braunschweig</a:t>
            </a:r>
            <a:r>
              <a:rPr lang="de-DE" dirty="0" smtClean="0">
                <a:solidFill>
                  <a:srgbClr val="FF0000"/>
                </a:solidFill>
              </a:rPr>
              <a:t>-it</a:t>
            </a:r>
            <a:r>
              <a:rPr lang="de-DE" dirty="0" smtClean="0"/>
              <a:t>.de</a:t>
            </a:r>
          </a:p>
          <a:p>
            <a:pPr lvl="1"/>
            <a:r>
              <a:rPr lang="de-DE" dirty="0" smtClean="0"/>
              <a:t>… und E-Mail-Adressen – welche ist echt?</a:t>
            </a:r>
          </a:p>
          <a:p>
            <a:pPr lvl="2"/>
            <a:r>
              <a:rPr lang="de-DE" dirty="0" smtClean="0"/>
              <a:t>„Christian Böttger“   </a:t>
            </a:r>
          </a:p>
          <a:p>
            <a:pPr lvl="2"/>
            <a:r>
              <a:rPr lang="de-DE" dirty="0" smtClean="0"/>
              <a:t>„Christian Böttger		TU Braunschweig“</a:t>
            </a:r>
          </a:p>
          <a:p>
            <a:pPr lvl="2"/>
            <a:r>
              <a:rPr lang="de-DE" dirty="0" smtClean="0"/>
              <a:t>„Christian </a:t>
            </a:r>
            <a:r>
              <a:rPr lang="de-DE" dirty="0"/>
              <a:t>Böttger“ </a:t>
            </a:r>
            <a:r>
              <a:rPr lang="de-DE" dirty="0" smtClean="0"/>
              <a:t>&lt;chr.boettger</a:t>
            </a:r>
            <a:r>
              <a:rPr lang="de-DE" dirty="0" smtClean="0">
                <a:hlinkClick r:id="rId3"/>
              </a:rPr>
              <a:t>123@gmail.com</a:t>
            </a:r>
            <a:r>
              <a:rPr lang="de-DE" dirty="0" smtClean="0"/>
              <a:t>&gt;</a:t>
            </a:r>
          </a:p>
          <a:p>
            <a:pPr lvl="2"/>
            <a:r>
              <a:rPr lang="de-DE" dirty="0" smtClean="0"/>
              <a:t>„Christian </a:t>
            </a:r>
            <a:r>
              <a:rPr lang="de-DE" dirty="0"/>
              <a:t>Böttger </a:t>
            </a:r>
            <a:r>
              <a:rPr lang="de-DE" dirty="0" smtClean="0"/>
              <a:t>– c.boettger@tu-braunschweig.de“ &lt;cboettger</a:t>
            </a:r>
            <a:r>
              <a:rPr lang="de-DE" dirty="0" smtClean="0">
                <a:hlinkClick r:id="rId4"/>
              </a:rPr>
              <a:t>@securemail-gw.cc</a:t>
            </a:r>
            <a:r>
              <a:rPr lang="de-DE" dirty="0" smtClean="0"/>
              <a:t>&gt;</a:t>
            </a:r>
          </a:p>
          <a:p>
            <a:pPr lvl="2"/>
            <a:r>
              <a:rPr lang="de-DE" dirty="0" smtClean="0"/>
              <a:t>„Christian </a:t>
            </a:r>
            <a:r>
              <a:rPr lang="de-DE" dirty="0"/>
              <a:t>Böttger“ </a:t>
            </a:r>
            <a:r>
              <a:rPr lang="de-DE" dirty="0" smtClean="0"/>
              <a:t>&lt;c.boettger</a:t>
            </a:r>
            <a:r>
              <a:rPr lang="de-DE" dirty="0" smtClean="0">
                <a:hlinkClick r:id="rId5"/>
              </a:rPr>
              <a:t>@tubraunschweig.</a:t>
            </a:r>
            <a:r>
              <a:rPr lang="de-DE" dirty="0" smtClean="0"/>
              <a:t>cc&gt;</a:t>
            </a:r>
          </a:p>
          <a:p>
            <a:pPr lvl="2"/>
            <a:r>
              <a:rPr lang="de-DE" dirty="0" smtClean="0"/>
              <a:t>„Christian </a:t>
            </a:r>
            <a:r>
              <a:rPr lang="de-DE" dirty="0"/>
              <a:t>Böttger“ </a:t>
            </a:r>
            <a:r>
              <a:rPr lang="de-DE" dirty="0" smtClean="0"/>
              <a:t>&lt;</a:t>
            </a:r>
            <a:r>
              <a:rPr lang="de-DE" dirty="0" smtClean="0">
                <a:hlinkClick r:id="rId6"/>
              </a:rPr>
              <a:t>c.boettger@tu-braunschweig.securemail-gw.cc</a:t>
            </a:r>
            <a:r>
              <a:rPr lang="de-DE" dirty="0" smtClean="0"/>
              <a:t>&gt;  </a:t>
            </a:r>
          </a:p>
          <a:p>
            <a:pPr lvl="2"/>
            <a:r>
              <a:rPr lang="de-DE" dirty="0" smtClean="0"/>
              <a:t>„Christian </a:t>
            </a:r>
            <a:r>
              <a:rPr lang="de-DE" dirty="0"/>
              <a:t>Böttger“ </a:t>
            </a:r>
            <a:r>
              <a:rPr lang="de-DE" dirty="0" smtClean="0">
                <a:hlinkClick r:id="rId7"/>
              </a:rPr>
              <a:t>c.boettger@tu-braunschweig.de</a:t>
            </a:r>
            <a:endParaRPr lang="de-DE" dirty="0" smtClean="0"/>
          </a:p>
          <a:p>
            <a:pPr lvl="2"/>
            <a:r>
              <a:rPr lang="de-DE" dirty="0"/>
              <a:t>„Christian Böttger“ </a:t>
            </a:r>
            <a:r>
              <a:rPr lang="de-DE" dirty="0" smtClean="0">
                <a:hlinkClick r:id="rId8"/>
              </a:rPr>
              <a:t>c.boettger@tu-bs.de</a:t>
            </a:r>
            <a:endParaRPr lang="de-DE" dirty="0" smtClean="0"/>
          </a:p>
          <a:p>
            <a:pPr lvl="2"/>
            <a:r>
              <a:rPr lang="de-DE" dirty="0"/>
              <a:t>„Christian Böttger“ &lt;</a:t>
            </a:r>
            <a:r>
              <a:rPr lang="de-DE" dirty="0" smtClean="0"/>
              <a:t>chrboett@tu-bs.de</a:t>
            </a:r>
            <a:r>
              <a:rPr lang="de-DE" dirty="0"/>
              <a:t>&gt;</a:t>
            </a:r>
          </a:p>
          <a:p>
            <a:pPr lvl="2"/>
            <a:endParaRPr lang="de-DE" dirty="0"/>
          </a:p>
          <a:p>
            <a:pPr lvl="2"/>
            <a:endParaRPr dirty="0"/>
          </a:p>
          <a:p>
            <a:pPr lvl="1"/>
            <a:endParaRPr dirty="0"/>
          </a:p>
          <a:p>
            <a:pPr marL="1587" lvl="1" indent="0">
              <a:buNone/>
            </a:pPr>
            <a:endParaRPr dirty="0"/>
          </a:p>
          <a:p>
            <a:pPr lvl="1"/>
            <a:endParaRPr dirty="0"/>
          </a:p>
          <a:p>
            <a:pPr marL="1587" lvl="1" indent="0">
              <a:buNone/>
            </a:pPr>
            <a:r>
              <a:rPr dirty="0"/>
              <a:t>								</a:t>
            </a:r>
          </a:p>
          <a:p>
            <a:pPr lvl="1"/>
            <a:endParaRPr dirty="0"/>
          </a:p>
          <a:p>
            <a:endParaRPr sz="1200" b="1" dirty="0">
              <a:latin typeface="Arial"/>
              <a:ea typeface="Arial"/>
            </a:endParaRPr>
          </a:p>
          <a:p>
            <a:endParaRPr sz="1200" b="1" dirty="0">
              <a:latin typeface="Arial"/>
              <a:ea typeface="Arial"/>
            </a:endParaRPr>
          </a:p>
        </p:txBody>
      </p:sp>
      <p:grpSp>
        <p:nvGrpSpPr>
          <p:cNvPr id="6" name="Gruppieren 5"/>
          <p:cNvGrpSpPr/>
          <p:nvPr/>
        </p:nvGrpSpPr>
        <p:grpSpPr>
          <a:xfrm>
            <a:off x="2316213" y="449266"/>
            <a:ext cx="2687835" cy="387446"/>
            <a:chOff x="2678" y="611853"/>
            <a:chExt cx="2687835" cy="539846"/>
          </a:xfrm>
        </p:grpSpPr>
        <p:sp>
          <p:nvSpPr>
            <p:cNvPr id="7" name="Richtungspfeil 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endParaRPr lang="de-DE" sz="1400" b="1" kern="1200" dirty="0">
                <a:solidFill>
                  <a:schemeClr val="tx1"/>
                </a:solidFill>
              </a:endParaRPr>
            </a:p>
          </p:txBody>
        </p:sp>
      </p:grpSp>
      <p:grpSp>
        <p:nvGrpSpPr>
          <p:cNvPr id="10" name="Gruppieren 9"/>
          <p:cNvGrpSpPr/>
          <p:nvPr/>
        </p:nvGrpSpPr>
        <p:grpSpPr>
          <a:xfrm>
            <a:off x="11958" y="449266"/>
            <a:ext cx="2528042" cy="387446"/>
            <a:chOff x="2678" y="611853"/>
            <a:chExt cx="2687835" cy="539846"/>
          </a:xfrm>
        </p:grpSpPr>
        <p:sp>
          <p:nvSpPr>
            <p:cNvPr id="11" name="Richtungspfeil 10"/>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tx1"/>
                  </a:solidFill>
                </a:rPr>
                <a:t>DNS - Abfragen</a:t>
              </a:r>
              <a:endParaRPr lang="de-DE" sz="1400" b="1" kern="1200" dirty="0">
                <a:solidFill>
                  <a:schemeClr val="tx1"/>
                </a:solidFill>
              </a:endParaRPr>
            </a:p>
          </p:txBody>
        </p:sp>
      </p:grpSp>
      <p:sp>
        <p:nvSpPr>
          <p:cNvPr id="14" name="Rechteck 13">
            <a:hlinkClick r:id="rId9"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10"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11"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12"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12" action="ppaction://hlinksldjump"/>
          </p:cNvPr>
          <p:cNvSpPr/>
          <p:nvPr/>
        </p:nvSpPr>
        <p:spPr bwMode="auto">
          <a:xfrm>
            <a:off x="85268" y="849524"/>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13" action="ppaction://hlinksldjump"/>
          </p:cNvPr>
          <p:cNvSpPr/>
          <p:nvPr/>
        </p:nvSpPr>
        <p:spPr bwMode="auto">
          <a:xfrm>
            <a:off x="2510206" y="449266"/>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14" action="ppaction://hlinksldjump"/>
          </p:cNvPr>
          <p:cNvSpPr/>
          <p:nvPr/>
        </p:nvSpPr>
        <p:spPr bwMode="auto">
          <a:xfrm>
            <a:off x="4961300" y="449266"/>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5" name="Grafik 24"/>
          <p:cNvPicPr>
            <a:picLocks noChangeAspect="1"/>
          </p:cNvPicPr>
          <p:nvPr/>
        </p:nvPicPr>
        <p:blipFill>
          <a:blip r:embed="rId15"/>
          <a:stretch>
            <a:fillRect/>
          </a:stretch>
        </p:blipFill>
        <p:spPr bwMode="auto">
          <a:xfrm>
            <a:off x="6516216" y="2420888"/>
            <a:ext cx="1800200" cy="1343256"/>
          </a:xfrm>
          <a:prstGeom prst="rect">
            <a:avLst/>
          </a:prstGeom>
        </p:spPr>
      </p:pic>
    </p:spTree>
    <p:extLst>
      <p:ext uri="{BB962C8B-B14F-4D97-AF65-F5344CB8AC3E}">
        <p14:creationId xmlns:p14="http://schemas.microsoft.com/office/powerpoint/2010/main" val="1058828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6" name="Gruppieren 15"/>
          <p:cNvGrpSpPr/>
          <p:nvPr/>
        </p:nvGrpSpPr>
        <p:grpSpPr>
          <a:xfrm>
            <a:off x="4788025" y="449266"/>
            <a:ext cx="2400175" cy="387446"/>
            <a:chOff x="2678" y="611853"/>
            <a:chExt cx="2687835" cy="539846"/>
          </a:xfrm>
        </p:grpSpPr>
        <p:sp>
          <p:nvSpPr>
            <p:cNvPr id="17" name="Richtungspfeil 1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endParaRPr lang="de-DE" sz="1400" b="1" kern="1200" dirty="0">
                <a:solidFill>
                  <a:schemeClr val="tx1"/>
                </a:solidFill>
              </a:endParaRPr>
            </a:p>
          </p:txBody>
        </p:sp>
      </p:grpSp>
      <p:sp>
        <p:nvSpPr>
          <p:cNvPr id="15" name="Richtungspfeil 4"/>
          <p:cNvSpPr/>
          <p:nvPr/>
        </p:nvSpPr>
        <p:spPr>
          <a:xfrm>
            <a:off x="4798393" y="449266"/>
            <a:ext cx="2245686" cy="387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endParaRPr lang="de-DE" sz="1400" b="1" dirty="0">
              <a:solidFill>
                <a:schemeClr val="tx1"/>
              </a:solidFill>
            </a:endParaRPr>
          </a:p>
        </p:txBody>
      </p:sp>
      <p:sp>
        <p:nvSpPr>
          <p:cNvPr id="3" name="Inhaltsplatzhalter 2"/>
          <p:cNvSpPr>
            <a:spLocks noGrp="1" noChangeArrowheads="1"/>
          </p:cNvSpPr>
          <p:nvPr>
            <p:ph type="body" idx="1"/>
          </p:nvPr>
        </p:nvSpPr>
        <p:spPr bwMode="auto">
          <a:xfrm>
            <a:off x="431800" y="1542504"/>
            <a:ext cx="8370888" cy="462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lang="de-DE" dirty="0"/>
              <a:t>Im Zweifel – bei eigentlich bekannten Absendern – nachfragen per Telefon</a:t>
            </a:r>
          </a:p>
          <a:p>
            <a:pPr lvl="1"/>
            <a:endParaRPr lang="de-DE" dirty="0" smtClean="0"/>
          </a:p>
          <a:p>
            <a:pPr lvl="1"/>
            <a:r>
              <a:rPr lang="de-DE" dirty="0" smtClean="0"/>
              <a:t>Im Zweifel nachschlagen, wem eine Domain gehört</a:t>
            </a:r>
          </a:p>
          <a:p>
            <a:pPr lvl="2"/>
            <a:r>
              <a:rPr lang="de-DE" dirty="0">
                <a:hlinkClick r:id="rId3"/>
              </a:rPr>
              <a:t>DNS-Abfragen | heise </a:t>
            </a:r>
            <a:r>
              <a:rPr lang="de-DE" dirty="0" smtClean="0">
                <a:hlinkClick r:id="rId3"/>
              </a:rPr>
              <a:t>Netze</a:t>
            </a:r>
            <a:r>
              <a:rPr lang="de-DE" dirty="0" smtClean="0"/>
              <a:t>: </a:t>
            </a:r>
            <a:r>
              <a:rPr lang="de-DE" dirty="0">
                <a:hlinkClick r:id="rId3"/>
              </a:rPr>
              <a:t>https://www.heise.de/netze/tools/dns</a:t>
            </a:r>
            <a:r>
              <a:rPr lang="de-DE" dirty="0" smtClean="0">
                <a:hlinkClick r:id="rId3"/>
              </a:rPr>
              <a:t>/</a:t>
            </a:r>
            <a:r>
              <a:rPr lang="de-DE" dirty="0" smtClean="0"/>
              <a:t> </a:t>
            </a:r>
            <a:endParaRPr dirty="0"/>
          </a:p>
          <a:p>
            <a:pPr lvl="1"/>
            <a:r>
              <a:rPr lang="de-DE" dirty="0" smtClean="0"/>
              <a:t>Beispiel 1</a:t>
            </a:r>
            <a:br>
              <a:rPr lang="de-DE" dirty="0" smtClean="0"/>
            </a:br>
            <a:r>
              <a:rPr lang="de-DE" dirty="0" smtClean="0"/>
              <a:t>Mail</a:t>
            </a:r>
          </a:p>
          <a:p>
            <a:pPr lvl="1"/>
            <a:endParaRPr dirty="0"/>
          </a:p>
          <a:p>
            <a:pPr marL="1587" lvl="1" indent="0">
              <a:buNone/>
            </a:pPr>
            <a:endParaRPr dirty="0"/>
          </a:p>
          <a:p>
            <a:pPr lvl="1"/>
            <a:endParaRPr dirty="0"/>
          </a:p>
          <a:p>
            <a:pPr marL="1587" lvl="1" indent="0">
              <a:buNone/>
            </a:pPr>
            <a:r>
              <a:rPr dirty="0"/>
              <a:t>								</a:t>
            </a:r>
          </a:p>
          <a:p>
            <a:pPr lvl="1"/>
            <a:endParaRPr dirty="0"/>
          </a:p>
          <a:p>
            <a:endParaRPr sz="1200" b="1" dirty="0">
              <a:latin typeface="Arial"/>
              <a:ea typeface="Arial"/>
            </a:endParaRPr>
          </a:p>
          <a:p>
            <a:endParaRPr sz="1200" b="1" dirty="0">
              <a:latin typeface="Arial"/>
              <a:ea typeface="Arial"/>
            </a:endParaRPr>
          </a:p>
        </p:txBody>
      </p:sp>
      <p:grpSp>
        <p:nvGrpSpPr>
          <p:cNvPr id="6" name="Gruppieren 5"/>
          <p:cNvGrpSpPr/>
          <p:nvPr/>
        </p:nvGrpSpPr>
        <p:grpSpPr>
          <a:xfrm>
            <a:off x="2316213" y="449266"/>
            <a:ext cx="2687835" cy="387446"/>
            <a:chOff x="2678" y="611853"/>
            <a:chExt cx="2687835" cy="539846"/>
          </a:xfrm>
        </p:grpSpPr>
        <p:sp>
          <p:nvSpPr>
            <p:cNvPr id="7" name="Richtungspfeil 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endParaRPr lang="de-DE" sz="1400" b="1" kern="1200" dirty="0">
                <a:solidFill>
                  <a:schemeClr val="tx1"/>
                </a:solidFill>
              </a:endParaRPr>
            </a:p>
          </p:txBody>
        </p:sp>
      </p:grpSp>
      <p:grpSp>
        <p:nvGrpSpPr>
          <p:cNvPr id="10" name="Gruppieren 9"/>
          <p:cNvGrpSpPr/>
          <p:nvPr/>
        </p:nvGrpSpPr>
        <p:grpSpPr>
          <a:xfrm>
            <a:off x="11958" y="449266"/>
            <a:ext cx="2528042" cy="387446"/>
            <a:chOff x="2678" y="611853"/>
            <a:chExt cx="2687835" cy="539846"/>
          </a:xfrm>
        </p:grpSpPr>
        <p:sp>
          <p:nvSpPr>
            <p:cNvPr id="11" name="Richtungspfeil 10"/>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tx1"/>
                  </a:solidFill>
                </a:rPr>
                <a:t>DNS - Abfragen</a:t>
              </a:r>
              <a:endParaRPr lang="de-DE" sz="1400" b="1" kern="1200" dirty="0">
                <a:solidFill>
                  <a:schemeClr val="tx1"/>
                </a:solidFill>
              </a:endParaRPr>
            </a:p>
          </p:txBody>
        </p:sp>
      </p:grpSp>
      <p:sp>
        <p:nvSpPr>
          <p:cNvPr id="14" name="Rechteck 13">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7" action="ppaction://hlinksldjump"/>
          </p:cNvPr>
          <p:cNvSpPr/>
          <p:nvPr/>
        </p:nvSpPr>
        <p:spPr bwMode="auto">
          <a:xfrm>
            <a:off x="85268" y="849524"/>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8" action="ppaction://hlinksldjump"/>
          </p:cNvPr>
          <p:cNvSpPr/>
          <p:nvPr/>
        </p:nvSpPr>
        <p:spPr bwMode="auto">
          <a:xfrm>
            <a:off x="2510206" y="449266"/>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9" action="ppaction://hlinksldjump"/>
          </p:cNvPr>
          <p:cNvSpPr/>
          <p:nvPr/>
        </p:nvSpPr>
        <p:spPr bwMode="auto">
          <a:xfrm>
            <a:off x="4961300" y="449266"/>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4" name="Grafik 3"/>
          <p:cNvPicPr>
            <a:picLocks noChangeAspect="1"/>
          </p:cNvPicPr>
          <p:nvPr/>
        </p:nvPicPr>
        <p:blipFill>
          <a:blip r:embed="rId10"/>
          <a:stretch>
            <a:fillRect/>
          </a:stretch>
        </p:blipFill>
        <p:spPr>
          <a:xfrm>
            <a:off x="1835696" y="2780928"/>
            <a:ext cx="4414226" cy="3240360"/>
          </a:xfrm>
          <a:prstGeom prst="rect">
            <a:avLst/>
          </a:prstGeom>
        </p:spPr>
      </p:pic>
      <p:sp>
        <p:nvSpPr>
          <p:cNvPr id="5" name="Pfeil nach links 4"/>
          <p:cNvSpPr/>
          <p:nvPr/>
        </p:nvSpPr>
        <p:spPr>
          <a:xfrm>
            <a:off x="3779912" y="5589240"/>
            <a:ext cx="1512168" cy="144016"/>
          </a:xfrm>
          <a:prstGeom prst="leftArrow">
            <a:avLst/>
          </a:prstGeom>
          <a:solidFill>
            <a:schemeClr val="accent1"/>
          </a:solid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smtClean="0"/>
          </a:p>
        </p:txBody>
      </p:sp>
      <p:pic>
        <p:nvPicPr>
          <p:cNvPr id="25" name="Grafik 24"/>
          <p:cNvPicPr>
            <a:picLocks noChangeAspect="1"/>
          </p:cNvPicPr>
          <p:nvPr/>
        </p:nvPicPr>
        <p:blipFill>
          <a:blip r:embed="rId11"/>
          <a:stretch>
            <a:fillRect/>
          </a:stretch>
        </p:blipFill>
        <p:spPr bwMode="auto">
          <a:xfrm>
            <a:off x="6753718" y="3057852"/>
            <a:ext cx="1800200" cy="1343256"/>
          </a:xfrm>
          <a:prstGeom prst="rect">
            <a:avLst/>
          </a:prstGeom>
        </p:spPr>
      </p:pic>
    </p:spTree>
    <p:extLst>
      <p:ext uri="{BB962C8B-B14F-4D97-AF65-F5344CB8AC3E}">
        <p14:creationId xmlns:p14="http://schemas.microsoft.com/office/powerpoint/2010/main" val="2265666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6" name="Gruppieren 15"/>
          <p:cNvGrpSpPr/>
          <p:nvPr/>
        </p:nvGrpSpPr>
        <p:grpSpPr>
          <a:xfrm>
            <a:off x="4788025" y="449266"/>
            <a:ext cx="2400175" cy="387446"/>
            <a:chOff x="2678" y="611853"/>
            <a:chExt cx="2687835" cy="539846"/>
          </a:xfrm>
        </p:grpSpPr>
        <p:sp>
          <p:nvSpPr>
            <p:cNvPr id="17" name="Richtungspfeil 1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endParaRPr lang="de-DE" sz="1400" b="1" kern="1200" dirty="0">
                <a:solidFill>
                  <a:schemeClr val="tx1"/>
                </a:solidFill>
              </a:endParaRPr>
            </a:p>
          </p:txBody>
        </p:sp>
      </p:grpSp>
      <p:sp>
        <p:nvSpPr>
          <p:cNvPr id="15" name="Richtungspfeil 4"/>
          <p:cNvSpPr/>
          <p:nvPr/>
        </p:nvSpPr>
        <p:spPr>
          <a:xfrm>
            <a:off x="4798393" y="449266"/>
            <a:ext cx="2245686" cy="387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endParaRPr lang="de-DE" sz="1400" b="1" dirty="0">
              <a:solidFill>
                <a:schemeClr val="tx1"/>
              </a:solidFill>
            </a:endParaRPr>
          </a:p>
        </p:txBody>
      </p:sp>
      <p:sp>
        <p:nvSpPr>
          <p:cNvPr id="3" name="Inhaltsplatzhalter 2"/>
          <p:cNvSpPr>
            <a:spLocks noGrp="1" noChangeArrowheads="1"/>
          </p:cNvSpPr>
          <p:nvPr>
            <p:ph type="body" idx="1"/>
          </p:nvPr>
        </p:nvSpPr>
        <p:spPr bwMode="auto">
          <a:xfrm>
            <a:off x="431800" y="1542504"/>
            <a:ext cx="8370888" cy="462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lang="de-DE" dirty="0" smtClean="0"/>
              <a:t>Im Zweifel nachschlagen, wem eine Domain gehört</a:t>
            </a:r>
          </a:p>
          <a:p>
            <a:pPr lvl="2"/>
            <a:r>
              <a:rPr lang="de-DE" dirty="0">
                <a:hlinkClick r:id="rId3"/>
              </a:rPr>
              <a:t>DNS-Abfragen | heise </a:t>
            </a:r>
            <a:r>
              <a:rPr lang="de-DE" dirty="0" smtClean="0">
                <a:hlinkClick r:id="rId3"/>
              </a:rPr>
              <a:t>Netze</a:t>
            </a:r>
            <a:r>
              <a:rPr lang="de-DE" dirty="0" smtClean="0"/>
              <a:t>: </a:t>
            </a:r>
            <a:r>
              <a:rPr lang="de-DE" dirty="0">
                <a:hlinkClick r:id="rId3"/>
              </a:rPr>
              <a:t>https://www.heise.de/netze/tools/dns</a:t>
            </a:r>
            <a:r>
              <a:rPr lang="de-DE" dirty="0" smtClean="0">
                <a:hlinkClick r:id="rId3"/>
              </a:rPr>
              <a:t>/</a:t>
            </a:r>
            <a:r>
              <a:rPr lang="de-DE" dirty="0" smtClean="0"/>
              <a:t> </a:t>
            </a:r>
            <a:endParaRPr dirty="0"/>
          </a:p>
          <a:p>
            <a:pPr lvl="1"/>
            <a:r>
              <a:rPr lang="de-DE" dirty="0" smtClean="0"/>
              <a:t>Beispiel 2</a:t>
            </a:r>
            <a:br>
              <a:rPr lang="de-DE" dirty="0" smtClean="0"/>
            </a:br>
            <a:r>
              <a:rPr lang="de-DE" dirty="0" smtClean="0"/>
              <a:t>Mail korrekt</a:t>
            </a:r>
          </a:p>
          <a:p>
            <a:pPr lvl="1"/>
            <a:endParaRPr dirty="0"/>
          </a:p>
          <a:p>
            <a:pPr marL="1587" lvl="1" indent="0">
              <a:buNone/>
            </a:pPr>
            <a:endParaRPr dirty="0"/>
          </a:p>
          <a:p>
            <a:pPr lvl="1"/>
            <a:endParaRPr dirty="0"/>
          </a:p>
          <a:p>
            <a:pPr marL="1587" lvl="1" indent="0">
              <a:buNone/>
            </a:pPr>
            <a:r>
              <a:rPr dirty="0"/>
              <a:t>								</a:t>
            </a:r>
          </a:p>
          <a:p>
            <a:pPr lvl="1"/>
            <a:endParaRPr dirty="0"/>
          </a:p>
          <a:p>
            <a:endParaRPr sz="1200" b="1" dirty="0">
              <a:latin typeface="Arial"/>
              <a:ea typeface="Arial"/>
            </a:endParaRPr>
          </a:p>
          <a:p>
            <a:endParaRPr sz="1200" b="1" dirty="0">
              <a:latin typeface="Arial"/>
              <a:ea typeface="Arial"/>
            </a:endParaRPr>
          </a:p>
        </p:txBody>
      </p:sp>
      <p:grpSp>
        <p:nvGrpSpPr>
          <p:cNvPr id="6" name="Gruppieren 5"/>
          <p:cNvGrpSpPr/>
          <p:nvPr/>
        </p:nvGrpSpPr>
        <p:grpSpPr>
          <a:xfrm>
            <a:off x="2316213" y="449266"/>
            <a:ext cx="2687835" cy="387446"/>
            <a:chOff x="2678" y="611853"/>
            <a:chExt cx="2687835" cy="539846"/>
          </a:xfrm>
        </p:grpSpPr>
        <p:sp>
          <p:nvSpPr>
            <p:cNvPr id="7" name="Richtungspfeil 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endParaRPr lang="de-DE" sz="1400" b="1" kern="1200" dirty="0">
                <a:solidFill>
                  <a:schemeClr val="tx1"/>
                </a:solidFill>
              </a:endParaRPr>
            </a:p>
          </p:txBody>
        </p:sp>
      </p:grpSp>
      <p:grpSp>
        <p:nvGrpSpPr>
          <p:cNvPr id="10" name="Gruppieren 9"/>
          <p:cNvGrpSpPr/>
          <p:nvPr/>
        </p:nvGrpSpPr>
        <p:grpSpPr>
          <a:xfrm>
            <a:off x="11958" y="449266"/>
            <a:ext cx="2528042" cy="387446"/>
            <a:chOff x="2678" y="611853"/>
            <a:chExt cx="2687835" cy="539846"/>
          </a:xfrm>
        </p:grpSpPr>
        <p:sp>
          <p:nvSpPr>
            <p:cNvPr id="11" name="Richtungspfeil 10"/>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tx1"/>
                  </a:solidFill>
                </a:rPr>
                <a:t>DNS - Abfragen</a:t>
              </a:r>
              <a:endParaRPr lang="de-DE" sz="1400" b="1" kern="1200" dirty="0">
                <a:solidFill>
                  <a:schemeClr val="tx1"/>
                </a:solidFill>
              </a:endParaRPr>
            </a:p>
          </p:txBody>
        </p:sp>
      </p:grpSp>
      <p:sp>
        <p:nvSpPr>
          <p:cNvPr id="14" name="Rechteck 13">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7" action="ppaction://hlinksldjump"/>
          </p:cNvPr>
          <p:cNvSpPr/>
          <p:nvPr/>
        </p:nvSpPr>
        <p:spPr bwMode="auto">
          <a:xfrm>
            <a:off x="85268" y="849524"/>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8" action="ppaction://hlinksldjump"/>
          </p:cNvPr>
          <p:cNvSpPr/>
          <p:nvPr/>
        </p:nvSpPr>
        <p:spPr bwMode="auto">
          <a:xfrm>
            <a:off x="2510206" y="449266"/>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9" action="ppaction://hlinksldjump"/>
          </p:cNvPr>
          <p:cNvSpPr/>
          <p:nvPr/>
        </p:nvSpPr>
        <p:spPr bwMode="auto">
          <a:xfrm>
            <a:off x="4961300" y="449266"/>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10"/>
          <a:stretch>
            <a:fillRect/>
          </a:stretch>
        </p:blipFill>
        <p:spPr>
          <a:xfrm>
            <a:off x="2395797" y="2132856"/>
            <a:ext cx="3688371" cy="3865454"/>
          </a:xfrm>
          <a:prstGeom prst="rect">
            <a:avLst/>
          </a:prstGeom>
        </p:spPr>
      </p:pic>
      <p:sp>
        <p:nvSpPr>
          <p:cNvPr id="8" name="Textfeld 7"/>
          <p:cNvSpPr txBox="1"/>
          <p:nvPr/>
        </p:nvSpPr>
        <p:spPr>
          <a:xfrm>
            <a:off x="6084168" y="3645024"/>
            <a:ext cx="2520280" cy="923330"/>
          </a:xfrm>
          <a:prstGeom prst="rect">
            <a:avLst/>
          </a:prstGeom>
          <a:noFill/>
        </p:spPr>
        <p:txBody>
          <a:bodyPr wrap="square" rtlCol="0">
            <a:spAutoFit/>
          </a:bodyPr>
          <a:lstStyle/>
          <a:p>
            <a:r>
              <a:rPr lang="de-DE" dirty="0" smtClean="0"/>
              <a:t>DFN.de =</a:t>
            </a:r>
            <a:br>
              <a:rPr lang="de-DE" dirty="0" smtClean="0"/>
            </a:br>
            <a:r>
              <a:rPr lang="de-DE" dirty="0"/>
              <a:t>D</a:t>
            </a:r>
            <a:r>
              <a:rPr lang="de-DE" dirty="0" smtClean="0"/>
              <a:t>eutsches Forschungsnetz e.V.</a:t>
            </a:r>
            <a:endParaRPr lang="de-DE" dirty="0"/>
          </a:p>
        </p:txBody>
      </p:sp>
      <p:pic>
        <p:nvPicPr>
          <p:cNvPr id="25" name="Grafik 24"/>
          <p:cNvPicPr>
            <a:picLocks noChangeAspect="1"/>
          </p:cNvPicPr>
          <p:nvPr/>
        </p:nvPicPr>
        <p:blipFill>
          <a:blip r:embed="rId11"/>
          <a:stretch>
            <a:fillRect/>
          </a:stretch>
        </p:blipFill>
        <p:spPr bwMode="auto">
          <a:xfrm>
            <a:off x="6925925" y="2062712"/>
            <a:ext cx="1800200" cy="1343256"/>
          </a:xfrm>
          <a:prstGeom prst="rect">
            <a:avLst/>
          </a:prstGeom>
        </p:spPr>
      </p:pic>
    </p:spTree>
    <p:extLst>
      <p:ext uri="{BB962C8B-B14F-4D97-AF65-F5344CB8AC3E}">
        <p14:creationId xmlns:p14="http://schemas.microsoft.com/office/powerpoint/2010/main" val="3313692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6" name="Gruppieren 15"/>
          <p:cNvGrpSpPr/>
          <p:nvPr/>
        </p:nvGrpSpPr>
        <p:grpSpPr>
          <a:xfrm>
            <a:off x="4788025" y="449266"/>
            <a:ext cx="2400175" cy="387446"/>
            <a:chOff x="2678" y="611853"/>
            <a:chExt cx="2687835" cy="539846"/>
          </a:xfrm>
        </p:grpSpPr>
        <p:sp>
          <p:nvSpPr>
            <p:cNvPr id="17" name="Richtungspfeil 1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endParaRPr lang="de-DE" sz="1400" b="1" kern="1200" dirty="0">
                <a:solidFill>
                  <a:schemeClr val="tx1"/>
                </a:solidFill>
              </a:endParaRPr>
            </a:p>
          </p:txBody>
        </p:sp>
      </p:grpSp>
      <p:sp>
        <p:nvSpPr>
          <p:cNvPr id="15" name="Richtungspfeil 4"/>
          <p:cNvSpPr/>
          <p:nvPr/>
        </p:nvSpPr>
        <p:spPr>
          <a:xfrm>
            <a:off x="4798393" y="449266"/>
            <a:ext cx="2245686" cy="387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endParaRPr lang="de-DE" sz="1400" b="1" dirty="0">
              <a:solidFill>
                <a:schemeClr val="tx1"/>
              </a:solidFill>
            </a:endParaRPr>
          </a:p>
        </p:txBody>
      </p:sp>
      <p:sp>
        <p:nvSpPr>
          <p:cNvPr id="3" name="Inhaltsplatzhalter 2"/>
          <p:cNvSpPr>
            <a:spLocks noGrp="1" noChangeArrowheads="1"/>
          </p:cNvSpPr>
          <p:nvPr>
            <p:ph type="body" idx="1"/>
          </p:nvPr>
        </p:nvSpPr>
        <p:spPr bwMode="auto">
          <a:xfrm>
            <a:off x="431800" y="1542504"/>
            <a:ext cx="8370888" cy="462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lang="de-DE" dirty="0" smtClean="0"/>
              <a:t>Im Zweifel nachschlagen, wem eine Domain gehört</a:t>
            </a:r>
          </a:p>
          <a:p>
            <a:pPr lvl="2"/>
            <a:r>
              <a:rPr lang="de-DE" dirty="0">
                <a:hlinkClick r:id="rId3"/>
              </a:rPr>
              <a:t>DNS-Abfragen | heise </a:t>
            </a:r>
            <a:r>
              <a:rPr lang="de-DE" dirty="0" smtClean="0">
                <a:hlinkClick r:id="rId3"/>
              </a:rPr>
              <a:t>Netze</a:t>
            </a:r>
            <a:r>
              <a:rPr lang="de-DE" dirty="0" smtClean="0"/>
              <a:t>: </a:t>
            </a:r>
            <a:r>
              <a:rPr lang="de-DE" dirty="0">
                <a:hlinkClick r:id="rId3"/>
              </a:rPr>
              <a:t>https://www.heise.de/netze/tools/dns</a:t>
            </a:r>
            <a:r>
              <a:rPr lang="de-DE" dirty="0" smtClean="0">
                <a:hlinkClick r:id="rId3"/>
              </a:rPr>
              <a:t>/</a:t>
            </a:r>
            <a:r>
              <a:rPr lang="de-DE" dirty="0" smtClean="0"/>
              <a:t> </a:t>
            </a:r>
          </a:p>
          <a:p>
            <a:pPr lvl="2"/>
            <a:r>
              <a:rPr lang="de-DE" dirty="0" err="1">
                <a:hlinkClick r:id="rId4"/>
              </a:rPr>
              <a:t>Whois</a:t>
            </a:r>
            <a:r>
              <a:rPr lang="de-DE" dirty="0">
                <a:hlinkClick r:id="rId4"/>
              </a:rPr>
              <a:t> | heise </a:t>
            </a:r>
            <a:r>
              <a:rPr lang="de-DE" dirty="0" smtClean="0">
                <a:hlinkClick r:id="rId4"/>
              </a:rPr>
              <a:t>Netze</a:t>
            </a:r>
            <a:r>
              <a:rPr lang="de-DE" dirty="0"/>
              <a:t>: </a:t>
            </a:r>
            <a:r>
              <a:rPr lang="de-DE" dirty="0">
                <a:hlinkClick r:id="rId4"/>
              </a:rPr>
              <a:t>https://www.heise.de/netze/tools/whois</a:t>
            </a:r>
            <a:r>
              <a:rPr lang="de-DE" dirty="0" smtClean="0">
                <a:hlinkClick r:id="rId4"/>
              </a:rPr>
              <a:t>/</a:t>
            </a:r>
            <a:r>
              <a:rPr lang="de-DE" dirty="0" smtClean="0"/>
              <a:t> (IP-Adressen!)</a:t>
            </a:r>
            <a:endParaRPr dirty="0"/>
          </a:p>
          <a:p>
            <a:pPr lvl="1"/>
            <a:r>
              <a:rPr lang="de-DE" dirty="0" smtClean="0"/>
              <a:t>Beispiel 3</a:t>
            </a:r>
            <a:br>
              <a:rPr lang="de-DE" dirty="0" smtClean="0"/>
            </a:br>
            <a:r>
              <a:rPr lang="de-DE" dirty="0" smtClean="0"/>
              <a:t>Webseite korrekt</a:t>
            </a:r>
          </a:p>
          <a:p>
            <a:pPr lvl="1"/>
            <a:endParaRPr dirty="0"/>
          </a:p>
          <a:p>
            <a:pPr marL="1587" lvl="1" indent="0">
              <a:buNone/>
            </a:pPr>
            <a:endParaRPr dirty="0"/>
          </a:p>
          <a:p>
            <a:pPr lvl="1"/>
            <a:endParaRPr dirty="0"/>
          </a:p>
          <a:p>
            <a:pPr marL="1587" lvl="1" indent="0">
              <a:buNone/>
            </a:pPr>
            <a:r>
              <a:rPr dirty="0"/>
              <a:t>								</a:t>
            </a:r>
          </a:p>
          <a:p>
            <a:pPr lvl="1"/>
            <a:endParaRPr dirty="0"/>
          </a:p>
          <a:p>
            <a:endParaRPr sz="1200" b="1" dirty="0">
              <a:latin typeface="Arial"/>
              <a:ea typeface="Arial"/>
            </a:endParaRPr>
          </a:p>
          <a:p>
            <a:endParaRPr sz="1200" b="1" dirty="0">
              <a:latin typeface="Arial"/>
              <a:ea typeface="Arial"/>
            </a:endParaRPr>
          </a:p>
        </p:txBody>
      </p:sp>
      <p:grpSp>
        <p:nvGrpSpPr>
          <p:cNvPr id="6" name="Gruppieren 5"/>
          <p:cNvGrpSpPr/>
          <p:nvPr/>
        </p:nvGrpSpPr>
        <p:grpSpPr>
          <a:xfrm>
            <a:off x="2316213" y="449266"/>
            <a:ext cx="2687835" cy="387446"/>
            <a:chOff x="2678" y="611853"/>
            <a:chExt cx="2687835" cy="539846"/>
          </a:xfrm>
        </p:grpSpPr>
        <p:sp>
          <p:nvSpPr>
            <p:cNvPr id="7" name="Richtungspfeil 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endParaRPr lang="de-DE" sz="1400" b="1" kern="1200" dirty="0">
                <a:solidFill>
                  <a:schemeClr val="tx1"/>
                </a:solidFill>
              </a:endParaRPr>
            </a:p>
          </p:txBody>
        </p:sp>
      </p:grpSp>
      <p:grpSp>
        <p:nvGrpSpPr>
          <p:cNvPr id="10" name="Gruppieren 9"/>
          <p:cNvGrpSpPr/>
          <p:nvPr/>
        </p:nvGrpSpPr>
        <p:grpSpPr>
          <a:xfrm>
            <a:off x="11958" y="449266"/>
            <a:ext cx="2528042" cy="387446"/>
            <a:chOff x="2678" y="611853"/>
            <a:chExt cx="2687835" cy="539846"/>
          </a:xfrm>
        </p:grpSpPr>
        <p:sp>
          <p:nvSpPr>
            <p:cNvPr id="11" name="Richtungspfeil 10"/>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tx1"/>
                  </a:solidFill>
                </a:rPr>
                <a:t>DNS - Abfragen</a:t>
              </a:r>
              <a:endParaRPr lang="de-DE" sz="1400" b="1" kern="1200" dirty="0">
                <a:solidFill>
                  <a:schemeClr val="tx1"/>
                </a:solidFill>
              </a:endParaRPr>
            </a:p>
          </p:txBody>
        </p:sp>
      </p:grpSp>
      <p:sp>
        <p:nvSpPr>
          <p:cNvPr id="14" name="Rechteck 13">
            <a:hlinkClick r:id="rId5"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6"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7"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8"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8" action="ppaction://hlinksldjump"/>
          </p:cNvPr>
          <p:cNvSpPr/>
          <p:nvPr/>
        </p:nvSpPr>
        <p:spPr bwMode="auto">
          <a:xfrm>
            <a:off x="85268" y="849524"/>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9" action="ppaction://hlinksldjump"/>
          </p:cNvPr>
          <p:cNvSpPr/>
          <p:nvPr/>
        </p:nvSpPr>
        <p:spPr bwMode="auto">
          <a:xfrm>
            <a:off x="2510206" y="449266"/>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10" action="ppaction://hlinksldjump"/>
          </p:cNvPr>
          <p:cNvSpPr/>
          <p:nvPr/>
        </p:nvSpPr>
        <p:spPr bwMode="auto">
          <a:xfrm>
            <a:off x="4961300" y="449266"/>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8" name="Textfeld 7"/>
          <p:cNvSpPr txBox="1"/>
          <p:nvPr/>
        </p:nvSpPr>
        <p:spPr>
          <a:xfrm>
            <a:off x="6084168" y="3645024"/>
            <a:ext cx="2520280" cy="369332"/>
          </a:xfrm>
          <a:prstGeom prst="rect">
            <a:avLst/>
          </a:prstGeom>
          <a:noFill/>
        </p:spPr>
        <p:txBody>
          <a:bodyPr wrap="square" rtlCol="0">
            <a:spAutoFit/>
          </a:bodyPr>
          <a:lstStyle/>
          <a:p>
            <a:r>
              <a:rPr lang="de-DE" dirty="0" smtClean="0"/>
              <a:t>Wichtig: „</a:t>
            </a:r>
            <a:r>
              <a:rPr lang="de-DE" dirty="0" err="1" smtClean="0"/>
              <a:t>rname</a:t>
            </a:r>
            <a:r>
              <a:rPr lang="de-DE" dirty="0" smtClean="0"/>
              <a:t>“</a:t>
            </a:r>
            <a:endParaRPr lang="de-DE" dirty="0"/>
          </a:p>
        </p:txBody>
      </p:sp>
      <p:pic>
        <p:nvPicPr>
          <p:cNvPr id="4" name="Grafik 3"/>
          <p:cNvPicPr>
            <a:picLocks noChangeAspect="1"/>
          </p:cNvPicPr>
          <p:nvPr/>
        </p:nvPicPr>
        <p:blipFill>
          <a:blip r:embed="rId11"/>
          <a:stretch>
            <a:fillRect/>
          </a:stretch>
        </p:blipFill>
        <p:spPr>
          <a:xfrm>
            <a:off x="2195736" y="2564904"/>
            <a:ext cx="3975148" cy="3417985"/>
          </a:xfrm>
          <a:prstGeom prst="rect">
            <a:avLst/>
          </a:prstGeom>
        </p:spPr>
      </p:pic>
      <p:pic>
        <p:nvPicPr>
          <p:cNvPr id="25" name="Grafik 24"/>
          <p:cNvPicPr>
            <a:picLocks noChangeAspect="1"/>
          </p:cNvPicPr>
          <p:nvPr/>
        </p:nvPicPr>
        <p:blipFill>
          <a:blip r:embed="rId12"/>
          <a:stretch>
            <a:fillRect/>
          </a:stretch>
        </p:blipFill>
        <p:spPr bwMode="auto">
          <a:xfrm>
            <a:off x="6890163" y="4358578"/>
            <a:ext cx="1800200" cy="1343256"/>
          </a:xfrm>
          <a:prstGeom prst="rect">
            <a:avLst/>
          </a:prstGeom>
        </p:spPr>
      </p:pic>
    </p:spTree>
    <p:extLst>
      <p:ext uri="{BB962C8B-B14F-4D97-AF65-F5344CB8AC3E}">
        <p14:creationId xmlns:p14="http://schemas.microsoft.com/office/powerpoint/2010/main" val="340129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0" name="Gruppieren 19"/>
          <p:cNvGrpSpPr/>
          <p:nvPr/>
        </p:nvGrpSpPr>
        <p:grpSpPr>
          <a:xfrm>
            <a:off x="6843662" y="8834"/>
            <a:ext cx="2768898" cy="440432"/>
            <a:chOff x="-101924" y="611853"/>
            <a:chExt cx="2768898" cy="539846"/>
          </a:xfrm>
        </p:grpSpPr>
        <p:sp>
          <p:nvSpPr>
            <p:cNvPr id="21" name="Richtungspfeil 20"/>
            <p:cNvSpPr/>
            <p:nvPr/>
          </p:nvSpPr>
          <p:spPr>
            <a:xfrm>
              <a:off x="-20861"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ichtungspfeil 4"/>
            <p:cNvSpPr/>
            <p:nvPr/>
          </p:nvSpPr>
          <p:spPr>
            <a:xfrm>
              <a:off x="-101924"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Schutzmaßnahmen</a:t>
              </a:r>
            </a:p>
          </p:txBody>
        </p:sp>
      </p:grpSp>
      <p:grpSp>
        <p:nvGrpSpPr>
          <p:cNvPr id="17" name="Gruppieren 16"/>
          <p:cNvGrpSpPr/>
          <p:nvPr/>
        </p:nvGrpSpPr>
        <p:grpSpPr>
          <a:xfrm>
            <a:off x="4788024" y="8834"/>
            <a:ext cx="2399803" cy="440432"/>
            <a:chOff x="2678" y="611853"/>
            <a:chExt cx="2687835" cy="539846"/>
          </a:xfrm>
        </p:grpSpPr>
        <p:sp>
          <p:nvSpPr>
            <p:cNvPr id="18" name="Richtungspfeil 17"/>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Angriffstypen</a:t>
              </a:r>
            </a:p>
          </p:txBody>
        </p:sp>
      </p:grpSp>
      <p:grpSp>
        <p:nvGrpSpPr>
          <p:cNvPr id="14" name="Gruppieren 13"/>
          <p:cNvGrpSpPr/>
          <p:nvPr/>
        </p:nvGrpSpPr>
        <p:grpSpPr>
          <a:xfrm>
            <a:off x="2339752" y="8834"/>
            <a:ext cx="2687835" cy="440432"/>
            <a:chOff x="2678" y="611853"/>
            <a:chExt cx="2687835" cy="539846"/>
          </a:xfrm>
        </p:grpSpPr>
        <p:sp>
          <p:nvSpPr>
            <p:cNvPr id="15" name="Richtungspfeil 14"/>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114100"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Vorgehen des Angreifers</a:t>
              </a:r>
            </a:p>
          </p:txBody>
        </p:sp>
      </p:grpSp>
      <p:grpSp>
        <p:nvGrpSpPr>
          <p:cNvPr id="26" name="Gruppieren 25"/>
          <p:cNvGrpSpPr/>
          <p:nvPr/>
        </p:nvGrpSpPr>
        <p:grpSpPr>
          <a:xfrm>
            <a:off x="2339752" y="449266"/>
            <a:ext cx="2687835" cy="387446"/>
            <a:chOff x="2678" y="611853"/>
            <a:chExt cx="2687835" cy="539846"/>
          </a:xfrm>
        </p:grpSpPr>
        <p:sp>
          <p:nvSpPr>
            <p:cNvPr id="27" name="Richtungspfeil 2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tx1"/>
                  </a:solidFill>
                </a:rPr>
                <a:t>Überblick</a:t>
              </a:r>
              <a:endParaRPr lang="de-DE" sz="1400" b="1" kern="1200" dirty="0">
                <a:solidFill>
                  <a:schemeClr val="tx1"/>
                </a:solidFill>
              </a:endParaRPr>
            </a:p>
          </p:txBody>
        </p:sp>
      </p:grpSp>
      <p:sp>
        <p:nvSpPr>
          <p:cNvPr id="5" name="Rectangle 3"/>
          <p:cNvSpPr>
            <a:spLocks noGrp="1" noChangeArrowheads="1"/>
          </p:cNvSpPr>
          <p:nvPr>
            <p:ph type="body" idx="1"/>
          </p:nvPr>
        </p:nvSpPr>
        <p:spPr bwMode="auto">
          <a:xfrm>
            <a:off x="431800" y="1339851"/>
            <a:ext cx="8244656" cy="4465413"/>
          </a:xfrm>
          <a:prstGeom prst="rect">
            <a:avLst/>
          </a:prstGeom>
          <a:noFill/>
        </p:spPr>
        <p:txBody>
          <a:bodyPr/>
          <a:lstStyle/>
          <a:p>
            <a:pPr lvl="1">
              <a:defRPr/>
            </a:pPr>
            <a:r>
              <a:rPr lang="de-DE" b="0" i="0" u="none" dirty="0" smtClean="0">
                <a:latin typeface="Arial"/>
                <a:ea typeface="Arial"/>
              </a:rPr>
              <a:t>Phishing im Jahr 2020</a:t>
            </a:r>
            <a:endParaRPr dirty="0">
              <a:latin typeface="Arial"/>
              <a:ea typeface="Arial"/>
            </a:endParaRPr>
          </a:p>
          <a:p>
            <a:pPr lvl="1">
              <a:defRPr/>
            </a:pPr>
            <a:endParaRPr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marL="1587" lvl="1" indent="0">
              <a:buNone/>
              <a:defRPr/>
            </a:pPr>
            <a:endParaRPr sz="2800" dirty="0">
              <a:latin typeface="Arial"/>
              <a:ea typeface="Arial"/>
            </a:endParaRPr>
          </a:p>
          <a:p>
            <a:pPr lvl="0">
              <a:defRPr/>
            </a:pPr>
            <a:r>
              <a:rPr sz="1400" dirty="0">
                <a:latin typeface="Arial"/>
                <a:ea typeface="Arial"/>
              </a:rPr>
              <a:t>                                                                                           </a:t>
            </a:r>
            <a:br>
              <a:rPr sz="1400" dirty="0">
                <a:latin typeface="Arial"/>
                <a:ea typeface="Arial"/>
              </a:rPr>
            </a:br>
            <a:endParaRPr dirty="0">
              <a:latin typeface="Arial"/>
              <a:ea typeface="Arial"/>
            </a:endParaRPr>
          </a:p>
          <a:p>
            <a:pPr>
              <a:defRPr/>
            </a:pPr>
            <a:endParaRPr sz="1400" dirty="0">
              <a:latin typeface="Arial"/>
              <a:ea typeface="Arial"/>
            </a:endParaRPr>
          </a:p>
        </p:txBody>
      </p:sp>
      <p:sp>
        <p:nvSpPr>
          <p:cNvPr id="2" name="Textfeld 1">
            <a:extLst>
              <a:ext uri="{FF2B5EF4-FFF2-40B4-BE49-F238E27FC236}">
                <a16:creationId xmlns:a16="http://schemas.microsoft.com/office/drawing/2014/main" id="{01EA7648-FD4D-4F3E-B277-5282284B1AF4}"/>
              </a:ext>
            </a:extLst>
          </p:cNvPr>
          <p:cNvSpPr txBox="1"/>
          <p:nvPr/>
        </p:nvSpPr>
        <p:spPr>
          <a:xfrm>
            <a:off x="4157651" y="5414031"/>
            <a:ext cx="638951" cy="292384"/>
          </a:xfrm>
          <a:prstGeom prst="rect">
            <a:avLst/>
          </a:prstGeom>
          <a:noFill/>
        </p:spPr>
        <p:txBody>
          <a:bodyPr wrap="none" lIns="121917" tIns="60958" rIns="121917" bIns="60958" rtlCol="0">
            <a:spAutoFit/>
          </a:bodyPr>
          <a:lstStyle/>
          <a:p>
            <a:r>
              <a:rPr lang="de-DE" sz="1100" dirty="0"/>
              <a:t>Bild: 1</a:t>
            </a:r>
          </a:p>
        </p:txBody>
      </p:sp>
      <p:grpSp>
        <p:nvGrpSpPr>
          <p:cNvPr id="11" name="Gruppieren 10"/>
          <p:cNvGrpSpPr/>
          <p:nvPr/>
        </p:nvGrpSpPr>
        <p:grpSpPr>
          <a:xfrm>
            <a:off x="11956" y="8834"/>
            <a:ext cx="2543819" cy="440432"/>
            <a:chOff x="2678" y="611853"/>
            <a:chExt cx="2687835" cy="539846"/>
          </a:xfrm>
        </p:grpSpPr>
        <p:sp>
          <p:nvSpPr>
            <p:cNvPr id="12" name="Richtungspfeil 11"/>
            <p:cNvSpPr/>
            <p:nvPr/>
          </p:nvSpPr>
          <p:spPr>
            <a:xfrm>
              <a:off x="2678" y="611853"/>
              <a:ext cx="2687835" cy="539846"/>
            </a:xfrm>
            <a:prstGeom prst="homePlate">
              <a:avLst/>
            </a:prstGeom>
            <a:solidFill>
              <a:srgbClr val="6D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Was ist Phishing?</a:t>
              </a:r>
            </a:p>
          </p:txBody>
        </p:sp>
      </p:grpSp>
      <p:grpSp>
        <p:nvGrpSpPr>
          <p:cNvPr id="23" name="Gruppieren 22"/>
          <p:cNvGrpSpPr/>
          <p:nvPr/>
        </p:nvGrpSpPr>
        <p:grpSpPr>
          <a:xfrm>
            <a:off x="11958" y="449266"/>
            <a:ext cx="2552874" cy="387446"/>
            <a:chOff x="2678" y="611853"/>
            <a:chExt cx="2687835" cy="539846"/>
          </a:xfrm>
        </p:grpSpPr>
        <p:sp>
          <p:nvSpPr>
            <p:cNvPr id="24" name="Richtungspfeil 23"/>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3" name="Rechteck 2">
            <a:hlinkClick r:id="rId3" action="ppaction://hlinksldjump"/>
          </p:cNvPr>
          <p:cNvSpPr/>
          <p:nvPr/>
        </p:nvSpPr>
        <p:spPr>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9" name="Rechteck 28">
            <a:hlinkClick r:id="rId4"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0" name="Rechteck 29">
            <a:hlinkClick r:id="rId5"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1" name="Rechteck 30">
            <a:hlinkClick r:id="rId6"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2" name="Rechteck 31">
            <a:hlinkClick r:id="rId3"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3" name="Rechteck 32">
            <a:hlinkClick r:id="rId7" action="ppaction://hlinksldjump"/>
          </p:cNvPr>
          <p:cNvSpPr/>
          <p:nvPr/>
        </p:nvSpPr>
        <p:spPr bwMode="auto">
          <a:xfrm>
            <a:off x="2519772" y="458777"/>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7" name="Textfeld 6"/>
          <p:cNvSpPr txBox="1"/>
          <p:nvPr/>
        </p:nvSpPr>
        <p:spPr>
          <a:xfrm>
            <a:off x="7668344" y="5233699"/>
            <a:ext cx="1485879" cy="769441"/>
          </a:xfrm>
          <a:prstGeom prst="rect">
            <a:avLst/>
          </a:prstGeom>
          <a:noFill/>
        </p:spPr>
        <p:txBody>
          <a:bodyPr wrap="square" rtlCol="0">
            <a:spAutoFit/>
          </a:bodyPr>
          <a:lstStyle/>
          <a:p>
            <a:r>
              <a:rPr lang="de-DE" sz="1100" dirty="0"/>
              <a:t>Quelle: </a:t>
            </a:r>
            <a:r>
              <a:rPr lang="de-DE" sz="1100" dirty="0" smtClean="0"/>
              <a:t>Anti-Phishing Working Group</a:t>
            </a:r>
            <a:br>
              <a:rPr lang="de-DE" sz="1100" dirty="0" smtClean="0"/>
            </a:br>
            <a:r>
              <a:rPr lang="de-DE" sz="1100" dirty="0" smtClean="0"/>
              <a:t>https://apwg.org/</a:t>
            </a:r>
            <a:endParaRPr lang="de-DE" sz="1100" dirty="0"/>
          </a:p>
        </p:txBody>
      </p:sp>
      <p:pic>
        <p:nvPicPr>
          <p:cNvPr id="6" name="Grafik 5"/>
          <p:cNvPicPr>
            <a:picLocks noChangeAspect="1"/>
          </p:cNvPicPr>
          <p:nvPr/>
        </p:nvPicPr>
        <p:blipFill>
          <a:blip r:embed="rId8"/>
          <a:stretch>
            <a:fillRect/>
          </a:stretch>
        </p:blipFill>
        <p:spPr>
          <a:xfrm>
            <a:off x="539552" y="1591280"/>
            <a:ext cx="7056784" cy="4281713"/>
          </a:xfrm>
          <a:prstGeom prst="rect">
            <a:avLst/>
          </a:prstGeom>
        </p:spPr>
      </p:pic>
    </p:spTree>
    <p:extLst>
      <p:ext uri="{BB962C8B-B14F-4D97-AF65-F5344CB8AC3E}">
        <p14:creationId xmlns:p14="http://schemas.microsoft.com/office/powerpoint/2010/main" val="1857863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txBox="1">
            <a:spLocks noChangeArrowheads="1"/>
          </p:cNvSpPr>
          <p:nvPr/>
        </p:nvSpPr>
        <p:spPr bwMode="gray">
          <a:xfrm>
            <a:off x="431800" y="-27384"/>
            <a:ext cx="837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200" b="1">
                <a:solidFill>
                  <a:schemeClr val="tx1"/>
                </a:solidFill>
                <a:latin typeface="+mj-lt"/>
                <a:ea typeface="+mj-ea"/>
                <a:cs typeface="+mj-cs"/>
              </a:defRPr>
            </a:lvl1pPr>
            <a:lvl2pPr algn="l" rtl="0" eaLnBrk="1" fontAlgn="base" hangingPunct="1">
              <a:spcBef>
                <a:spcPct val="0"/>
              </a:spcBef>
              <a:spcAft>
                <a:spcPct val="0"/>
              </a:spcAft>
              <a:defRPr sz="2200" b="1">
                <a:solidFill>
                  <a:schemeClr val="tx1"/>
                </a:solidFill>
                <a:latin typeface="Arial" charset="0"/>
              </a:defRPr>
            </a:lvl2pPr>
            <a:lvl3pPr algn="l" rtl="0" eaLnBrk="1" fontAlgn="base" hangingPunct="1">
              <a:spcBef>
                <a:spcPct val="0"/>
              </a:spcBef>
              <a:spcAft>
                <a:spcPct val="0"/>
              </a:spcAft>
              <a:defRPr sz="2200" b="1">
                <a:solidFill>
                  <a:schemeClr val="tx1"/>
                </a:solidFill>
                <a:latin typeface="Arial" charset="0"/>
              </a:defRPr>
            </a:lvl3pPr>
            <a:lvl4pPr algn="l" rtl="0" eaLnBrk="1" fontAlgn="base" hangingPunct="1">
              <a:spcBef>
                <a:spcPct val="0"/>
              </a:spcBef>
              <a:spcAft>
                <a:spcPct val="0"/>
              </a:spcAft>
              <a:defRPr sz="2200" b="1">
                <a:solidFill>
                  <a:schemeClr val="tx1"/>
                </a:solidFill>
                <a:latin typeface="Arial" charset="0"/>
              </a:defRPr>
            </a:lvl4pPr>
            <a:lvl5pPr algn="l" rtl="0" eaLnBrk="1" fontAlgn="base" hangingPunct="1">
              <a:spcBef>
                <a:spcPct val="0"/>
              </a:spcBef>
              <a:spcAft>
                <a:spcPct val="0"/>
              </a:spcAft>
              <a:defRPr sz="2200" b="1">
                <a:solidFill>
                  <a:schemeClr val="tx1"/>
                </a:solidFill>
                <a:latin typeface="Arial" charset="0"/>
              </a:defRPr>
            </a:lvl5pPr>
            <a:lvl6pPr marL="457200" algn="l" rtl="0" eaLnBrk="1" fontAlgn="base" hangingPunct="1">
              <a:spcBef>
                <a:spcPct val="0"/>
              </a:spcBef>
              <a:spcAft>
                <a:spcPct val="0"/>
              </a:spcAft>
              <a:defRPr sz="2200" b="1">
                <a:solidFill>
                  <a:schemeClr val="tx1"/>
                </a:solidFill>
                <a:latin typeface="Arial" charset="0"/>
              </a:defRPr>
            </a:lvl6pPr>
            <a:lvl7pPr marL="914400" algn="l" rtl="0" eaLnBrk="1" fontAlgn="base" hangingPunct="1">
              <a:spcBef>
                <a:spcPct val="0"/>
              </a:spcBef>
              <a:spcAft>
                <a:spcPct val="0"/>
              </a:spcAft>
              <a:defRPr sz="2200" b="1">
                <a:solidFill>
                  <a:schemeClr val="tx1"/>
                </a:solidFill>
                <a:latin typeface="Arial" charset="0"/>
              </a:defRPr>
            </a:lvl7pPr>
            <a:lvl8pPr marL="1371600" algn="l" rtl="0" eaLnBrk="1" fontAlgn="base" hangingPunct="1">
              <a:spcBef>
                <a:spcPct val="0"/>
              </a:spcBef>
              <a:spcAft>
                <a:spcPct val="0"/>
              </a:spcAft>
              <a:defRPr sz="2200" b="1">
                <a:solidFill>
                  <a:schemeClr val="tx1"/>
                </a:solidFill>
                <a:latin typeface="Arial" charset="0"/>
              </a:defRPr>
            </a:lvl8pPr>
            <a:lvl9pPr marL="1828800" algn="l" rtl="0" eaLnBrk="1" fontAlgn="base" hangingPunct="1">
              <a:spcBef>
                <a:spcPct val="0"/>
              </a:spcBef>
              <a:spcAft>
                <a:spcPct val="0"/>
              </a:spcAft>
              <a:defRPr sz="2200" b="1">
                <a:solidFill>
                  <a:schemeClr val="tx1"/>
                </a:solidFill>
                <a:latin typeface="Arial" charset="0"/>
              </a:defRPr>
            </a:lvl9pPr>
          </a:lstStyle>
          <a:p>
            <a:r>
              <a:rPr lang="de-DE" dirty="0" smtClean="0">
                <a:solidFill>
                  <a:schemeClr val="bg1"/>
                </a:solidFill>
              </a:rPr>
              <a:t>Wie erkenne ich, dass ich auf der richtigen Webseite bin??</a:t>
            </a:r>
            <a:endParaRPr lang="de-DE" dirty="0">
              <a:solidFill>
                <a:schemeClr val="bg1"/>
              </a:solidFill>
            </a:endParaRPr>
          </a:p>
        </p:txBody>
      </p:sp>
      <p:pic>
        <p:nvPicPr>
          <p:cNvPr id="6" name="Grafik 5"/>
          <p:cNvPicPr>
            <a:picLocks noChangeAspect="1"/>
          </p:cNvPicPr>
          <p:nvPr/>
        </p:nvPicPr>
        <p:blipFill>
          <a:blip r:embed="rId2"/>
          <a:stretch>
            <a:fillRect/>
          </a:stretch>
        </p:blipFill>
        <p:spPr>
          <a:xfrm>
            <a:off x="7596336" y="5021547"/>
            <a:ext cx="1096516" cy="1022518"/>
          </a:xfrm>
          <a:prstGeom prst="rect">
            <a:avLst/>
          </a:prstGeom>
        </p:spPr>
      </p:pic>
      <p:sp>
        <p:nvSpPr>
          <p:cNvPr id="4" name="Textfeld 3"/>
          <p:cNvSpPr txBox="1"/>
          <p:nvPr/>
        </p:nvSpPr>
        <p:spPr>
          <a:xfrm>
            <a:off x="611560" y="1556792"/>
            <a:ext cx="7776552" cy="2585323"/>
          </a:xfrm>
          <a:prstGeom prst="rect">
            <a:avLst/>
          </a:prstGeom>
          <a:noFill/>
        </p:spPr>
        <p:txBody>
          <a:bodyPr wrap="none" rtlCol="0">
            <a:spAutoFit/>
          </a:bodyPr>
          <a:lstStyle/>
          <a:p>
            <a:endParaRPr lang="de-DE" dirty="0"/>
          </a:p>
          <a:p>
            <a:r>
              <a:rPr lang="de-DE" b="1" dirty="0" smtClean="0"/>
              <a:t>A. Gar nicht</a:t>
            </a:r>
            <a:r>
              <a:rPr lang="de-DE" b="1" dirty="0"/>
              <a:t>, </a:t>
            </a:r>
            <a:r>
              <a:rPr lang="de-DE" b="1" dirty="0" smtClean="0"/>
              <a:t>ein anderer Link zeigt mir immer anderen Inhalt.</a:t>
            </a:r>
          </a:p>
          <a:p>
            <a:endParaRPr lang="de-DE" dirty="0"/>
          </a:p>
          <a:p>
            <a:r>
              <a:rPr lang="de-DE" b="1" dirty="0"/>
              <a:t>B</a:t>
            </a:r>
            <a:r>
              <a:rPr lang="de-DE" b="1" dirty="0" smtClean="0"/>
              <a:t>. Ich kann nur auf </a:t>
            </a:r>
            <a:r>
              <a:rPr lang="de-DE" b="1" dirty="0"/>
              <a:t>die </a:t>
            </a:r>
            <a:r>
              <a:rPr lang="de-DE" b="1" dirty="0" smtClean="0"/>
              <a:t>Schreibweise des </a:t>
            </a:r>
            <a:r>
              <a:rPr lang="de-DE" b="1" dirty="0"/>
              <a:t>Links achten</a:t>
            </a:r>
            <a:r>
              <a:rPr lang="de-DE" b="1" dirty="0" smtClean="0"/>
              <a:t>.</a:t>
            </a:r>
          </a:p>
          <a:p>
            <a:endParaRPr lang="de-DE" dirty="0"/>
          </a:p>
          <a:p>
            <a:r>
              <a:rPr lang="de-DE" b="1" dirty="0"/>
              <a:t>C</a:t>
            </a:r>
            <a:r>
              <a:rPr lang="de-DE" b="1" dirty="0" smtClean="0"/>
              <a:t>. Eine Website wird durch ihren Link </a:t>
            </a:r>
            <a:r>
              <a:rPr lang="de-DE" b="1" dirty="0"/>
              <a:t>und </a:t>
            </a:r>
            <a:r>
              <a:rPr lang="de-DE" b="1" dirty="0" smtClean="0"/>
              <a:t>im besten Fall </a:t>
            </a:r>
            <a:br>
              <a:rPr lang="de-DE" b="1" dirty="0" smtClean="0"/>
            </a:br>
            <a:r>
              <a:rPr lang="de-DE" b="1" dirty="0" smtClean="0"/>
              <a:t>     dem dazugehörigen Zertifikat definiert.</a:t>
            </a:r>
          </a:p>
          <a:p>
            <a:endParaRPr lang="de-DE" dirty="0"/>
          </a:p>
          <a:p>
            <a:r>
              <a:rPr lang="de-DE" b="1" dirty="0"/>
              <a:t>D</a:t>
            </a:r>
            <a:r>
              <a:rPr lang="de-DE" b="1" dirty="0" smtClean="0"/>
              <a:t>. Der angezeigte Link leitet mich auf </a:t>
            </a:r>
            <a:r>
              <a:rPr lang="de-DE" b="1" dirty="0"/>
              <a:t>die </a:t>
            </a:r>
            <a:r>
              <a:rPr lang="de-DE" b="1" dirty="0" smtClean="0"/>
              <a:t>entsprechende Seite weiter</a:t>
            </a:r>
            <a:r>
              <a:rPr lang="de-DE" b="1" dirty="0"/>
              <a:t>.</a:t>
            </a:r>
            <a:endParaRPr lang="de-DE" dirty="0"/>
          </a:p>
        </p:txBody>
      </p:sp>
    </p:spTree>
    <p:extLst>
      <p:ext uri="{BB962C8B-B14F-4D97-AF65-F5344CB8AC3E}">
        <p14:creationId xmlns:p14="http://schemas.microsoft.com/office/powerpoint/2010/main" val="1066114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6" name="Gruppieren 15"/>
          <p:cNvGrpSpPr/>
          <p:nvPr/>
        </p:nvGrpSpPr>
        <p:grpSpPr>
          <a:xfrm>
            <a:off x="4788025" y="449266"/>
            <a:ext cx="2400175" cy="387446"/>
            <a:chOff x="2678" y="611853"/>
            <a:chExt cx="2687835" cy="539846"/>
          </a:xfrm>
        </p:grpSpPr>
        <p:sp>
          <p:nvSpPr>
            <p:cNvPr id="17" name="Richtungspfeil 1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sp>
        <p:nvSpPr>
          <p:cNvPr id="15" name="Richtungspfeil 4"/>
          <p:cNvSpPr/>
          <p:nvPr/>
        </p:nvSpPr>
        <p:spPr>
          <a:xfrm>
            <a:off x="4798393" y="449266"/>
            <a:ext cx="2245686" cy="387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algn="ctr" defTabSz="622300">
              <a:lnSpc>
                <a:spcPct val="90000"/>
              </a:lnSpc>
              <a:spcAft>
                <a:spcPct val="35000"/>
              </a:spcAft>
            </a:pPr>
            <a:endParaRPr lang="de-DE" sz="1400" b="1" dirty="0">
              <a:solidFill>
                <a:schemeClr val="tx1"/>
              </a:solidFill>
            </a:endParaRPr>
          </a:p>
        </p:txBody>
      </p:sp>
      <p:sp>
        <p:nvSpPr>
          <p:cNvPr id="3" name="Inhaltsplatzhalter 2"/>
          <p:cNvSpPr>
            <a:spLocks noGrp="1" noChangeArrowheads="1"/>
          </p:cNvSpPr>
          <p:nvPr>
            <p:ph type="body" idx="1"/>
          </p:nvPr>
        </p:nvSpPr>
        <p:spPr bwMode="auto">
          <a:xfrm>
            <a:off x="431800" y="1542504"/>
            <a:ext cx="8370888" cy="462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dirty="0"/>
              <a:t>Firefox Add-on </a:t>
            </a:r>
            <a:r>
              <a:rPr dirty="0" err="1"/>
              <a:t>zum</a:t>
            </a:r>
            <a:r>
              <a:rPr dirty="0"/>
              <a:t> </a:t>
            </a:r>
            <a:r>
              <a:rPr dirty="0" err="1"/>
              <a:t>Schutz</a:t>
            </a:r>
            <a:r>
              <a:rPr dirty="0"/>
              <a:t> von </a:t>
            </a:r>
            <a:r>
              <a:rPr dirty="0" err="1"/>
              <a:t>Passwörtern</a:t>
            </a:r>
            <a:r>
              <a:rPr dirty="0"/>
              <a:t>, </a:t>
            </a:r>
            <a:r>
              <a:rPr dirty="0" err="1"/>
              <a:t>Zahlungsdaten</a:t>
            </a:r>
            <a:r>
              <a:rPr dirty="0"/>
              <a:t> und </a:t>
            </a:r>
            <a:r>
              <a:rPr dirty="0" err="1"/>
              <a:t>weiteren</a:t>
            </a:r>
            <a:r>
              <a:rPr dirty="0"/>
              <a:t> </a:t>
            </a:r>
            <a:r>
              <a:rPr dirty="0" err="1"/>
              <a:t>sensiblen</a:t>
            </a:r>
            <a:r>
              <a:rPr dirty="0"/>
              <a:t> </a:t>
            </a:r>
            <a:r>
              <a:rPr dirty="0" err="1"/>
              <a:t>Daten</a:t>
            </a:r>
            <a:r>
              <a:rPr lang="de-DE" dirty="0"/>
              <a:t/>
            </a:r>
            <a:br>
              <a:rPr lang="de-DE" dirty="0"/>
            </a:br>
            <a:r>
              <a:rPr lang="de-DE" dirty="0">
                <a:hlinkClick r:id="rId3"/>
              </a:rPr>
              <a:t>https://secuso.aifb.kit.edu/PassSecPlus.php</a:t>
            </a:r>
            <a:r>
              <a:rPr lang="de-DE" dirty="0"/>
              <a:t> (Chrome / Firefox)</a:t>
            </a:r>
            <a:br>
              <a:rPr lang="de-DE" dirty="0"/>
            </a:br>
            <a:endParaRPr dirty="0"/>
          </a:p>
          <a:p>
            <a:pPr lvl="1"/>
            <a:endParaRPr dirty="0"/>
          </a:p>
          <a:p>
            <a:pPr marL="1587" lvl="1" indent="0">
              <a:buNone/>
            </a:pPr>
            <a:endParaRPr dirty="0"/>
          </a:p>
          <a:p>
            <a:pPr lvl="1"/>
            <a:endParaRPr dirty="0"/>
          </a:p>
          <a:p>
            <a:pPr marL="1587" lvl="1" indent="0">
              <a:buNone/>
            </a:pPr>
            <a:r>
              <a:rPr dirty="0"/>
              <a:t>								</a:t>
            </a:r>
          </a:p>
          <a:p>
            <a:pPr lvl="1"/>
            <a:endParaRPr dirty="0"/>
          </a:p>
          <a:p>
            <a:endParaRPr sz="1200" b="1" dirty="0">
              <a:latin typeface="Arial"/>
              <a:ea typeface="Arial"/>
            </a:endParaRPr>
          </a:p>
          <a:p>
            <a:endParaRPr sz="1200" b="1" dirty="0">
              <a:latin typeface="Arial"/>
              <a:ea typeface="Arial"/>
            </a:endParaRPr>
          </a:p>
        </p:txBody>
      </p:sp>
      <p:pic>
        <p:nvPicPr>
          <p:cNvPr id="8" name="Grafik 7"/>
          <p:cNvPicPr>
            <a:picLocks noChangeAspect="1"/>
          </p:cNvPicPr>
          <p:nvPr/>
        </p:nvPicPr>
        <p:blipFill>
          <a:blip r:embed="rId4"/>
          <a:stretch/>
        </p:blipFill>
        <p:spPr bwMode="auto">
          <a:xfrm>
            <a:off x="7239002" y="1033736"/>
            <a:ext cx="1904999" cy="457200"/>
          </a:xfrm>
          <a:prstGeom prst="rect">
            <a:avLst/>
          </a:prstGeom>
        </p:spPr>
      </p:pic>
      <p:grpSp>
        <p:nvGrpSpPr>
          <p:cNvPr id="6" name="Gruppieren 5"/>
          <p:cNvGrpSpPr/>
          <p:nvPr/>
        </p:nvGrpSpPr>
        <p:grpSpPr>
          <a:xfrm>
            <a:off x="2316213" y="449266"/>
            <a:ext cx="2687835" cy="387446"/>
            <a:chOff x="2678" y="611853"/>
            <a:chExt cx="2687835" cy="539846"/>
          </a:xfrm>
        </p:grpSpPr>
        <p:sp>
          <p:nvSpPr>
            <p:cNvPr id="7" name="Richtungspfeil 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0" name="Gruppieren 9"/>
          <p:cNvGrpSpPr/>
          <p:nvPr/>
        </p:nvGrpSpPr>
        <p:grpSpPr>
          <a:xfrm>
            <a:off x="11958" y="449266"/>
            <a:ext cx="2528042" cy="387446"/>
            <a:chOff x="2678" y="611853"/>
            <a:chExt cx="2687835" cy="539846"/>
          </a:xfrm>
        </p:grpSpPr>
        <p:sp>
          <p:nvSpPr>
            <p:cNvPr id="11" name="Richtungspfeil 10"/>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4" name="Rechteck 13">
            <a:hlinkClick r:id="rId5"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6"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7"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8"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8"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9"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10"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11"/>
          <a:stretch>
            <a:fillRect/>
          </a:stretch>
        </p:blipFill>
        <p:spPr>
          <a:xfrm>
            <a:off x="3705104" y="2738341"/>
            <a:ext cx="1733792" cy="1381318"/>
          </a:xfrm>
          <a:prstGeom prst="rect">
            <a:avLst/>
          </a:prstGeom>
        </p:spPr>
      </p:pic>
    </p:spTree>
    <p:extLst>
      <p:ext uri="{BB962C8B-B14F-4D97-AF65-F5344CB8AC3E}">
        <p14:creationId xmlns:p14="http://schemas.microsoft.com/office/powerpoint/2010/main" val="4226288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xfrm>
            <a:off x="431800" y="1542504"/>
            <a:ext cx="8370888" cy="462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dirty="0"/>
              <a:t>Firefox Add-on </a:t>
            </a:r>
            <a:r>
              <a:rPr dirty="0" err="1"/>
              <a:t>zum</a:t>
            </a:r>
            <a:r>
              <a:rPr dirty="0"/>
              <a:t> </a:t>
            </a:r>
            <a:r>
              <a:rPr dirty="0" err="1"/>
              <a:t>Schutz</a:t>
            </a:r>
            <a:r>
              <a:rPr dirty="0"/>
              <a:t> von </a:t>
            </a:r>
            <a:r>
              <a:rPr dirty="0" err="1"/>
              <a:t>Passwörtern</a:t>
            </a:r>
            <a:r>
              <a:rPr dirty="0"/>
              <a:t>, </a:t>
            </a:r>
            <a:r>
              <a:rPr dirty="0" err="1"/>
              <a:t>Zahlungsdaten</a:t>
            </a:r>
            <a:r>
              <a:rPr dirty="0"/>
              <a:t> und </a:t>
            </a:r>
            <a:r>
              <a:rPr dirty="0" err="1"/>
              <a:t>weiteren</a:t>
            </a:r>
            <a:r>
              <a:rPr dirty="0"/>
              <a:t> </a:t>
            </a:r>
            <a:r>
              <a:rPr dirty="0" err="1"/>
              <a:t>sensiblen</a:t>
            </a:r>
            <a:r>
              <a:rPr dirty="0"/>
              <a:t> </a:t>
            </a:r>
            <a:r>
              <a:rPr dirty="0" err="1"/>
              <a:t>Daten</a:t>
            </a:r>
            <a:endParaRPr dirty="0"/>
          </a:p>
          <a:p>
            <a:pPr lvl="2"/>
            <a:r>
              <a:rPr lang="de-DE" dirty="0">
                <a:hlinkClick r:id="rId3"/>
              </a:rPr>
              <a:t>https://secuso.aifb.kit.edu/PassSecPlus.php</a:t>
            </a:r>
            <a:r>
              <a:rPr lang="de-DE" dirty="0"/>
              <a:t> (Chrome / Firefox)</a:t>
            </a:r>
            <a:endParaRPr dirty="0"/>
          </a:p>
          <a:p>
            <a:pPr lvl="1"/>
            <a:endParaRPr dirty="0"/>
          </a:p>
          <a:p>
            <a:pPr lvl="1"/>
            <a:endParaRPr dirty="0"/>
          </a:p>
          <a:p>
            <a:pPr lvl="1"/>
            <a:r>
              <a:rPr dirty="0"/>
              <a:t>HTTPS </a:t>
            </a:r>
            <a:r>
              <a:rPr dirty="0" err="1"/>
              <a:t>mit</a:t>
            </a:r>
            <a:r>
              <a:rPr dirty="0"/>
              <a:t> Extended Validation </a:t>
            </a:r>
            <a:r>
              <a:rPr dirty="0" err="1"/>
              <a:t>Zertifikat</a:t>
            </a:r>
            <a:endParaRPr dirty="0"/>
          </a:p>
          <a:p>
            <a:pPr lvl="1"/>
            <a:endParaRPr dirty="0"/>
          </a:p>
          <a:p>
            <a:pPr lvl="1"/>
            <a:endParaRPr dirty="0"/>
          </a:p>
          <a:p>
            <a:pPr marL="1587" lvl="1" indent="0">
              <a:buNone/>
            </a:pPr>
            <a:r>
              <a:rPr dirty="0"/>
              <a:t>								</a:t>
            </a:r>
          </a:p>
          <a:p>
            <a:pPr lvl="1"/>
            <a:endParaRPr dirty="0"/>
          </a:p>
          <a:p>
            <a:endParaRPr sz="1200" b="1" dirty="0">
              <a:latin typeface="Arial"/>
              <a:ea typeface="Arial"/>
            </a:endParaRPr>
          </a:p>
          <a:p>
            <a:endParaRPr sz="1200" b="1" dirty="0">
              <a:latin typeface="Arial"/>
              <a:ea typeface="Arial"/>
            </a:endParaRPr>
          </a:p>
        </p:txBody>
      </p:sp>
      <p:pic>
        <p:nvPicPr>
          <p:cNvPr id="8" name="Grafik 7"/>
          <p:cNvPicPr>
            <a:picLocks noChangeAspect="1"/>
          </p:cNvPicPr>
          <p:nvPr/>
        </p:nvPicPr>
        <p:blipFill>
          <a:blip r:embed="rId4"/>
          <a:stretch/>
        </p:blipFill>
        <p:spPr bwMode="auto">
          <a:xfrm>
            <a:off x="7239002" y="1033736"/>
            <a:ext cx="1904999" cy="457200"/>
          </a:xfrm>
          <a:prstGeom prst="rect">
            <a:avLst/>
          </a:prstGeom>
        </p:spPr>
      </p:pic>
      <p:grpSp>
        <p:nvGrpSpPr>
          <p:cNvPr id="6" name="Gruppieren 5"/>
          <p:cNvGrpSpPr/>
          <p:nvPr/>
        </p:nvGrpSpPr>
        <p:grpSpPr>
          <a:xfrm>
            <a:off x="4788025" y="449266"/>
            <a:ext cx="2400175" cy="387446"/>
            <a:chOff x="2678" y="611853"/>
            <a:chExt cx="2687835" cy="539846"/>
          </a:xfrm>
        </p:grpSpPr>
        <p:sp>
          <p:nvSpPr>
            <p:cNvPr id="7" name="Richtungspfeil 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10" name="Gruppieren 9"/>
          <p:cNvGrpSpPr/>
          <p:nvPr/>
        </p:nvGrpSpPr>
        <p:grpSpPr>
          <a:xfrm>
            <a:off x="2316213" y="449266"/>
            <a:ext cx="2687835" cy="387446"/>
            <a:chOff x="2678" y="611853"/>
            <a:chExt cx="2687835" cy="539846"/>
          </a:xfrm>
        </p:grpSpPr>
        <p:sp>
          <p:nvSpPr>
            <p:cNvPr id="11" name="Richtungspfeil 10"/>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3" name="Gruppieren 12"/>
          <p:cNvGrpSpPr/>
          <p:nvPr/>
        </p:nvGrpSpPr>
        <p:grpSpPr>
          <a:xfrm>
            <a:off x="11958" y="449266"/>
            <a:ext cx="2528042" cy="387446"/>
            <a:chOff x="2678" y="611853"/>
            <a:chExt cx="2687835" cy="539846"/>
          </a:xfrm>
        </p:grpSpPr>
        <p:sp>
          <p:nvSpPr>
            <p:cNvPr id="14" name="Richtungspfeil 13"/>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6" name="Rechteck 15">
            <a:hlinkClick r:id="rId5"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6"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7"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8"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8"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9"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10"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4" name="Grafik 23"/>
          <p:cNvPicPr>
            <a:picLocks noChangeAspect="1"/>
          </p:cNvPicPr>
          <p:nvPr/>
        </p:nvPicPr>
        <p:blipFill>
          <a:blip r:embed="rId11"/>
          <a:stretch/>
        </p:blipFill>
        <p:spPr bwMode="auto">
          <a:xfrm>
            <a:off x="4788224" y="2866777"/>
            <a:ext cx="1800000" cy="374400"/>
          </a:xfrm>
          <a:prstGeom prst="rect">
            <a:avLst/>
          </a:prstGeom>
        </p:spPr>
      </p:pic>
      <p:pic>
        <p:nvPicPr>
          <p:cNvPr id="23" name="Grafik 22"/>
          <p:cNvPicPr>
            <a:picLocks noChangeAspect="1"/>
          </p:cNvPicPr>
          <p:nvPr/>
        </p:nvPicPr>
        <p:blipFill>
          <a:blip r:embed="rId12"/>
          <a:stretch>
            <a:fillRect/>
          </a:stretch>
        </p:blipFill>
        <p:spPr bwMode="auto">
          <a:xfrm>
            <a:off x="4821328" y="3836301"/>
            <a:ext cx="1733792" cy="1381318"/>
          </a:xfrm>
          <a:prstGeom prst="rect">
            <a:avLst/>
          </a:prstGeom>
        </p:spPr>
      </p:pic>
    </p:spTree>
    <p:extLst>
      <p:ext uri="{BB962C8B-B14F-4D97-AF65-F5344CB8AC3E}">
        <p14:creationId xmlns:p14="http://schemas.microsoft.com/office/powerpoint/2010/main" val="982341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xfrm>
            <a:off x="431800" y="1542504"/>
            <a:ext cx="8370888" cy="462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dirty="0"/>
              <a:t>Firefox Add-on </a:t>
            </a:r>
            <a:r>
              <a:rPr dirty="0" err="1"/>
              <a:t>zum</a:t>
            </a:r>
            <a:r>
              <a:rPr dirty="0"/>
              <a:t> </a:t>
            </a:r>
            <a:r>
              <a:rPr dirty="0" err="1"/>
              <a:t>Schutz</a:t>
            </a:r>
            <a:r>
              <a:rPr dirty="0"/>
              <a:t> von </a:t>
            </a:r>
            <a:r>
              <a:rPr dirty="0" err="1"/>
              <a:t>Passwörtern</a:t>
            </a:r>
            <a:r>
              <a:rPr dirty="0"/>
              <a:t>, </a:t>
            </a:r>
            <a:r>
              <a:rPr dirty="0" err="1"/>
              <a:t>Zahlungsdaten</a:t>
            </a:r>
            <a:r>
              <a:rPr dirty="0"/>
              <a:t> und </a:t>
            </a:r>
            <a:r>
              <a:rPr dirty="0" err="1"/>
              <a:t>weiteren</a:t>
            </a:r>
            <a:r>
              <a:rPr dirty="0"/>
              <a:t> </a:t>
            </a:r>
            <a:r>
              <a:rPr dirty="0" err="1"/>
              <a:t>sensiblen</a:t>
            </a:r>
            <a:r>
              <a:rPr dirty="0"/>
              <a:t> </a:t>
            </a:r>
            <a:r>
              <a:rPr dirty="0" err="1"/>
              <a:t>Daten</a:t>
            </a:r>
            <a:endParaRPr dirty="0"/>
          </a:p>
          <a:p>
            <a:pPr lvl="2"/>
            <a:r>
              <a:rPr lang="de-DE" dirty="0">
                <a:hlinkClick r:id="rId3"/>
              </a:rPr>
              <a:t>https://secuso.aifb.kit.edu/PassSecPlus.php</a:t>
            </a:r>
            <a:r>
              <a:rPr lang="de-DE" dirty="0"/>
              <a:t> (Chrome / Firefox)</a:t>
            </a:r>
            <a:endParaRPr dirty="0"/>
          </a:p>
          <a:p>
            <a:pPr lvl="1"/>
            <a:endParaRPr dirty="0"/>
          </a:p>
          <a:p>
            <a:pPr lvl="1"/>
            <a:endParaRPr dirty="0"/>
          </a:p>
          <a:p>
            <a:pPr lvl="1"/>
            <a:r>
              <a:rPr dirty="0"/>
              <a:t>HTTPS </a:t>
            </a:r>
            <a:r>
              <a:rPr dirty="0" err="1"/>
              <a:t>mit</a:t>
            </a:r>
            <a:r>
              <a:rPr dirty="0"/>
              <a:t> Extended Validation </a:t>
            </a:r>
            <a:r>
              <a:rPr dirty="0" err="1"/>
              <a:t>Zertifikat</a:t>
            </a:r>
            <a:endParaRPr dirty="0"/>
          </a:p>
          <a:p>
            <a:pPr lvl="1"/>
            <a:endParaRPr dirty="0"/>
          </a:p>
          <a:p>
            <a:pPr lvl="1"/>
            <a:endParaRPr dirty="0"/>
          </a:p>
          <a:p>
            <a:pPr lvl="1"/>
            <a:endParaRPr dirty="0"/>
          </a:p>
          <a:p>
            <a:pPr lvl="1"/>
            <a:r>
              <a:rPr dirty="0"/>
              <a:t>HTTPS </a:t>
            </a:r>
            <a:r>
              <a:rPr dirty="0" err="1"/>
              <a:t>ohne</a:t>
            </a:r>
            <a:r>
              <a:rPr dirty="0"/>
              <a:t> Extended Validation </a:t>
            </a:r>
            <a:r>
              <a:rPr dirty="0" err="1"/>
              <a:t>Zertifikat</a:t>
            </a:r>
            <a:r>
              <a:rPr dirty="0"/>
              <a:t>								</a:t>
            </a:r>
          </a:p>
          <a:p>
            <a:pPr lvl="1"/>
            <a:endParaRPr dirty="0"/>
          </a:p>
          <a:p>
            <a:endParaRPr sz="1200" b="1" dirty="0">
              <a:latin typeface="Arial"/>
              <a:ea typeface="Arial"/>
            </a:endParaRPr>
          </a:p>
          <a:p>
            <a:endParaRPr sz="1200" b="1" dirty="0">
              <a:latin typeface="Arial"/>
              <a:ea typeface="Arial"/>
            </a:endParaRPr>
          </a:p>
        </p:txBody>
      </p:sp>
      <p:pic>
        <p:nvPicPr>
          <p:cNvPr id="5" name="Grafik 4"/>
          <p:cNvPicPr>
            <a:picLocks noChangeAspect="1"/>
          </p:cNvPicPr>
          <p:nvPr/>
        </p:nvPicPr>
        <p:blipFill>
          <a:blip r:embed="rId4"/>
          <a:stretch/>
        </p:blipFill>
        <p:spPr bwMode="auto">
          <a:xfrm>
            <a:off x="4788224" y="2866777"/>
            <a:ext cx="1800000" cy="374400"/>
          </a:xfrm>
          <a:prstGeom prst="rect">
            <a:avLst/>
          </a:prstGeom>
        </p:spPr>
      </p:pic>
      <p:pic>
        <p:nvPicPr>
          <p:cNvPr id="6" name="Grafik 5"/>
          <p:cNvPicPr>
            <a:picLocks noChangeAspect="1"/>
          </p:cNvPicPr>
          <p:nvPr/>
        </p:nvPicPr>
        <p:blipFill>
          <a:blip r:embed="rId5"/>
          <a:stretch/>
        </p:blipFill>
        <p:spPr bwMode="auto">
          <a:xfrm>
            <a:off x="4788024" y="4023740"/>
            <a:ext cx="1800000" cy="374400"/>
          </a:xfrm>
          <a:prstGeom prst="rect">
            <a:avLst/>
          </a:prstGeom>
        </p:spPr>
      </p:pic>
      <p:pic>
        <p:nvPicPr>
          <p:cNvPr id="7" name="Grafik 6"/>
          <p:cNvPicPr>
            <a:picLocks noChangeAspect="1"/>
          </p:cNvPicPr>
          <p:nvPr/>
        </p:nvPicPr>
        <p:blipFill>
          <a:blip r:embed="rId6"/>
          <a:stretch/>
        </p:blipFill>
        <p:spPr bwMode="auto">
          <a:xfrm>
            <a:off x="3151953" y="4692575"/>
            <a:ext cx="3436073" cy="824657"/>
          </a:xfrm>
          <a:prstGeom prst="rect">
            <a:avLst/>
          </a:prstGeom>
        </p:spPr>
      </p:pic>
      <p:pic>
        <p:nvPicPr>
          <p:cNvPr id="8" name="Grafik 7"/>
          <p:cNvPicPr>
            <a:picLocks noChangeAspect="1"/>
          </p:cNvPicPr>
          <p:nvPr/>
        </p:nvPicPr>
        <p:blipFill>
          <a:blip r:embed="rId7"/>
          <a:stretch/>
        </p:blipFill>
        <p:spPr bwMode="auto">
          <a:xfrm>
            <a:off x="7239002" y="1033736"/>
            <a:ext cx="1904999" cy="457200"/>
          </a:xfrm>
          <a:prstGeom prst="rect">
            <a:avLst/>
          </a:prstGeom>
        </p:spPr>
      </p:pic>
      <p:grpSp>
        <p:nvGrpSpPr>
          <p:cNvPr id="9" name="Gruppieren 8"/>
          <p:cNvGrpSpPr/>
          <p:nvPr/>
        </p:nvGrpSpPr>
        <p:grpSpPr>
          <a:xfrm>
            <a:off x="4788025" y="449266"/>
            <a:ext cx="2400175" cy="387446"/>
            <a:chOff x="2678" y="611853"/>
            <a:chExt cx="2687835" cy="539846"/>
          </a:xfrm>
        </p:grpSpPr>
        <p:sp>
          <p:nvSpPr>
            <p:cNvPr id="10" name="Richtungspfeil 9"/>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12" name="Gruppieren 11"/>
          <p:cNvGrpSpPr/>
          <p:nvPr/>
        </p:nvGrpSpPr>
        <p:grpSpPr>
          <a:xfrm>
            <a:off x="2316213" y="449266"/>
            <a:ext cx="2687835" cy="387446"/>
            <a:chOff x="2678" y="611853"/>
            <a:chExt cx="2687835" cy="539846"/>
          </a:xfrm>
        </p:grpSpPr>
        <p:sp>
          <p:nvSpPr>
            <p:cNvPr id="13" name="Richtungspfeil 1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5" name="Gruppieren 14"/>
          <p:cNvGrpSpPr/>
          <p:nvPr/>
        </p:nvGrpSpPr>
        <p:grpSpPr>
          <a:xfrm>
            <a:off x="11958" y="449266"/>
            <a:ext cx="2528042" cy="387446"/>
            <a:chOff x="2678" y="611853"/>
            <a:chExt cx="2687835" cy="539846"/>
          </a:xfrm>
        </p:grpSpPr>
        <p:sp>
          <p:nvSpPr>
            <p:cNvPr id="16" name="Richtungspfeil 15"/>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8" name="Rechteck 17">
            <a:hlinkClick r:id="rId8"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9"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10"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11"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11"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12"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13"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5" name="Grafik 24"/>
          <p:cNvPicPr>
            <a:picLocks noChangeAspect="1"/>
          </p:cNvPicPr>
          <p:nvPr/>
        </p:nvPicPr>
        <p:blipFill>
          <a:blip r:embed="rId14"/>
          <a:stretch>
            <a:fillRect/>
          </a:stretch>
        </p:blipFill>
        <p:spPr bwMode="auto">
          <a:xfrm>
            <a:off x="7161998" y="3520281"/>
            <a:ext cx="1733792" cy="1381318"/>
          </a:xfrm>
          <a:prstGeom prst="rect">
            <a:avLst/>
          </a:prstGeom>
        </p:spPr>
      </p:pic>
    </p:spTree>
    <p:extLst>
      <p:ext uri="{BB962C8B-B14F-4D97-AF65-F5344CB8AC3E}">
        <p14:creationId xmlns:p14="http://schemas.microsoft.com/office/powerpoint/2010/main" val="1337874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lang="de-DE" dirty="0">
                <a:hlinkClick r:id="rId3"/>
              </a:rPr>
              <a:t>https://secuso.aifb.kit.edu/PassSecPlus.php</a:t>
            </a:r>
            <a:r>
              <a:rPr lang="de-DE" dirty="0"/>
              <a:t> (Chrome / Firefox)</a:t>
            </a:r>
            <a:endParaRPr dirty="0">
              <a:latin typeface="+mj-lt"/>
            </a:endParaRPr>
          </a:p>
          <a:p>
            <a:pPr lvl="1"/>
            <a:endParaRPr dirty="0">
              <a:latin typeface="+mj-lt"/>
            </a:endParaRPr>
          </a:p>
          <a:p>
            <a:pPr lvl="1"/>
            <a:r>
              <a:rPr lang="de-DE" dirty="0">
                <a:latin typeface="+mj-lt"/>
              </a:rPr>
              <a:t>k</a:t>
            </a:r>
            <a:r>
              <a:rPr dirty="0" err="1">
                <a:latin typeface="+mj-lt"/>
              </a:rPr>
              <a:t>ein</a:t>
            </a:r>
            <a:r>
              <a:rPr dirty="0">
                <a:latin typeface="+mj-lt"/>
              </a:rPr>
              <a:t> HTTPS</a:t>
            </a:r>
          </a:p>
          <a:p>
            <a:pPr lvl="1"/>
            <a:endParaRPr dirty="0">
              <a:latin typeface="+mj-lt"/>
            </a:endParaRPr>
          </a:p>
          <a:p>
            <a:pPr lvl="1"/>
            <a:endParaRPr dirty="0">
              <a:latin typeface="+mj-lt"/>
            </a:endParaRPr>
          </a:p>
          <a:p>
            <a:pPr marL="1587" lvl="1" indent="0">
              <a:buNone/>
            </a:pPr>
            <a:endParaRPr dirty="0">
              <a:latin typeface="+mj-lt"/>
            </a:endParaRPr>
          </a:p>
          <a:p>
            <a:pPr lvl="1"/>
            <a:endParaRPr dirty="0">
              <a:latin typeface="+mj-lt"/>
            </a:endParaRPr>
          </a:p>
          <a:p>
            <a:pPr lvl="1"/>
            <a:endParaRPr dirty="0">
              <a:latin typeface="+mj-lt"/>
            </a:endParaRPr>
          </a:p>
          <a:p>
            <a:pPr lvl="1"/>
            <a:endParaRPr dirty="0">
              <a:latin typeface="+mj-lt"/>
            </a:endParaRPr>
          </a:p>
          <a:p>
            <a:pPr marL="1587" lvl="1" indent="0">
              <a:buNone/>
            </a:pPr>
            <a:endParaRPr dirty="0">
              <a:latin typeface="+mj-lt"/>
            </a:endParaRPr>
          </a:p>
          <a:p>
            <a:endParaRPr b="1" dirty="0">
              <a:latin typeface="+mj-lt"/>
              <a:ea typeface="Arial"/>
            </a:endParaRPr>
          </a:p>
          <a:p>
            <a:endParaRPr b="1" dirty="0">
              <a:latin typeface="+mj-lt"/>
              <a:ea typeface="Arial"/>
            </a:endParaRPr>
          </a:p>
        </p:txBody>
      </p:sp>
      <p:pic>
        <p:nvPicPr>
          <p:cNvPr id="5" name="Grafik 4"/>
          <p:cNvPicPr>
            <a:picLocks noChangeAspect="1"/>
          </p:cNvPicPr>
          <p:nvPr/>
        </p:nvPicPr>
        <p:blipFill>
          <a:blip r:embed="rId4"/>
          <a:stretch/>
        </p:blipFill>
        <p:spPr bwMode="auto">
          <a:xfrm>
            <a:off x="2352107" y="1871352"/>
            <a:ext cx="1800000" cy="374400"/>
          </a:xfrm>
          <a:prstGeom prst="rect">
            <a:avLst/>
          </a:prstGeom>
        </p:spPr>
      </p:pic>
      <p:pic>
        <p:nvPicPr>
          <p:cNvPr id="7" name="Grafik 6"/>
          <p:cNvPicPr>
            <a:picLocks noChangeAspect="1"/>
          </p:cNvPicPr>
          <p:nvPr/>
        </p:nvPicPr>
        <p:blipFill>
          <a:blip r:embed="rId5"/>
          <a:stretch/>
        </p:blipFill>
        <p:spPr bwMode="auto">
          <a:xfrm>
            <a:off x="7239002" y="1040447"/>
            <a:ext cx="1904999" cy="457200"/>
          </a:xfrm>
          <a:prstGeom prst="rect">
            <a:avLst/>
          </a:prstGeom>
        </p:spPr>
      </p:pic>
      <p:grpSp>
        <p:nvGrpSpPr>
          <p:cNvPr id="6" name="Gruppieren 5"/>
          <p:cNvGrpSpPr/>
          <p:nvPr/>
        </p:nvGrpSpPr>
        <p:grpSpPr>
          <a:xfrm>
            <a:off x="4788025" y="449266"/>
            <a:ext cx="2400175" cy="387446"/>
            <a:chOff x="2678" y="611853"/>
            <a:chExt cx="2687835" cy="539846"/>
          </a:xfrm>
        </p:grpSpPr>
        <p:sp>
          <p:nvSpPr>
            <p:cNvPr id="8" name="Richtungspfeil 7"/>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10" name="Gruppieren 9"/>
          <p:cNvGrpSpPr/>
          <p:nvPr/>
        </p:nvGrpSpPr>
        <p:grpSpPr>
          <a:xfrm>
            <a:off x="2316213" y="449266"/>
            <a:ext cx="2687835" cy="387446"/>
            <a:chOff x="2678" y="611853"/>
            <a:chExt cx="2687835" cy="539846"/>
          </a:xfrm>
        </p:grpSpPr>
        <p:sp>
          <p:nvSpPr>
            <p:cNvPr id="11" name="Richtungspfeil 10"/>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3" name="Gruppieren 12"/>
          <p:cNvGrpSpPr/>
          <p:nvPr/>
        </p:nvGrpSpPr>
        <p:grpSpPr>
          <a:xfrm>
            <a:off x="11958" y="449266"/>
            <a:ext cx="2528042" cy="387446"/>
            <a:chOff x="2678" y="611853"/>
            <a:chExt cx="2687835" cy="539846"/>
          </a:xfrm>
        </p:grpSpPr>
        <p:sp>
          <p:nvSpPr>
            <p:cNvPr id="14" name="Richtungspfeil 13"/>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6" name="Rechteck 15">
            <a:hlinkClick r:id="rId6"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7"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8"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9"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9"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10"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11"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12"/>
          <a:stretch>
            <a:fillRect/>
          </a:stretch>
        </p:blipFill>
        <p:spPr>
          <a:xfrm>
            <a:off x="3203848" y="2777253"/>
            <a:ext cx="2514951" cy="2010056"/>
          </a:xfrm>
          <a:prstGeom prst="rect">
            <a:avLst/>
          </a:prstGeom>
        </p:spPr>
      </p:pic>
    </p:spTree>
    <p:extLst>
      <p:ext uri="{BB962C8B-B14F-4D97-AF65-F5344CB8AC3E}">
        <p14:creationId xmlns:p14="http://schemas.microsoft.com/office/powerpoint/2010/main" val="3654979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lang="de-DE" dirty="0">
                <a:hlinkClick r:id="rId3"/>
              </a:rPr>
              <a:t>https://secuso.aifb.kit.edu/PassSecPlus.php</a:t>
            </a:r>
            <a:r>
              <a:rPr lang="de-DE" dirty="0"/>
              <a:t> (Chrome / Firefox)</a:t>
            </a:r>
            <a:endParaRPr dirty="0">
              <a:latin typeface="+mj-lt"/>
            </a:endParaRPr>
          </a:p>
          <a:p>
            <a:pPr lvl="1"/>
            <a:endParaRPr dirty="0">
              <a:latin typeface="+mj-lt"/>
            </a:endParaRPr>
          </a:p>
          <a:p>
            <a:pPr lvl="1"/>
            <a:r>
              <a:rPr lang="de-DE" dirty="0">
                <a:latin typeface="+mj-lt"/>
              </a:rPr>
              <a:t>k</a:t>
            </a:r>
            <a:r>
              <a:rPr dirty="0" err="1">
                <a:latin typeface="+mj-lt"/>
              </a:rPr>
              <a:t>ein</a:t>
            </a:r>
            <a:r>
              <a:rPr dirty="0">
                <a:latin typeface="+mj-lt"/>
              </a:rPr>
              <a:t> HTTPS</a:t>
            </a:r>
          </a:p>
          <a:p>
            <a:pPr lvl="1"/>
            <a:endParaRPr dirty="0">
              <a:latin typeface="+mj-lt"/>
            </a:endParaRPr>
          </a:p>
          <a:p>
            <a:pPr lvl="1"/>
            <a:endParaRPr dirty="0">
              <a:latin typeface="+mj-lt"/>
            </a:endParaRPr>
          </a:p>
          <a:p>
            <a:pPr lvl="1"/>
            <a:r>
              <a:rPr dirty="0" err="1">
                <a:latin typeface="+mj-lt"/>
              </a:rPr>
              <a:t>Prüfen</a:t>
            </a:r>
            <a:r>
              <a:rPr dirty="0">
                <a:latin typeface="+mj-lt"/>
              </a:rPr>
              <a:t> der Domain </a:t>
            </a:r>
            <a:r>
              <a:rPr dirty="0" err="1">
                <a:latin typeface="+mj-lt"/>
              </a:rPr>
              <a:t>durch</a:t>
            </a:r>
            <a:r>
              <a:rPr dirty="0">
                <a:latin typeface="+mj-lt"/>
              </a:rPr>
              <a:t> </a:t>
            </a:r>
            <a:endParaRPr lang="de-DE" dirty="0">
              <a:latin typeface="+mj-lt"/>
            </a:endParaRPr>
          </a:p>
          <a:p>
            <a:pPr marL="1587" lvl="1" indent="0">
              <a:buNone/>
            </a:pPr>
            <a:r>
              <a:rPr lang="de-DE" dirty="0">
                <a:latin typeface="+mj-lt"/>
              </a:rPr>
              <a:t>   </a:t>
            </a:r>
            <a:r>
              <a:rPr dirty="0" err="1">
                <a:latin typeface="+mj-lt"/>
              </a:rPr>
              <a:t>Suchmaschinen</a:t>
            </a:r>
            <a:r>
              <a:rPr dirty="0">
                <a:latin typeface="+mj-lt"/>
              </a:rPr>
              <a:t> und Web of Trust</a:t>
            </a:r>
          </a:p>
          <a:p>
            <a:pPr lvl="1"/>
            <a:endParaRPr dirty="0">
              <a:latin typeface="+mj-lt"/>
            </a:endParaRPr>
          </a:p>
          <a:p>
            <a:pPr lvl="1"/>
            <a:endParaRPr dirty="0">
              <a:latin typeface="+mj-lt"/>
            </a:endParaRPr>
          </a:p>
          <a:p>
            <a:pPr lvl="1"/>
            <a:endParaRPr dirty="0">
              <a:latin typeface="+mj-lt"/>
            </a:endParaRPr>
          </a:p>
          <a:p>
            <a:pPr lvl="1"/>
            <a:endParaRPr dirty="0">
              <a:latin typeface="+mj-lt"/>
            </a:endParaRPr>
          </a:p>
          <a:p>
            <a:endParaRPr b="1" dirty="0">
              <a:latin typeface="+mj-lt"/>
              <a:ea typeface="Arial"/>
            </a:endParaRPr>
          </a:p>
          <a:p>
            <a:endParaRPr b="1" dirty="0">
              <a:latin typeface="+mj-lt"/>
              <a:ea typeface="Arial"/>
            </a:endParaRPr>
          </a:p>
        </p:txBody>
      </p:sp>
      <p:pic>
        <p:nvPicPr>
          <p:cNvPr id="5" name="Grafik 4"/>
          <p:cNvPicPr>
            <a:picLocks noChangeAspect="1"/>
          </p:cNvPicPr>
          <p:nvPr/>
        </p:nvPicPr>
        <p:blipFill>
          <a:blip r:embed="rId4"/>
          <a:stretch/>
        </p:blipFill>
        <p:spPr bwMode="auto">
          <a:xfrm>
            <a:off x="2352107" y="1871352"/>
            <a:ext cx="1800000" cy="374400"/>
          </a:xfrm>
          <a:prstGeom prst="rect">
            <a:avLst/>
          </a:prstGeom>
        </p:spPr>
      </p:pic>
      <p:pic>
        <p:nvPicPr>
          <p:cNvPr id="7" name="Grafik 6"/>
          <p:cNvPicPr>
            <a:picLocks noChangeAspect="1"/>
          </p:cNvPicPr>
          <p:nvPr/>
        </p:nvPicPr>
        <p:blipFill>
          <a:blip r:embed="rId5"/>
          <a:stretch/>
        </p:blipFill>
        <p:spPr bwMode="auto">
          <a:xfrm>
            <a:off x="7239002" y="1040447"/>
            <a:ext cx="1904999" cy="457200"/>
          </a:xfrm>
          <a:prstGeom prst="rect">
            <a:avLst/>
          </a:prstGeom>
        </p:spPr>
      </p:pic>
      <p:pic>
        <p:nvPicPr>
          <p:cNvPr id="14" name="Grafik 13"/>
          <p:cNvPicPr>
            <a:picLocks noChangeAspect="1"/>
          </p:cNvPicPr>
          <p:nvPr/>
        </p:nvPicPr>
        <p:blipFill>
          <a:blip r:embed="rId6"/>
          <a:stretch/>
        </p:blipFill>
        <p:spPr bwMode="auto">
          <a:xfrm>
            <a:off x="4152105" y="2708920"/>
            <a:ext cx="4768104" cy="2016227"/>
          </a:xfrm>
          <a:prstGeom prst="rect">
            <a:avLst/>
          </a:prstGeom>
        </p:spPr>
      </p:pic>
      <p:grpSp>
        <p:nvGrpSpPr>
          <p:cNvPr id="6" name="Gruppieren 5"/>
          <p:cNvGrpSpPr/>
          <p:nvPr/>
        </p:nvGrpSpPr>
        <p:grpSpPr>
          <a:xfrm>
            <a:off x="4788025" y="449266"/>
            <a:ext cx="2400175" cy="387446"/>
            <a:chOff x="2678" y="611853"/>
            <a:chExt cx="2687835" cy="539846"/>
          </a:xfrm>
        </p:grpSpPr>
        <p:sp>
          <p:nvSpPr>
            <p:cNvPr id="8" name="Richtungspfeil 7"/>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10" name="Gruppieren 9"/>
          <p:cNvGrpSpPr/>
          <p:nvPr/>
        </p:nvGrpSpPr>
        <p:grpSpPr>
          <a:xfrm>
            <a:off x="2316213" y="449266"/>
            <a:ext cx="2687835" cy="387446"/>
            <a:chOff x="2678" y="611853"/>
            <a:chExt cx="2687835" cy="539846"/>
          </a:xfrm>
        </p:grpSpPr>
        <p:sp>
          <p:nvSpPr>
            <p:cNvPr id="11" name="Richtungspfeil 10"/>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3" name="Gruppieren 12"/>
          <p:cNvGrpSpPr/>
          <p:nvPr/>
        </p:nvGrpSpPr>
        <p:grpSpPr>
          <a:xfrm>
            <a:off x="11958" y="449266"/>
            <a:ext cx="2528042" cy="387446"/>
            <a:chOff x="2678" y="611853"/>
            <a:chExt cx="2687835" cy="539846"/>
          </a:xfrm>
        </p:grpSpPr>
        <p:sp>
          <p:nvSpPr>
            <p:cNvPr id="15" name="Richtungspfeil 14"/>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7" name="Rechteck 16">
            <a:hlinkClick r:id="rId7"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8"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9"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10"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10"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11"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12"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13"/>
          <a:stretch>
            <a:fillRect/>
          </a:stretch>
        </p:blipFill>
        <p:spPr>
          <a:xfrm>
            <a:off x="899592" y="3657881"/>
            <a:ext cx="2514951" cy="2010056"/>
          </a:xfrm>
          <a:prstGeom prst="rect">
            <a:avLst/>
          </a:prstGeom>
        </p:spPr>
      </p:pic>
    </p:spTree>
    <p:extLst>
      <p:ext uri="{BB962C8B-B14F-4D97-AF65-F5344CB8AC3E}">
        <p14:creationId xmlns:p14="http://schemas.microsoft.com/office/powerpoint/2010/main" val="211550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lang="de-DE" dirty="0">
                <a:hlinkClick r:id="rId3"/>
              </a:rPr>
              <a:t>https://secuso.aifb.kit.edu/PassSecPlus.php</a:t>
            </a:r>
            <a:r>
              <a:rPr lang="de-DE" dirty="0"/>
              <a:t> (Chrome / Firefox)</a:t>
            </a:r>
            <a:endParaRPr dirty="0">
              <a:latin typeface="+mj-lt"/>
            </a:endParaRPr>
          </a:p>
          <a:p>
            <a:pPr lvl="1"/>
            <a:endParaRPr dirty="0">
              <a:latin typeface="+mj-lt"/>
            </a:endParaRPr>
          </a:p>
          <a:p>
            <a:pPr lvl="1"/>
            <a:r>
              <a:rPr dirty="0" err="1">
                <a:latin typeface="+mj-lt"/>
              </a:rPr>
              <a:t>Kein</a:t>
            </a:r>
            <a:r>
              <a:rPr dirty="0">
                <a:latin typeface="+mj-lt"/>
              </a:rPr>
              <a:t> HTTPS</a:t>
            </a:r>
          </a:p>
          <a:p>
            <a:pPr lvl="1"/>
            <a:endParaRPr dirty="0">
              <a:latin typeface="+mj-lt"/>
            </a:endParaRPr>
          </a:p>
          <a:p>
            <a:pPr lvl="1"/>
            <a:endParaRPr dirty="0">
              <a:latin typeface="+mj-lt"/>
            </a:endParaRPr>
          </a:p>
          <a:p>
            <a:pPr lvl="1"/>
            <a:r>
              <a:rPr dirty="0" err="1">
                <a:latin typeface="+mj-lt"/>
              </a:rPr>
              <a:t>Prüfen</a:t>
            </a:r>
            <a:r>
              <a:rPr dirty="0">
                <a:latin typeface="+mj-lt"/>
              </a:rPr>
              <a:t> der Domain </a:t>
            </a:r>
            <a:r>
              <a:rPr dirty="0" err="1">
                <a:latin typeface="+mj-lt"/>
              </a:rPr>
              <a:t>durch</a:t>
            </a:r>
            <a:endParaRPr lang="de-DE" dirty="0">
              <a:latin typeface="+mj-lt"/>
            </a:endParaRPr>
          </a:p>
          <a:p>
            <a:pPr marL="1587" lvl="1" indent="0">
              <a:buNone/>
            </a:pPr>
            <a:r>
              <a:rPr lang="de-DE" dirty="0">
                <a:latin typeface="+mj-lt"/>
              </a:rPr>
              <a:t>  </a:t>
            </a:r>
            <a:r>
              <a:rPr dirty="0">
                <a:latin typeface="+mj-lt"/>
              </a:rPr>
              <a:t> </a:t>
            </a:r>
            <a:r>
              <a:rPr dirty="0" err="1">
                <a:latin typeface="+mj-lt"/>
              </a:rPr>
              <a:t>Suchmaschi</a:t>
            </a:r>
            <a:r>
              <a:rPr lang="de-DE" dirty="0">
                <a:latin typeface="+mj-lt"/>
              </a:rPr>
              <a:t>n</a:t>
            </a:r>
            <a:r>
              <a:rPr dirty="0" err="1">
                <a:latin typeface="+mj-lt"/>
              </a:rPr>
              <a:t>en</a:t>
            </a:r>
            <a:r>
              <a:rPr dirty="0">
                <a:latin typeface="+mj-lt"/>
              </a:rPr>
              <a:t> und Web of Trust</a:t>
            </a: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marL="1587" lvl="1" indent="0">
              <a:buNone/>
            </a:pPr>
            <a:endParaRPr dirty="0">
              <a:latin typeface="+mj-lt"/>
            </a:endParaRPr>
          </a:p>
          <a:p>
            <a:pPr lvl="1"/>
            <a:r>
              <a:rPr dirty="0" err="1">
                <a:latin typeface="+mj-lt"/>
              </a:rPr>
              <a:t>zusätzliche</a:t>
            </a:r>
            <a:r>
              <a:rPr dirty="0">
                <a:latin typeface="+mj-lt"/>
              </a:rPr>
              <a:t> Co</a:t>
            </a:r>
            <a:r>
              <a:rPr lang="de-DE" dirty="0">
                <a:latin typeface="+mj-lt"/>
              </a:rPr>
              <a:t>o</a:t>
            </a:r>
            <a:r>
              <a:rPr dirty="0" err="1">
                <a:latin typeface="+mj-lt"/>
              </a:rPr>
              <a:t>kie</a:t>
            </a:r>
            <a:r>
              <a:rPr dirty="0">
                <a:latin typeface="+mj-lt"/>
              </a:rPr>
              <a:t> </a:t>
            </a:r>
            <a:r>
              <a:rPr dirty="0" err="1">
                <a:latin typeface="+mj-lt"/>
              </a:rPr>
              <a:t>Einstellungen</a:t>
            </a:r>
            <a:endParaRPr dirty="0">
              <a:latin typeface="+mj-lt"/>
            </a:endParaRPr>
          </a:p>
          <a:p>
            <a:endParaRPr b="1" dirty="0">
              <a:latin typeface="+mj-lt"/>
              <a:ea typeface="Arial"/>
            </a:endParaRPr>
          </a:p>
          <a:p>
            <a:endParaRPr b="1" dirty="0">
              <a:latin typeface="+mj-lt"/>
              <a:ea typeface="Arial"/>
            </a:endParaRPr>
          </a:p>
        </p:txBody>
      </p:sp>
      <p:pic>
        <p:nvPicPr>
          <p:cNvPr id="5" name="Grafik 4"/>
          <p:cNvPicPr>
            <a:picLocks noChangeAspect="1"/>
          </p:cNvPicPr>
          <p:nvPr/>
        </p:nvPicPr>
        <p:blipFill>
          <a:blip r:embed="rId4"/>
          <a:stretch/>
        </p:blipFill>
        <p:spPr bwMode="auto">
          <a:xfrm>
            <a:off x="2352107" y="1871352"/>
            <a:ext cx="1800000" cy="374400"/>
          </a:xfrm>
          <a:prstGeom prst="rect">
            <a:avLst/>
          </a:prstGeom>
        </p:spPr>
      </p:pic>
      <p:pic>
        <p:nvPicPr>
          <p:cNvPr id="7" name="Grafik 6"/>
          <p:cNvPicPr>
            <a:picLocks noChangeAspect="1"/>
          </p:cNvPicPr>
          <p:nvPr/>
        </p:nvPicPr>
        <p:blipFill>
          <a:blip r:embed="rId5"/>
          <a:stretch/>
        </p:blipFill>
        <p:spPr bwMode="auto">
          <a:xfrm>
            <a:off x="7239002" y="1040447"/>
            <a:ext cx="1904999" cy="457200"/>
          </a:xfrm>
          <a:prstGeom prst="rect">
            <a:avLst/>
          </a:prstGeom>
        </p:spPr>
      </p:pic>
      <p:grpSp>
        <p:nvGrpSpPr>
          <p:cNvPr id="8" name="Gruppieren 7"/>
          <p:cNvGrpSpPr/>
          <p:nvPr/>
        </p:nvGrpSpPr>
        <p:grpSpPr>
          <a:xfrm>
            <a:off x="4788025" y="449266"/>
            <a:ext cx="2400175" cy="387446"/>
            <a:chOff x="2678" y="611853"/>
            <a:chExt cx="2687835" cy="539846"/>
          </a:xfrm>
        </p:grpSpPr>
        <p:sp>
          <p:nvSpPr>
            <p:cNvPr id="9" name="Richtungspfeil 8"/>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11" name="Gruppieren 10"/>
          <p:cNvGrpSpPr/>
          <p:nvPr/>
        </p:nvGrpSpPr>
        <p:grpSpPr>
          <a:xfrm>
            <a:off x="2316213" y="449266"/>
            <a:ext cx="2687835" cy="387446"/>
            <a:chOff x="2678" y="611853"/>
            <a:chExt cx="2687835" cy="539846"/>
          </a:xfrm>
        </p:grpSpPr>
        <p:sp>
          <p:nvSpPr>
            <p:cNvPr id="12" name="Richtungspfeil 11"/>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4" name="Gruppieren 13"/>
          <p:cNvGrpSpPr/>
          <p:nvPr/>
        </p:nvGrpSpPr>
        <p:grpSpPr>
          <a:xfrm>
            <a:off x="11958" y="449266"/>
            <a:ext cx="2528042" cy="387446"/>
            <a:chOff x="2678" y="611853"/>
            <a:chExt cx="2687835" cy="539846"/>
          </a:xfrm>
        </p:grpSpPr>
        <p:sp>
          <p:nvSpPr>
            <p:cNvPr id="15" name="Richtungspfeil 14"/>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7" name="Rechteck 16">
            <a:hlinkClick r:id="rId6"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7"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8"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9"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9"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10"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11"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4" name="Grafik 23"/>
          <p:cNvPicPr>
            <a:picLocks noChangeAspect="1"/>
          </p:cNvPicPr>
          <p:nvPr/>
        </p:nvPicPr>
        <p:blipFill>
          <a:blip r:embed="rId12"/>
          <a:stretch/>
        </p:blipFill>
        <p:spPr bwMode="auto">
          <a:xfrm>
            <a:off x="4152105" y="2708920"/>
            <a:ext cx="4768104" cy="2016227"/>
          </a:xfrm>
          <a:prstGeom prst="rect">
            <a:avLst/>
          </a:prstGeom>
        </p:spPr>
      </p:pic>
      <p:pic>
        <p:nvPicPr>
          <p:cNvPr id="2" name="Grafik 1"/>
          <p:cNvPicPr>
            <a:picLocks noChangeAspect="1"/>
          </p:cNvPicPr>
          <p:nvPr/>
        </p:nvPicPr>
        <p:blipFill>
          <a:blip r:embed="rId13"/>
          <a:stretch>
            <a:fillRect/>
          </a:stretch>
        </p:blipFill>
        <p:spPr>
          <a:xfrm>
            <a:off x="4788025" y="4804458"/>
            <a:ext cx="1450577" cy="1159362"/>
          </a:xfrm>
          <a:prstGeom prst="rect">
            <a:avLst/>
          </a:prstGeom>
        </p:spPr>
      </p:pic>
    </p:spTree>
    <p:extLst>
      <p:ext uri="{BB962C8B-B14F-4D97-AF65-F5344CB8AC3E}">
        <p14:creationId xmlns:p14="http://schemas.microsoft.com/office/powerpoint/2010/main" val="2954331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xfrm>
            <a:off x="431800" y="1470496"/>
            <a:ext cx="8370888" cy="462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dirty="0">
                <a:latin typeface="+mj-lt"/>
              </a:rPr>
              <a:t>Thunderbird Add-On </a:t>
            </a:r>
            <a:r>
              <a:rPr dirty="0" err="1">
                <a:latin typeface="+mj-lt"/>
              </a:rPr>
              <a:t>zum</a:t>
            </a:r>
            <a:r>
              <a:rPr dirty="0">
                <a:latin typeface="+mj-lt"/>
              </a:rPr>
              <a:t> </a:t>
            </a:r>
            <a:r>
              <a:rPr dirty="0" err="1">
                <a:latin typeface="+mj-lt"/>
              </a:rPr>
              <a:t>besseren</a:t>
            </a:r>
            <a:r>
              <a:rPr dirty="0">
                <a:latin typeface="+mj-lt"/>
              </a:rPr>
              <a:t> </a:t>
            </a:r>
            <a:r>
              <a:rPr dirty="0" err="1">
                <a:latin typeface="+mj-lt"/>
              </a:rPr>
              <a:t>Erkennen</a:t>
            </a:r>
            <a:r>
              <a:rPr dirty="0">
                <a:latin typeface="+mj-lt"/>
              </a:rPr>
              <a:t> von Phishing Mails</a:t>
            </a:r>
            <a:r>
              <a:rPr lang="de-DE" dirty="0">
                <a:latin typeface="+mj-lt"/>
              </a:rPr>
              <a:t/>
            </a:r>
            <a:br>
              <a:rPr lang="de-DE" dirty="0">
                <a:latin typeface="+mj-lt"/>
              </a:rPr>
            </a:br>
            <a:r>
              <a:rPr lang="de-DE" dirty="0">
                <a:latin typeface="+mj-lt"/>
                <a:hlinkClick r:id="rId3"/>
              </a:rPr>
              <a:t>https://secuso.aifb.kit.edu/TORPEDO.php</a:t>
            </a:r>
            <a:r>
              <a:rPr lang="de-DE" dirty="0">
                <a:latin typeface="+mj-lt"/>
              </a:rPr>
              <a:t> (Thunderbird / Chrome / Firefox)</a:t>
            </a:r>
            <a:r>
              <a:rPr dirty="0">
                <a:latin typeface="+mj-lt"/>
              </a:rPr>
              <a:t/>
            </a:r>
            <a:br>
              <a:rPr dirty="0">
                <a:latin typeface="+mj-lt"/>
              </a:rPr>
            </a:br>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p:txBody>
      </p:sp>
      <p:pic>
        <p:nvPicPr>
          <p:cNvPr id="5" name="Grafik 4"/>
          <p:cNvPicPr>
            <a:picLocks noChangeAspect="1"/>
          </p:cNvPicPr>
          <p:nvPr/>
        </p:nvPicPr>
        <p:blipFill>
          <a:blip r:embed="rId4"/>
          <a:stretch/>
        </p:blipFill>
        <p:spPr bwMode="auto">
          <a:xfrm>
            <a:off x="6756572" y="1012313"/>
            <a:ext cx="2381249" cy="495299"/>
          </a:xfrm>
          <a:prstGeom prst="rect">
            <a:avLst/>
          </a:prstGeom>
        </p:spPr>
      </p:pic>
      <p:grpSp>
        <p:nvGrpSpPr>
          <p:cNvPr id="4" name="Gruppieren 3"/>
          <p:cNvGrpSpPr/>
          <p:nvPr/>
        </p:nvGrpSpPr>
        <p:grpSpPr>
          <a:xfrm>
            <a:off x="4788025" y="449266"/>
            <a:ext cx="2400175" cy="387446"/>
            <a:chOff x="2678" y="611853"/>
            <a:chExt cx="2687835" cy="539846"/>
          </a:xfrm>
        </p:grpSpPr>
        <p:sp>
          <p:nvSpPr>
            <p:cNvPr id="6" name="Richtungspfeil 5"/>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8" name="Gruppieren 7"/>
          <p:cNvGrpSpPr/>
          <p:nvPr/>
        </p:nvGrpSpPr>
        <p:grpSpPr>
          <a:xfrm>
            <a:off x="2316213" y="449266"/>
            <a:ext cx="2687835" cy="387446"/>
            <a:chOff x="2678" y="611853"/>
            <a:chExt cx="2687835" cy="539846"/>
          </a:xfrm>
        </p:grpSpPr>
        <p:sp>
          <p:nvSpPr>
            <p:cNvPr id="9" name="Richtungspfeil 8"/>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1" name="Gruppieren 10"/>
          <p:cNvGrpSpPr/>
          <p:nvPr/>
        </p:nvGrpSpPr>
        <p:grpSpPr>
          <a:xfrm>
            <a:off x="11958" y="449266"/>
            <a:ext cx="2528042" cy="387446"/>
            <a:chOff x="2678" y="611853"/>
            <a:chExt cx="2687835" cy="539846"/>
          </a:xfrm>
        </p:grpSpPr>
        <p:sp>
          <p:nvSpPr>
            <p:cNvPr id="12" name="Richtungspfeil 11"/>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4" name="Rechteck 13">
            <a:hlinkClick r:id="rId5"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5" name="Rechteck 14">
            <a:hlinkClick r:id="rId6"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6" name="Rechteck 15">
            <a:hlinkClick r:id="rId7"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8"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8"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9"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10"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11"/>
          <a:stretch>
            <a:fillRect/>
          </a:stretch>
        </p:blipFill>
        <p:spPr>
          <a:xfrm>
            <a:off x="2962050" y="2514472"/>
            <a:ext cx="3219899" cy="1829055"/>
          </a:xfrm>
          <a:prstGeom prst="rect">
            <a:avLst/>
          </a:prstGeom>
        </p:spPr>
      </p:pic>
    </p:spTree>
    <p:extLst>
      <p:ext uri="{BB962C8B-B14F-4D97-AF65-F5344CB8AC3E}">
        <p14:creationId xmlns:p14="http://schemas.microsoft.com/office/powerpoint/2010/main" val="1546071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xfrm>
            <a:off x="431800" y="1470496"/>
            <a:ext cx="8370888" cy="462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dirty="0">
                <a:latin typeface="+mj-lt"/>
              </a:rPr>
              <a:t>Thunderbird Add-On </a:t>
            </a:r>
            <a:r>
              <a:rPr dirty="0" err="1">
                <a:latin typeface="+mj-lt"/>
              </a:rPr>
              <a:t>zum</a:t>
            </a:r>
            <a:r>
              <a:rPr dirty="0">
                <a:latin typeface="+mj-lt"/>
              </a:rPr>
              <a:t> </a:t>
            </a:r>
            <a:r>
              <a:rPr dirty="0" err="1">
                <a:latin typeface="+mj-lt"/>
              </a:rPr>
              <a:t>besseren</a:t>
            </a:r>
            <a:r>
              <a:rPr dirty="0">
                <a:latin typeface="+mj-lt"/>
              </a:rPr>
              <a:t> </a:t>
            </a:r>
            <a:r>
              <a:rPr dirty="0" err="1">
                <a:latin typeface="+mj-lt"/>
              </a:rPr>
              <a:t>Erkennen</a:t>
            </a:r>
            <a:r>
              <a:rPr dirty="0">
                <a:latin typeface="+mj-lt"/>
              </a:rPr>
              <a:t> von Phishing Mails</a:t>
            </a:r>
            <a:br>
              <a:rPr dirty="0">
                <a:latin typeface="+mj-lt"/>
              </a:rPr>
            </a:br>
            <a:r>
              <a:rPr lang="de-DE" dirty="0">
                <a:hlinkClick r:id="rId3"/>
              </a:rPr>
              <a:t>https://secuso.aifb.kit.edu/TORPEDO.php</a:t>
            </a:r>
            <a:r>
              <a:rPr lang="de-DE" dirty="0"/>
              <a:t> (Thunderbird / Chrome / Firefox)</a:t>
            </a:r>
            <a:r>
              <a:rPr dirty="0">
                <a:latin typeface="+mj-lt"/>
              </a:rPr>
              <a:t/>
            </a:r>
            <a:br>
              <a:rPr dirty="0">
                <a:latin typeface="+mj-lt"/>
              </a:rPr>
            </a:br>
            <a:r>
              <a:rPr dirty="0">
                <a:latin typeface="+mj-lt"/>
              </a:rPr>
              <a:t/>
            </a:r>
            <a:br>
              <a:rPr dirty="0">
                <a:latin typeface="+mj-lt"/>
              </a:rPr>
            </a:br>
            <a:endParaRPr dirty="0">
              <a:latin typeface="+mj-lt"/>
            </a:endParaRPr>
          </a:p>
          <a:p>
            <a:pPr lvl="1"/>
            <a:r>
              <a:rPr dirty="0" err="1">
                <a:latin typeface="+mj-lt"/>
              </a:rPr>
              <a:t>Sicherer</a:t>
            </a:r>
            <a:r>
              <a:rPr dirty="0">
                <a:latin typeface="+mj-lt"/>
              </a:rPr>
              <a:t> Link </a:t>
            </a:r>
            <a:endParaRPr lang="de-DE"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p:txBody>
      </p:sp>
      <p:pic>
        <p:nvPicPr>
          <p:cNvPr id="5" name="Grafik 4"/>
          <p:cNvPicPr>
            <a:picLocks noChangeAspect="1"/>
          </p:cNvPicPr>
          <p:nvPr/>
        </p:nvPicPr>
        <p:blipFill>
          <a:blip r:embed="rId4"/>
          <a:stretch/>
        </p:blipFill>
        <p:spPr bwMode="auto">
          <a:xfrm>
            <a:off x="6756572" y="1012313"/>
            <a:ext cx="2381249" cy="495299"/>
          </a:xfrm>
          <a:prstGeom prst="rect">
            <a:avLst/>
          </a:prstGeom>
        </p:spPr>
      </p:pic>
      <p:pic>
        <p:nvPicPr>
          <p:cNvPr id="6" name="Grafik 5"/>
          <p:cNvPicPr>
            <a:picLocks noChangeAspect="1"/>
          </p:cNvPicPr>
          <p:nvPr/>
        </p:nvPicPr>
        <p:blipFill>
          <a:blip r:embed="rId5"/>
          <a:stretch/>
        </p:blipFill>
        <p:spPr bwMode="auto">
          <a:xfrm>
            <a:off x="2375705" y="2244451"/>
            <a:ext cx="6588783" cy="1726260"/>
          </a:xfrm>
          <a:prstGeom prst="rect">
            <a:avLst/>
          </a:prstGeom>
        </p:spPr>
      </p:pic>
      <p:grpSp>
        <p:nvGrpSpPr>
          <p:cNvPr id="7" name="Gruppieren 6"/>
          <p:cNvGrpSpPr/>
          <p:nvPr/>
        </p:nvGrpSpPr>
        <p:grpSpPr>
          <a:xfrm>
            <a:off x="4788025" y="449266"/>
            <a:ext cx="2400175" cy="387446"/>
            <a:chOff x="2678" y="611853"/>
            <a:chExt cx="2687835" cy="539846"/>
          </a:xfrm>
        </p:grpSpPr>
        <p:sp>
          <p:nvSpPr>
            <p:cNvPr id="8" name="Richtungspfeil 7"/>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10" name="Gruppieren 9"/>
          <p:cNvGrpSpPr/>
          <p:nvPr/>
        </p:nvGrpSpPr>
        <p:grpSpPr>
          <a:xfrm>
            <a:off x="2316213" y="449266"/>
            <a:ext cx="2687835" cy="387446"/>
            <a:chOff x="2678" y="611853"/>
            <a:chExt cx="2687835" cy="539846"/>
          </a:xfrm>
        </p:grpSpPr>
        <p:sp>
          <p:nvSpPr>
            <p:cNvPr id="11" name="Richtungspfeil 10"/>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3" name="Gruppieren 12"/>
          <p:cNvGrpSpPr/>
          <p:nvPr/>
        </p:nvGrpSpPr>
        <p:grpSpPr>
          <a:xfrm>
            <a:off x="11958" y="449266"/>
            <a:ext cx="2528042" cy="387446"/>
            <a:chOff x="2678" y="611853"/>
            <a:chExt cx="2687835" cy="539846"/>
          </a:xfrm>
        </p:grpSpPr>
        <p:sp>
          <p:nvSpPr>
            <p:cNvPr id="14" name="Richtungspfeil 13"/>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6" name="Rechteck 15">
            <a:hlinkClick r:id="rId6"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7"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8"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9"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9"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10"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11"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4" name="Grafik 3"/>
          <p:cNvPicPr>
            <a:picLocks noChangeAspect="1"/>
          </p:cNvPicPr>
          <p:nvPr/>
        </p:nvPicPr>
        <p:blipFill>
          <a:blip r:embed="rId12"/>
          <a:stretch>
            <a:fillRect/>
          </a:stretch>
        </p:blipFill>
        <p:spPr>
          <a:xfrm>
            <a:off x="564719" y="2751341"/>
            <a:ext cx="1295581" cy="1219370"/>
          </a:xfrm>
          <a:prstGeom prst="rect">
            <a:avLst/>
          </a:prstGeom>
        </p:spPr>
      </p:pic>
    </p:spTree>
    <p:extLst>
      <p:ext uri="{BB962C8B-B14F-4D97-AF65-F5344CB8AC3E}">
        <p14:creationId xmlns:p14="http://schemas.microsoft.com/office/powerpoint/2010/main" val="9152501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xfrm>
            <a:off x="431800" y="1470496"/>
            <a:ext cx="8370888" cy="462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dirty="0">
                <a:latin typeface="+mj-lt"/>
              </a:rPr>
              <a:t>Thunderbird Add-On </a:t>
            </a:r>
            <a:r>
              <a:rPr dirty="0" err="1">
                <a:latin typeface="+mj-lt"/>
              </a:rPr>
              <a:t>zum</a:t>
            </a:r>
            <a:r>
              <a:rPr dirty="0">
                <a:latin typeface="+mj-lt"/>
              </a:rPr>
              <a:t> </a:t>
            </a:r>
            <a:r>
              <a:rPr dirty="0" err="1">
                <a:latin typeface="+mj-lt"/>
              </a:rPr>
              <a:t>besseren</a:t>
            </a:r>
            <a:r>
              <a:rPr dirty="0">
                <a:latin typeface="+mj-lt"/>
              </a:rPr>
              <a:t> </a:t>
            </a:r>
            <a:r>
              <a:rPr dirty="0" err="1">
                <a:latin typeface="+mj-lt"/>
              </a:rPr>
              <a:t>Erkennen</a:t>
            </a:r>
            <a:r>
              <a:rPr dirty="0">
                <a:latin typeface="+mj-lt"/>
              </a:rPr>
              <a:t> von Phishing Mails</a:t>
            </a:r>
            <a:br>
              <a:rPr dirty="0">
                <a:latin typeface="+mj-lt"/>
              </a:rPr>
            </a:br>
            <a:r>
              <a:rPr lang="de-DE" dirty="0">
                <a:hlinkClick r:id="rId3"/>
              </a:rPr>
              <a:t>https://secuso.aifb.kit.edu/TORPEDO.php</a:t>
            </a:r>
            <a:r>
              <a:rPr lang="de-DE" dirty="0"/>
              <a:t> (Thunderbird / Chrome / Firefox)</a:t>
            </a:r>
            <a:r>
              <a:rPr dirty="0">
                <a:latin typeface="+mj-lt"/>
              </a:rPr>
              <a:t/>
            </a:r>
            <a:br>
              <a:rPr dirty="0">
                <a:latin typeface="+mj-lt"/>
              </a:rPr>
            </a:br>
            <a:r>
              <a:rPr dirty="0">
                <a:latin typeface="+mj-lt"/>
              </a:rPr>
              <a:t/>
            </a:r>
            <a:br>
              <a:rPr dirty="0">
                <a:latin typeface="+mj-lt"/>
              </a:rPr>
            </a:br>
            <a:endParaRPr dirty="0">
              <a:latin typeface="+mj-lt"/>
            </a:endParaRPr>
          </a:p>
          <a:p>
            <a:pPr lvl="1"/>
            <a:r>
              <a:rPr dirty="0" err="1">
                <a:latin typeface="+mj-lt"/>
              </a:rPr>
              <a:t>Riskanter</a:t>
            </a:r>
            <a:r>
              <a:rPr dirty="0">
                <a:latin typeface="+mj-lt"/>
              </a:rPr>
              <a:t> Link</a:t>
            </a:r>
            <a:r>
              <a:rPr lang="de-DE" dirty="0">
                <a:latin typeface="+mj-lt"/>
              </a:rPr>
              <a:t> </a:t>
            </a:r>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p:txBody>
      </p:sp>
      <p:pic>
        <p:nvPicPr>
          <p:cNvPr id="5" name="Grafik 4"/>
          <p:cNvPicPr>
            <a:picLocks noChangeAspect="1"/>
          </p:cNvPicPr>
          <p:nvPr/>
        </p:nvPicPr>
        <p:blipFill>
          <a:blip r:embed="rId4"/>
          <a:stretch/>
        </p:blipFill>
        <p:spPr bwMode="auto">
          <a:xfrm>
            <a:off x="6756572" y="1012313"/>
            <a:ext cx="2381249" cy="495299"/>
          </a:xfrm>
          <a:prstGeom prst="rect">
            <a:avLst/>
          </a:prstGeom>
        </p:spPr>
      </p:pic>
      <p:pic>
        <p:nvPicPr>
          <p:cNvPr id="7" name="Grafik 6"/>
          <p:cNvPicPr>
            <a:picLocks noChangeAspect="1"/>
          </p:cNvPicPr>
          <p:nvPr/>
        </p:nvPicPr>
        <p:blipFill>
          <a:blip r:embed="rId5"/>
          <a:stretch/>
        </p:blipFill>
        <p:spPr bwMode="auto">
          <a:xfrm>
            <a:off x="2363755" y="2244200"/>
            <a:ext cx="5232747" cy="3139648"/>
          </a:xfrm>
          <a:prstGeom prst="rect">
            <a:avLst/>
          </a:prstGeom>
        </p:spPr>
      </p:pic>
      <p:grpSp>
        <p:nvGrpSpPr>
          <p:cNvPr id="6" name="Gruppieren 5"/>
          <p:cNvGrpSpPr/>
          <p:nvPr/>
        </p:nvGrpSpPr>
        <p:grpSpPr>
          <a:xfrm>
            <a:off x="4788025" y="449266"/>
            <a:ext cx="2400175" cy="387446"/>
            <a:chOff x="2678" y="611853"/>
            <a:chExt cx="2687835" cy="539846"/>
          </a:xfrm>
        </p:grpSpPr>
        <p:sp>
          <p:nvSpPr>
            <p:cNvPr id="8" name="Richtungspfeil 7"/>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10" name="Gruppieren 9"/>
          <p:cNvGrpSpPr/>
          <p:nvPr/>
        </p:nvGrpSpPr>
        <p:grpSpPr>
          <a:xfrm>
            <a:off x="2316213" y="449266"/>
            <a:ext cx="2687835" cy="387446"/>
            <a:chOff x="2678" y="611853"/>
            <a:chExt cx="2687835" cy="539846"/>
          </a:xfrm>
        </p:grpSpPr>
        <p:sp>
          <p:nvSpPr>
            <p:cNvPr id="11" name="Richtungspfeil 10"/>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3" name="Gruppieren 12"/>
          <p:cNvGrpSpPr/>
          <p:nvPr/>
        </p:nvGrpSpPr>
        <p:grpSpPr>
          <a:xfrm>
            <a:off x="11958" y="449266"/>
            <a:ext cx="2528042" cy="387446"/>
            <a:chOff x="2678" y="611853"/>
            <a:chExt cx="2687835" cy="539846"/>
          </a:xfrm>
        </p:grpSpPr>
        <p:sp>
          <p:nvSpPr>
            <p:cNvPr id="14" name="Richtungspfeil 13"/>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6" name="Rechteck 15">
            <a:hlinkClick r:id="rId6"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7"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8"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9"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9"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10"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11"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12"/>
          <a:stretch>
            <a:fillRect/>
          </a:stretch>
        </p:blipFill>
        <p:spPr>
          <a:xfrm>
            <a:off x="669014" y="3156707"/>
            <a:ext cx="1457528" cy="1314633"/>
          </a:xfrm>
          <a:prstGeom prst="rect">
            <a:avLst/>
          </a:prstGeom>
        </p:spPr>
      </p:pic>
    </p:spTree>
    <p:extLst>
      <p:ext uri="{BB962C8B-B14F-4D97-AF65-F5344CB8AC3E}">
        <p14:creationId xmlns:p14="http://schemas.microsoft.com/office/powerpoint/2010/main" val="2280862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0" name="Gruppieren 19"/>
          <p:cNvGrpSpPr/>
          <p:nvPr/>
        </p:nvGrpSpPr>
        <p:grpSpPr>
          <a:xfrm>
            <a:off x="6843662" y="8834"/>
            <a:ext cx="2768898" cy="440432"/>
            <a:chOff x="-101924" y="611853"/>
            <a:chExt cx="2768898" cy="539846"/>
          </a:xfrm>
        </p:grpSpPr>
        <p:sp>
          <p:nvSpPr>
            <p:cNvPr id="21" name="Richtungspfeil 20"/>
            <p:cNvSpPr/>
            <p:nvPr/>
          </p:nvSpPr>
          <p:spPr>
            <a:xfrm>
              <a:off x="-20861"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ichtungspfeil 4"/>
            <p:cNvSpPr/>
            <p:nvPr/>
          </p:nvSpPr>
          <p:spPr>
            <a:xfrm>
              <a:off x="-101924"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Schutzmaßnahmen</a:t>
              </a:r>
            </a:p>
          </p:txBody>
        </p:sp>
      </p:grpSp>
      <p:grpSp>
        <p:nvGrpSpPr>
          <p:cNvPr id="17" name="Gruppieren 16"/>
          <p:cNvGrpSpPr/>
          <p:nvPr/>
        </p:nvGrpSpPr>
        <p:grpSpPr>
          <a:xfrm>
            <a:off x="4788024" y="8834"/>
            <a:ext cx="2399803" cy="440432"/>
            <a:chOff x="2678" y="611853"/>
            <a:chExt cx="2687835" cy="539846"/>
          </a:xfrm>
        </p:grpSpPr>
        <p:sp>
          <p:nvSpPr>
            <p:cNvPr id="18" name="Richtungspfeil 17"/>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Angriffstypen</a:t>
              </a:r>
            </a:p>
          </p:txBody>
        </p:sp>
      </p:grpSp>
      <p:grpSp>
        <p:nvGrpSpPr>
          <p:cNvPr id="14" name="Gruppieren 13"/>
          <p:cNvGrpSpPr/>
          <p:nvPr/>
        </p:nvGrpSpPr>
        <p:grpSpPr>
          <a:xfrm>
            <a:off x="2339752" y="8834"/>
            <a:ext cx="2687835" cy="440432"/>
            <a:chOff x="2678" y="611853"/>
            <a:chExt cx="2687835" cy="539846"/>
          </a:xfrm>
        </p:grpSpPr>
        <p:sp>
          <p:nvSpPr>
            <p:cNvPr id="15" name="Richtungspfeil 14"/>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114100"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Vorgehen des Angreifers</a:t>
              </a:r>
            </a:p>
          </p:txBody>
        </p:sp>
      </p:grpSp>
      <p:grpSp>
        <p:nvGrpSpPr>
          <p:cNvPr id="26" name="Gruppieren 25"/>
          <p:cNvGrpSpPr/>
          <p:nvPr/>
        </p:nvGrpSpPr>
        <p:grpSpPr>
          <a:xfrm>
            <a:off x="2339752" y="449266"/>
            <a:ext cx="2687835" cy="387446"/>
            <a:chOff x="2678" y="611853"/>
            <a:chExt cx="2687835" cy="539846"/>
          </a:xfrm>
        </p:grpSpPr>
        <p:sp>
          <p:nvSpPr>
            <p:cNvPr id="27" name="Richtungspfeil 2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tx1"/>
                  </a:solidFill>
                </a:rPr>
                <a:t>Beispiele</a:t>
              </a:r>
              <a:endParaRPr lang="de-DE" sz="1400" b="1" kern="1200" dirty="0">
                <a:solidFill>
                  <a:schemeClr val="tx1"/>
                </a:solidFill>
              </a:endParaRPr>
            </a:p>
          </p:txBody>
        </p:sp>
      </p:grpSp>
      <p:sp>
        <p:nvSpPr>
          <p:cNvPr id="5" name="Rectangle 3"/>
          <p:cNvSpPr>
            <a:spLocks noGrp="1" noChangeArrowheads="1"/>
          </p:cNvSpPr>
          <p:nvPr>
            <p:ph type="body" idx="1"/>
          </p:nvPr>
        </p:nvSpPr>
        <p:spPr bwMode="auto">
          <a:xfrm>
            <a:off x="431800" y="1339851"/>
            <a:ext cx="8244656" cy="4465413"/>
          </a:xfrm>
          <a:prstGeom prst="rect">
            <a:avLst/>
          </a:prstGeom>
          <a:noFill/>
        </p:spPr>
        <p:txBody>
          <a:bodyPr/>
          <a:lstStyle/>
          <a:p>
            <a:pPr lvl="1">
              <a:defRPr/>
            </a:pPr>
            <a:r>
              <a:rPr lang="de-DE" b="0" i="0" u="none" dirty="0" smtClean="0">
                <a:latin typeface="Arial"/>
                <a:ea typeface="Arial"/>
              </a:rPr>
              <a:t>Phishing mit Paketzustellung</a:t>
            </a:r>
            <a:endParaRPr dirty="0">
              <a:latin typeface="Arial"/>
              <a:ea typeface="Arial"/>
            </a:endParaRPr>
          </a:p>
          <a:p>
            <a:pPr lvl="1">
              <a:defRPr/>
            </a:pPr>
            <a:endParaRPr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marL="1587" lvl="1" indent="0">
              <a:buNone/>
              <a:defRPr/>
            </a:pPr>
            <a:endParaRPr sz="2800" dirty="0">
              <a:latin typeface="Arial"/>
              <a:ea typeface="Arial"/>
            </a:endParaRPr>
          </a:p>
          <a:p>
            <a:pPr lvl="0">
              <a:defRPr/>
            </a:pPr>
            <a:r>
              <a:rPr sz="1400" dirty="0">
                <a:latin typeface="Arial"/>
                <a:ea typeface="Arial"/>
              </a:rPr>
              <a:t>                                                                                           </a:t>
            </a:r>
            <a:br>
              <a:rPr sz="1400" dirty="0">
                <a:latin typeface="Arial"/>
                <a:ea typeface="Arial"/>
              </a:rPr>
            </a:br>
            <a:endParaRPr dirty="0">
              <a:latin typeface="Arial"/>
              <a:ea typeface="Arial"/>
            </a:endParaRPr>
          </a:p>
          <a:p>
            <a:pPr>
              <a:defRPr/>
            </a:pPr>
            <a:endParaRPr sz="1400" dirty="0">
              <a:latin typeface="Arial"/>
              <a:ea typeface="Arial"/>
            </a:endParaRPr>
          </a:p>
        </p:txBody>
      </p:sp>
      <p:sp>
        <p:nvSpPr>
          <p:cNvPr id="2" name="Textfeld 1">
            <a:extLst>
              <a:ext uri="{FF2B5EF4-FFF2-40B4-BE49-F238E27FC236}">
                <a16:creationId xmlns:a16="http://schemas.microsoft.com/office/drawing/2014/main" id="{01EA7648-FD4D-4F3E-B277-5282284B1AF4}"/>
              </a:ext>
            </a:extLst>
          </p:cNvPr>
          <p:cNvSpPr txBox="1"/>
          <p:nvPr/>
        </p:nvSpPr>
        <p:spPr>
          <a:xfrm>
            <a:off x="4157651" y="5414031"/>
            <a:ext cx="638951" cy="292384"/>
          </a:xfrm>
          <a:prstGeom prst="rect">
            <a:avLst/>
          </a:prstGeom>
          <a:noFill/>
        </p:spPr>
        <p:txBody>
          <a:bodyPr wrap="none" lIns="121917" tIns="60958" rIns="121917" bIns="60958" rtlCol="0">
            <a:spAutoFit/>
          </a:bodyPr>
          <a:lstStyle/>
          <a:p>
            <a:r>
              <a:rPr lang="de-DE" sz="1100" dirty="0"/>
              <a:t>Bild: 1</a:t>
            </a:r>
          </a:p>
        </p:txBody>
      </p:sp>
      <p:grpSp>
        <p:nvGrpSpPr>
          <p:cNvPr id="11" name="Gruppieren 10"/>
          <p:cNvGrpSpPr/>
          <p:nvPr/>
        </p:nvGrpSpPr>
        <p:grpSpPr>
          <a:xfrm>
            <a:off x="11956" y="8834"/>
            <a:ext cx="2543819" cy="440432"/>
            <a:chOff x="2678" y="611853"/>
            <a:chExt cx="2687835" cy="539846"/>
          </a:xfrm>
        </p:grpSpPr>
        <p:sp>
          <p:nvSpPr>
            <p:cNvPr id="12" name="Richtungspfeil 11"/>
            <p:cNvSpPr/>
            <p:nvPr/>
          </p:nvSpPr>
          <p:spPr>
            <a:xfrm>
              <a:off x="2678" y="611853"/>
              <a:ext cx="2687835" cy="539846"/>
            </a:xfrm>
            <a:prstGeom prst="homePlate">
              <a:avLst/>
            </a:prstGeom>
            <a:solidFill>
              <a:srgbClr val="6D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Was ist Phishing?</a:t>
              </a:r>
            </a:p>
          </p:txBody>
        </p:sp>
      </p:grpSp>
      <p:grpSp>
        <p:nvGrpSpPr>
          <p:cNvPr id="23" name="Gruppieren 22"/>
          <p:cNvGrpSpPr/>
          <p:nvPr/>
        </p:nvGrpSpPr>
        <p:grpSpPr>
          <a:xfrm>
            <a:off x="11958" y="449266"/>
            <a:ext cx="2552874" cy="387446"/>
            <a:chOff x="2678" y="611853"/>
            <a:chExt cx="2687835" cy="539846"/>
          </a:xfrm>
        </p:grpSpPr>
        <p:sp>
          <p:nvSpPr>
            <p:cNvPr id="24" name="Richtungspfeil 23"/>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3" name="Rechteck 2">
            <a:hlinkClick r:id="rId3" action="ppaction://hlinksldjump"/>
          </p:cNvPr>
          <p:cNvSpPr/>
          <p:nvPr/>
        </p:nvSpPr>
        <p:spPr>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9" name="Rechteck 28">
            <a:hlinkClick r:id="rId4"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0" name="Rechteck 29">
            <a:hlinkClick r:id="rId5"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1" name="Rechteck 30">
            <a:hlinkClick r:id="rId6"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2" name="Rechteck 31">
            <a:hlinkClick r:id="rId3"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3" name="Rechteck 32">
            <a:hlinkClick r:id="rId7" action="ppaction://hlinksldjump"/>
          </p:cNvPr>
          <p:cNvSpPr/>
          <p:nvPr/>
        </p:nvSpPr>
        <p:spPr bwMode="auto">
          <a:xfrm>
            <a:off x="2512531" y="458777"/>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4" name="Grafik 3"/>
          <p:cNvPicPr>
            <a:picLocks noChangeAspect="1"/>
          </p:cNvPicPr>
          <p:nvPr/>
        </p:nvPicPr>
        <p:blipFill>
          <a:blip r:embed="rId8"/>
          <a:stretch>
            <a:fillRect/>
          </a:stretch>
        </p:blipFill>
        <p:spPr>
          <a:xfrm>
            <a:off x="1299300" y="1628800"/>
            <a:ext cx="6270693" cy="4230925"/>
          </a:xfrm>
          <a:prstGeom prst="rect">
            <a:avLst/>
          </a:prstGeom>
        </p:spPr>
      </p:pic>
    </p:spTree>
    <p:extLst>
      <p:ext uri="{BB962C8B-B14F-4D97-AF65-F5344CB8AC3E}">
        <p14:creationId xmlns:p14="http://schemas.microsoft.com/office/powerpoint/2010/main" val="1498302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xfrm>
            <a:off x="431800" y="1470496"/>
            <a:ext cx="8370888" cy="462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dirty="0">
                <a:latin typeface="+mj-lt"/>
              </a:rPr>
              <a:t>Thunderbird Add-On </a:t>
            </a:r>
            <a:r>
              <a:rPr dirty="0" err="1">
                <a:latin typeface="+mj-lt"/>
              </a:rPr>
              <a:t>zum</a:t>
            </a:r>
            <a:r>
              <a:rPr dirty="0">
                <a:latin typeface="+mj-lt"/>
              </a:rPr>
              <a:t> </a:t>
            </a:r>
            <a:r>
              <a:rPr dirty="0" err="1">
                <a:latin typeface="+mj-lt"/>
              </a:rPr>
              <a:t>besseren</a:t>
            </a:r>
            <a:r>
              <a:rPr dirty="0">
                <a:latin typeface="+mj-lt"/>
              </a:rPr>
              <a:t> </a:t>
            </a:r>
            <a:r>
              <a:rPr dirty="0" err="1">
                <a:latin typeface="+mj-lt"/>
              </a:rPr>
              <a:t>Erkennen</a:t>
            </a:r>
            <a:r>
              <a:rPr dirty="0">
                <a:latin typeface="+mj-lt"/>
              </a:rPr>
              <a:t> von Phishing Mails</a:t>
            </a:r>
            <a:br>
              <a:rPr dirty="0">
                <a:latin typeface="+mj-lt"/>
              </a:rPr>
            </a:br>
            <a:r>
              <a:rPr lang="de-DE" dirty="0">
                <a:hlinkClick r:id="rId3"/>
              </a:rPr>
              <a:t>https://secuso.aifb.kit.edu/TORPEDO.php</a:t>
            </a:r>
            <a:r>
              <a:rPr lang="de-DE" dirty="0"/>
              <a:t> (Thunderbird / Chrome / Firefox)</a:t>
            </a:r>
            <a:r>
              <a:rPr dirty="0">
                <a:latin typeface="+mj-lt"/>
              </a:rPr>
              <a:t/>
            </a:r>
            <a:br>
              <a:rPr dirty="0">
                <a:latin typeface="+mj-lt"/>
              </a:rPr>
            </a:br>
            <a:r>
              <a:rPr dirty="0">
                <a:latin typeface="+mj-lt"/>
              </a:rPr>
              <a:t/>
            </a:r>
            <a:br>
              <a:rPr dirty="0">
                <a:latin typeface="+mj-lt"/>
              </a:rPr>
            </a:br>
            <a:endParaRPr dirty="0">
              <a:latin typeface="+mj-lt"/>
            </a:endParaRPr>
          </a:p>
          <a:p>
            <a:pPr lvl="1"/>
            <a:r>
              <a:rPr lang="de-DE" dirty="0">
                <a:latin typeface="+mj-lt"/>
              </a:rPr>
              <a:t>Vertrauter </a:t>
            </a:r>
            <a:r>
              <a:rPr dirty="0">
                <a:latin typeface="+mj-lt"/>
              </a:rPr>
              <a:t>Link</a:t>
            </a: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p:txBody>
      </p:sp>
      <p:pic>
        <p:nvPicPr>
          <p:cNvPr id="5" name="Grafik 4"/>
          <p:cNvPicPr>
            <a:picLocks noChangeAspect="1"/>
          </p:cNvPicPr>
          <p:nvPr/>
        </p:nvPicPr>
        <p:blipFill>
          <a:blip r:embed="rId4"/>
          <a:stretch/>
        </p:blipFill>
        <p:spPr bwMode="auto">
          <a:xfrm>
            <a:off x="6756572" y="1012313"/>
            <a:ext cx="2381249" cy="495299"/>
          </a:xfrm>
          <a:prstGeom prst="rect">
            <a:avLst/>
          </a:prstGeom>
        </p:spPr>
      </p:pic>
      <p:pic>
        <p:nvPicPr>
          <p:cNvPr id="8" name="Grafik 7"/>
          <p:cNvPicPr>
            <a:picLocks noChangeAspect="1"/>
          </p:cNvPicPr>
          <p:nvPr/>
        </p:nvPicPr>
        <p:blipFill>
          <a:blip r:embed="rId5"/>
          <a:stretch/>
        </p:blipFill>
        <p:spPr bwMode="auto">
          <a:xfrm>
            <a:off x="2373660" y="2248297"/>
            <a:ext cx="5486325" cy="1920213"/>
          </a:xfrm>
          <a:prstGeom prst="rect">
            <a:avLst/>
          </a:prstGeom>
        </p:spPr>
      </p:pic>
      <p:grpSp>
        <p:nvGrpSpPr>
          <p:cNvPr id="6" name="Gruppieren 5"/>
          <p:cNvGrpSpPr/>
          <p:nvPr/>
        </p:nvGrpSpPr>
        <p:grpSpPr>
          <a:xfrm>
            <a:off x="4788025" y="449266"/>
            <a:ext cx="2400175" cy="387446"/>
            <a:chOff x="2678" y="611853"/>
            <a:chExt cx="2687835" cy="539846"/>
          </a:xfrm>
        </p:grpSpPr>
        <p:sp>
          <p:nvSpPr>
            <p:cNvPr id="7" name="Richtungspfeil 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10" name="Gruppieren 9"/>
          <p:cNvGrpSpPr/>
          <p:nvPr/>
        </p:nvGrpSpPr>
        <p:grpSpPr>
          <a:xfrm>
            <a:off x="2316213" y="449266"/>
            <a:ext cx="2687835" cy="387446"/>
            <a:chOff x="2678" y="611853"/>
            <a:chExt cx="2687835" cy="539846"/>
          </a:xfrm>
        </p:grpSpPr>
        <p:sp>
          <p:nvSpPr>
            <p:cNvPr id="11" name="Richtungspfeil 10"/>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3" name="Gruppieren 12"/>
          <p:cNvGrpSpPr/>
          <p:nvPr/>
        </p:nvGrpSpPr>
        <p:grpSpPr>
          <a:xfrm>
            <a:off x="11958" y="449266"/>
            <a:ext cx="2528042" cy="387446"/>
            <a:chOff x="2678" y="611853"/>
            <a:chExt cx="2687835" cy="539846"/>
          </a:xfrm>
        </p:grpSpPr>
        <p:sp>
          <p:nvSpPr>
            <p:cNvPr id="14" name="Richtungspfeil 13"/>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6" name="Rechteck 15">
            <a:hlinkClick r:id="rId6"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7"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8"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9"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9"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10"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11"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12"/>
          <a:stretch>
            <a:fillRect/>
          </a:stretch>
        </p:blipFill>
        <p:spPr>
          <a:xfrm>
            <a:off x="604373" y="2996952"/>
            <a:ext cx="1343212" cy="1362265"/>
          </a:xfrm>
          <a:prstGeom prst="rect">
            <a:avLst/>
          </a:prstGeom>
        </p:spPr>
      </p:pic>
    </p:spTree>
    <p:extLst>
      <p:ext uri="{BB962C8B-B14F-4D97-AF65-F5344CB8AC3E}">
        <p14:creationId xmlns:p14="http://schemas.microsoft.com/office/powerpoint/2010/main" val="1517148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noChangeArrowheads="1"/>
          </p:cNvSpPr>
          <p:nvPr>
            <p:ph type="body" idx="1"/>
          </p:nvPr>
        </p:nvSpPr>
        <p:spPr bwMode="auto">
          <a:xfrm>
            <a:off x="431800" y="1470496"/>
            <a:ext cx="8370888" cy="462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lang="de-DE" dirty="0">
                <a:latin typeface="+mj-lt"/>
              </a:rPr>
              <a:t>Weitere Tools und Informationen:</a:t>
            </a:r>
          </a:p>
          <a:p>
            <a:pPr lvl="1"/>
            <a:endParaRPr lang="de-DE" dirty="0">
              <a:latin typeface="+mj-lt"/>
            </a:endParaRPr>
          </a:p>
          <a:p>
            <a:pPr lvl="2"/>
            <a:r>
              <a:rPr lang="de-DE" b="1" dirty="0"/>
              <a:t>SECUSO für den Bürger / für KMU </a:t>
            </a:r>
            <a:r>
              <a:rPr lang="de-DE" b="1" dirty="0">
                <a:hlinkClick r:id="rId3"/>
              </a:rPr>
              <a:t>https://secuso.aifb.kit.edu/642.php</a:t>
            </a:r>
            <a:r>
              <a:rPr lang="de-DE" b="1" dirty="0"/>
              <a:t> </a:t>
            </a:r>
            <a:br>
              <a:rPr lang="de-DE" b="1" dirty="0"/>
            </a:br>
            <a:endParaRPr lang="de-DE" b="1" dirty="0"/>
          </a:p>
          <a:p>
            <a:pPr lvl="2"/>
            <a:r>
              <a:rPr lang="de-DE" b="1" dirty="0" err="1"/>
              <a:t>NoPhish</a:t>
            </a:r>
            <a:r>
              <a:rPr lang="de-DE" b="1" dirty="0"/>
              <a:t> </a:t>
            </a:r>
            <a:r>
              <a:rPr lang="de-DE" b="1" dirty="0">
                <a:hlinkClick r:id="rId4"/>
              </a:rPr>
              <a:t>https://secuso.aifb.kit.edu/NoPhish.php</a:t>
            </a:r>
            <a:r>
              <a:rPr lang="de-DE" b="1" dirty="0"/>
              <a:t> </a:t>
            </a:r>
            <a:br>
              <a:rPr lang="de-DE" b="1" dirty="0"/>
            </a:br>
            <a:endParaRPr lang="de-DE" b="1" dirty="0"/>
          </a:p>
          <a:p>
            <a:pPr lvl="2"/>
            <a:r>
              <a:rPr lang="de-DE" b="1" dirty="0" err="1"/>
              <a:t>NoPhish</a:t>
            </a:r>
            <a:r>
              <a:rPr lang="de-DE" b="1" dirty="0"/>
              <a:t> Video (5 Minuten) </a:t>
            </a:r>
            <a:r>
              <a:rPr lang="de-DE" b="1" dirty="0">
                <a:hlinkClick r:id="rId5"/>
              </a:rPr>
              <a:t>https://www.youtube.com/watch?v=XeslAkZIuwY</a:t>
            </a:r>
            <a:r>
              <a:rPr lang="de-DE" b="1" dirty="0"/>
              <a:t> </a:t>
            </a:r>
            <a:br>
              <a:rPr lang="de-DE" b="1" dirty="0"/>
            </a:br>
            <a:endParaRPr lang="de-DE" b="1" dirty="0"/>
          </a:p>
          <a:p>
            <a:pPr lvl="2"/>
            <a:r>
              <a:rPr lang="de-DE" b="1" dirty="0" err="1"/>
              <a:t>NoPhish</a:t>
            </a:r>
            <a:r>
              <a:rPr lang="de-DE" b="1" dirty="0"/>
              <a:t> Quiz </a:t>
            </a:r>
            <a:r>
              <a:rPr lang="de-DE" b="1" dirty="0">
                <a:hlinkClick r:id="rId6"/>
              </a:rPr>
              <a:t>https://secuso.aifb.kit.edu/betr-nachrichten-quizz</a:t>
            </a:r>
            <a:r>
              <a:rPr lang="de-DE" b="1" dirty="0"/>
              <a:t/>
            </a:r>
            <a:br>
              <a:rPr lang="de-DE" b="1" dirty="0"/>
            </a:br>
            <a:endParaRPr lang="de-DE" b="1" dirty="0"/>
          </a:p>
          <a:p>
            <a:pPr lvl="2"/>
            <a:r>
              <a:rPr lang="de-DE" b="1" dirty="0"/>
              <a:t>SECUSO Passwort-Quiz: </a:t>
            </a:r>
            <a:r>
              <a:rPr lang="de-DE" b="1" dirty="0">
                <a:hlinkClick r:id="rId7"/>
              </a:rPr>
              <a:t>https://secuso.org/quiz-passwortsicherheit</a:t>
            </a:r>
            <a:r>
              <a:rPr lang="de-DE" b="1" dirty="0"/>
              <a:t/>
            </a:r>
            <a:br>
              <a:rPr lang="de-DE" b="1" dirty="0"/>
            </a:br>
            <a:endParaRPr lang="de-DE" b="1" dirty="0"/>
          </a:p>
          <a:p>
            <a:pPr lvl="2"/>
            <a:r>
              <a:rPr lang="de-DE" b="1" dirty="0"/>
              <a:t>Privacy </a:t>
            </a:r>
            <a:r>
              <a:rPr lang="de-DE" b="1" dirty="0" err="1"/>
              <a:t>Friendly</a:t>
            </a:r>
            <a:r>
              <a:rPr lang="de-DE" b="1" dirty="0"/>
              <a:t> Apps für Android: </a:t>
            </a:r>
            <a:r>
              <a:rPr lang="de-DE" b="1" dirty="0">
                <a:hlinkClick r:id="rId8"/>
              </a:rPr>
              <a:t>https://secuso.aifb.kit.edu/105.php</a:t>
            </a:r>
            <a:r>
              <a:rPr lang="de-DE" b="1" dirty="0"/>
              <a:t> </a:t>
            </a:r>
            <a:br>
              <a:rPr lang="de-DE" b="1" dirty="0"/>
            </a:br>
            <a:endParaRPr lang="de-DE" b="1" dirty="0"/>
          </a:p>
          <a:p>
            <a:pPr lvl="2"/>
            <a:endParaRPr dirty="0">
              <a:latin typeface="+mj-lt"/>
            </a:endParaRPr>
          </a:p>
        </p:txBody>
      </p:sp>
      <p:grpSp>
        <p:nvGrpSpPr>
          <p:cNvPr id="6" name="Gruppieren 5"/>
          <p:cNvGrpSpPr/>
          <p:nvPr/>
        </p:nvGrpSpPr>
        <p:grpSpPr>
          <a:xfrm>
            <a:off x="4788025" y="449266"/>
            <a:ext cx="2400175" cy="387446"/>
            <a:chOff x="2678" y="611853"/>
            <a:chExt cx="2687835" cy="539846"/>
          </a:xfrm>
        </p:grpSpPr>
        <p:sp>
          <p:nvSpPr>
            <p:cNvPr id="7" name="Richtungspfeil 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10" name="Gruppieren 9"/>
          <p:cNvGrpSpPr/>
          <p:nvPr/>
        </p:nvGrpSpPr>
        <p:grpSpPr>
          <a:xfrm>
            <a:off x="2316213" y="449266"/>
            <a:ext cx="2687835" cy="387446"/>
            <a:chOff x="2678" y="611853"/>
            <a:chExt cx="2687835" cy="539846"/>
          </a:xfrm>
        </p:grpSpPr>
        <p:sp>
          <p:nvSpPr>
            <p:cNvPr id="11" name="Richtungspfeil 10"/>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3" name="Gruppieren 12"/>
          <p:cNvGrpSpPr/>
          <p:nvPr/>
        </p:nvGrpSpPr>
        <p:grpSpPr>
          <a:xfrm>
            <a:off x="11958" y="449266"/>
            <a:ext cx="2528042" cy="387446"/>
            <a:chOff x="2678" y="611853"/>
            <a:chExt cx="2687835" cy="539846"/>
          </a:xfrm>
        </p:grpSpPr>
        <p:sp>
          <p:nvSpPr>
            <p:cNvPr id="14" name="Richtungspfeil 13"/>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6" name="Rechteck 15">
            <a:hlinkClick r:id="rId9"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10"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11"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12"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12"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13"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14"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56376" y="873698"/>
            <a:ext cx="1149878" cy="542301"/>
          </a:xfrm>
          <a:prstGeom prst="rect">
            <a:avLst/>
          </a:prstGeom>
        </p:spPr>
      </p:pic>
      <p:pic>
        <p:nvPicPr>
          <p:cNvPr id="4" name="Grafik 3"/>
          <p:cNvPicPr>
            <a:picLocks noChangeAspect="1"/>
          </p:cNvPicPr>
          <p:nvPr/>
        </p:nvPicPr>
        <p:blipFill>
          <a:blip r:embed="rId16"/>
          <a:stretch>
            <a:fillRect/>
          </a:stretch>
        </p:blipFill>
        <p:spPr>
          <a:xfrm>
            <a:off x="7773387" y="5085184"/>
            <a:ext cx="747874" cy="753141"/>
          </a:xfrm>
          <a:prstGeom prst="rect">
            <a:avLst/>
          </a:prstGeom>
        </p:spPr>
      </p:pic>
    </p:spTree>
    <p:extLst>
      <p:ext uri="{BB962C8B-B14F-4D97-AF65-F5344CB8AC3E}">
        <p14:creationId xmlns:p14="http://schemas.microsoft.com/office/powerpoint/2010/main" val="3085544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txBox="1">
            <a:spLocks noChangeArrowheads="1"/>
          </p:cNvSpPr>
          <p:nvPr/>
        </p:nvSpPr>
        <p:spPr bwMode="gray">
          <a:xfrm>
            <a:off x="431800" y="-27384"/>
            <a:ext cx="837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200" b="1">
                <a:solidFill>
                  <a:schemeClr val="tx1"/>
                </a:solidFill>
                <a:latin typeface="+mj-lt"/>
                <a:ea typeface="+mj-ea"/>
                <a:cs typeface="+mj-cs"/>
              </a:defRPr>
            </a:lvl1pPr>
            <a:lvl2pPr algn="l" rtl="0" eaLnBrk="1" fontAlgn="base" hangingPunct="1">
              <a:spcBef>
                <a:spcPct val="0"/>
              </a:spcBef>
              <a:spcAft>
                <a:spcPct val="0"/>
              </a:spcAft>
              <a:defRPr sz="2200" b="1">
                <a:solidFill>
                  <a:schemeClr val="tx1"/>
                </a:solidFill>
                <a:latin typeface="Arial" charset="0"/>
              </a:defRPr>
            </a:lvl2pPr>
            <a:lvl3pPr algn="l" rtl="0" eaLnBrk="1" fontAlgn="base" hangingPunct="1">
              <a:spcBef>
                <a:spcPct val="0"/>
              </a:spcBef>
              <a:spcAft>
                <a:spcPct val="0"/>
              </a:spcAft>
              <a:defRPr sz="2200" b="1">
                <a:solidFill>
                  <a:schemeClr val="tx1"/>
                </a:solidFill>
                <a:latin typeface="Arial" charset="0"/>
              </a:defRPr>
            </a:lvl3pPr>
            <a:lvl4pPr algn="l" rtl="0" eaLnBrk="1" fontAlgn="base" hangingPunct="1">
              <a:spcBef>
                <a:spcPct val="0"/>
              </a:spcBef>
              <a:spcAft>
                <a:spcPct val="0"/>
              </a:spcAft>
              <a:defRPr sz="2200" b="1">
                <a:solidFill>
                  <a:schemeClr val="tx1"/>
                </a:solidFill>
                <a:latin typeface="Arial" charset="0"/>
              </a:defRPr>
            </a:lvl4pPr>
            <a:lvl5pPr algn="l" rtl="0" eaLnBrk="1" fontAlgn="base" hangingPunct="1">
              <a:spcBef>
                <a:spcPct val="0"/>
              </a:spcBef>
              <a:spcAft>
                <a:spcPct val="0"/>
              </a:spcAft>
              <a:defRPr sz="2200" b="1">
                <a:solidFill>
                  <a:schemeClr val="tx1"/>
                </a:solidFill>
                <a:latin typeface="Arial" charset="0"/>
              </a:defRPr>
            </a:lvl5pPr>
            <a:lvl6pPr marL="457200" algn="l" rtl="0" eaLnBrk="1" fontAlgn="base" hangingPunct="1">
              <a:spcBef>
                <a:spcPct val="0"/>
              </a:spcBef>
              <a:spcAft>
                <a:spcPct val="0"/>
              </a:spcAft>
              <a:defRPr sz="2200" b="1">
                <a:solidFill>
                  <a:schemeClr val="tx1"/>
                </a:solidFill>
                <a:latin typeface="Arial" charset="0"/>
              </a:defRPr>
            </a:lvl6pPr>
            <a:lvl7pPr marL="914400" algn="l" rtl="0" eaLnBrk="1" fontAlgn="base" hangingPunct="1">
              <a:spcBef>
                <a:spcPct val="0"/>
              </a:spcBef>
              <a:spcAft>
                <a:spcPct val="0"/>
              </a:spcAft>
              <a:defRPr sz="2200" b="1">
                <a:solidFill>
                  <a:schemeClr val="tx1"/>
                </a:solidFill>
                <a:latin typeface="Arial" charset="0"/>
              </a:defRPr>
            </a:lvl7pPr>
            <a:lvl8pPr marL="1371600" algn="l" rtl="0" eaLnBrk="1" fontAlgn="base" hangingPunct="1">
              <a:spcBef>
                <a:spcPct val="0"/>
              </a:spcBef>
              <a:spcAft>
                <a:spcPct val="0"/>
              </a:spcAft>
              <a:defRPr sz="2200" b="1">
                <a:solidFill>
                  <a:schemeClr val="tx1"/>
                </a:solidFill>
                <a:latin typeface="Arial" charset="0"/>
              </a:defRPr>
            </a:lvl8pPr>
            <a:lvl9pPr marL="1828800" algn="l" rtl="0" eaLnBrk="1" fontAlgn="base" hangingPunct="1">
              <a:spcBef>
                <a:spcPct val="0"/>
              </a:spcBef>
              <a:spcAft>
                <a:spcPct val="0"/>
              </a:spcAft>
              <a:defRPr sz="2200" b="1">
                <a:solidFill>
                  <a:schemeClr val="tx1"/>
                </a:solidFill>
                <a:latin typeface="Arial" charset="0"/>
              </a:defRPr>
            </a:lvl9pPr>
          </a:lstStyle>
          <a:p>
            <a:r>
              <a:rPr lang="de-DE" dirty="0" smtClean="0">
                <a:solidFill>
                  <a:schemeClr val="bg1"/>
                </a:solidFill>
              </a:rPr>
              <a:t>Wie verhalte ich mich, wenn ich „reingefallen“ bin?</a:t>
            </a:r>
            <a:endParaRPr lang="de-DE" dirty="0">
              <a:solidFill>
                <a:schemeClr val="bg1"/>
              </a:solidFill>
            </a:endParaRPr>
          </a:p>
        </p:txBody>
      </p:sp>
      <p:pic>
        <p:nvPicPr>
          <p:cNvPr id="6" name="Grafik 5"/>
          <p:cNvPicPr>
            <a:picLocks noChangeAspect="1"/>
          </p:cNvPicPr>
          <p:nvPr/>
        </p:nvPicPr>
        <p:blipFill>
          <a:blip r:embed="rId2"/>
          <a:stretch>
            <a:fillRect/>
          </a:stretch>
        </p:blipFill>
        <p:spPr>
          <a:xfrm>
            <a:off x="7596336" y="5021547"/>
            <a:ext cx="1096516" cy="1022518"/>
          </a:xfrm>
          <a:prstGeom prst="rect">
            <a:avLst/>
          </a:prstGeom>
        </p:spPr>
      </p:pic>
      <p:sp>
        <p:nvSpPr>
          <p:cNvPr id="4" name="Textfeld 3"/>
          <p:cNvSpPr txBox="1"/>
          <p:nvPr/>
        </p:nvSpPr>
        <p:spPr>
          <a:xfrm>
            <a:off x="611560" y="1556792"/>
            <a:ext cx="5801588" cy="3139321"/>
          </a:xfrm>
          <a:prstGeom prst="rect">
            <a:avLst/>
          </a:prstGeom>
          <a:noFill/>
        </p:spPr>
        <p:txBody>
          <a:bodyPr wrap="none" rtlCol="0">
            <a:spAutoFit/>
          </a:bodyPr>
          <a:lstStyle/>
          <a:p>
            <a:endParaRPr lang="de-DE" dirty="0"/>
          </a:p>
          <a:p>
            <a:endParaRPr lang="de-DE" dirty="0"/>
          </a:p>
          <a:p>
            <a:r>
              <a:rPr lang="de-DE" b="1" dirty="0"/>
              <a:t>A</a:t>
            </a:r>
            <a:r>
              <a:rPr lang="de-DE" b="1" dirty="0" smtClean="0"/>
              <a:t>. PC </a:t>
            </a:r>
            <a:r>
              <a:rPr lang="de-DE" b="1" dirty="0"/>
              <a:t>ausschalten</a:t>
            </a:r>
            <a:r>
              <a:rPr lang="de-DE" b="1" dirty="0" smtClean="0"/>
              <a:t>.</a:t>
            </a:r>
          </a:p>
          <a:p>
            <a:endParaRPr lang="de-DE" dirty="0"/>
          </a:p>
          <a:p>
            <a:r>
              <a:rPr lang="de-DE" b="1" dirty="0"/>
              <a:t>B</a:t>
            </a:r>
            <a:r>
              <a:rPr lang="de-DE" b="1" dirty="0" smtClean="0"/>
              <a:t>. Account </a:t>
            </a:r>
            <a:r>
              <a:rPr lang="de-DE" b="1" dirty="0"/>
              <a:t>löschen</a:t>
            </a:r>
            <a:r>
              <a:rPr lang="de-DE" b="1" dirty="0" smtClean="0"/>
              <a:t>.</a:t>
            </a:r>
          </a:p>
          <a:p>
            <a:endParaRPr lang="de-DE" dirty="0"/>
          </a:p>
          <a:p>
            <a:r>
              <a:rPr lang="de-DE" b="1" dirty="0"/>
              <a:t>C</a:t>
            </a:r>
            <a:r>
              <a:rPr lang="de-DE" b="1" dirty="0" smtClean="0"/>
              <a:t>. Ruhe bewahren</a:t>
            </a:r>
            <a:r>
              <a:rPr lang="de-DE" b="1" dirty="0"/>
              <a:t>, </a:t>
            </a:r>
            <a:r>
              <a:rPr lang="de-DE" b="1" dirty="0" smtClean="0"/>
              <a:t>herausfinden was betroffen ist</a:t>
            </a:r>
            <a:r>
              <a:rPr lang="de-DE" b="1" dirty="0"/>
              <a:t>, </a:t>
            </a:r>
            <a:endParaRPr lang="de-DE" b="1" dirty="0" smtClean="0"/>
          </a:p>
          <a:p>
            <a:r>
              <a:rPr lang="de-DE" b="1" dirty="0"/>
              <a:t> </a:t>
            </a:r>
            <a:r>
              <a:rPr lang="de-DE" b="1" dirty="0" smtClean="0"/>
              <a:t>    Passwörter ändern und </a:t>
            </a:r>
            <a:r>
              <a:rPr lang="de-DE" b="1" dirty="0"/>
              <a:t>den  </a:t>
            </a:r>
            <a:r>
              <a:rPr lang="de-DE" b="1" dirty="0" err="1" smtClean="0"/>
              <a:t>Vorfalll</a:t>
            </a:r>
            <a:r>
              <a:rPr lang="de-DE" b="1" dirty="0" smtClean="0"/>
              <a:t> melden.</a:t>
            </a:r>
          </a:p>
          <a:p>
            <a:endParaRPr lang="de-DE" dirty="0" smtClean="0"/>
          </a:p>
          <a:p>
            <a:r>
              <a:rPr lang="de-DE" b="1" dirty="0" smtClean="0"/>
              <a:t>D. Ich habe keine wichtigen Daten, </a:t>
            </a:r>
          </a:p>
          <a:p>
            <a:r>
              <a:rPr lang="de-DE" b="1" dirty="0"/>
              <a:t> </a:t>
            </a:r>
            <a:r>
              <a:rPr lang="de-DE" b="1" dirty="0" smtClean="0"/>
              <a:t>    ich mache gar nichts.</a:t>
            </a:r>
            <a:endParaRPr lang="de-DE" dirty="0"/>
          </a:p>
        </p:txBody>
      </p:sp>
    </p:spTree>
    <p:extLst>
      <p:ext uri="{BB962C8B-B14F-4D97-AF65-F5344CB8AC3E}">
        <p14:creationId xmlns:p14="http://schemas.microsoft.com/office/powerpoint/2010/main" val="41386530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3" name="Gruppieren 12"/>
          <p:cNvGrpSpPr/>
          <p:nvPr/>
        </p:nvGrpSpPr>
        <p:grpSpPr>
          <a:xfrm>
            <a:off x="4788025" y="449266"/>
            <a:ext cx="2400175" cy="387446"/>
            <a:chOff x="2678" y="611853"/>
            <a:chExt cx="2687835" cy="539846"/>
          </a:xfrm>
        </p:grpSpPr>
        <p:sp>
          <p:nvSpPr>
            <p:cNvPr id="14" name="Richtungspfeil 13"/>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16" name="Gruppieren 15"/>
          <p:cNvGrpSpPr/>
          <p:nvPr/>
        </p:nvGrpSpPr>
        <p:grpSpPr>
          <a:xfrm>
            <a:off x="2316213" y="449266"/>
            <a:ext cx="2687835" cy="387446"/>
            <a:chOff x="2678" y="611853"/>
            <a:chExt cx="2687835" cy="539846"/>
          </a:xfrm>
        </p:grpSpPr>
        <p:sp>
          <p:nvSpPr>
            <p:cNvPr id="17" name="Richtungspfeil 1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9" name="Gruppieren 18"/>
          <p:cNvGrpSpPr/>
          <p:nvPr/>
        </p:nvGrpSpPr>
        <p:grpSpPr>
          <a:xfrm>
            <a:off x="11958" y="449266"/>
            <a:ext cx="2528042" cy="387446"/>
            <a:chOff x="2678" y="611853"/>
            <a:chExt cx="2687835" cy="539846"/>
          </a:xfrm>
        </p:grpSpPr>
        <p:sp>
          <p:nvSpPr>
            <p:cNvPr id="20" name="Richtungspfeil 19"/>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2" name="Rechteck 11">
            <a:hlinkClick r:id="rId3"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4"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5"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6"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Rechteck 24">
            <a:hlinkClick r:id="rId6"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6" name="Rechteck 25">
            <a:hlinkClick r:id="rId7"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7" name="Rechteck 26">
            <a:hlinkClick r:id="rId8"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4098" name="Picture 2" descr="Z:\home\yasin-f804\Downloads\Netzwerk-Technik\1338924112_by_phoenix_5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2025" y="1069020"/>
            <a:ext cx="5899950" cy="471996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10"/>
          <a:stretch>
            <a:fillRect/>
          </a:stretch>
        </p:blipFill>
        <p:spPr>
          <a:xfrm>
            <a:off x="107504" y="2708920"/>
            <a:ext cx="1200318" cy="1571844"/>
          </a:xfrm>
          <a:prstGeom prst="rect">
            <a:avLst/>
          </a:prstGeom>
        </p:spPr>
      </p:pic>
      <p:pic>
        <p:nvPicPr>
          <p:cNvPr id="3" name="Grafik 2"/>
          <p:cNvPicPr>
            <a:picLocks noChangeAspect="1"/>
          </p:cNvPicPr>
          <p:nvPr/>
        </p:nvPicPr>
        <p:blipFill>
          <a:blip r:embed="rId11"/>
          <a:stretch>
            <a:fillRect/>
          </a:stretch>
        </p:blipFill>
        <p:spPr>
          <a:xfrm>
            <a:off x="7740352" y="2924944"/>
            <a:ext cx="1295581" cy="1228896"/>
          </a:xfrm>
          <a:prstGeom prst="rect">
            <a:avLst/>
          </a:prstGeom>
        </p:spPr>
      </p:pic>
    </p:spTree>
    <p:extLst>
      <p:ext uri="{BB962C8B-B14F-4D97-AF65-F5344CB8AC3E}">
        <p14:creationId xmlns:p14="http://schemas.microsoft.com/office/powerpoint/2010/main" val="27121868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type="body" idx="1"/>
          </p:nvPr>
        </p:nvSpPr>
        <p:spPr bwMode="auto">
          <a:noFill/>
          <a:ln w="9525">
            <a:noFill/>
            <a:miter lim="800000"/>
            <a:headEnd/>
            <a:tailEnd/>
          </a:ln>
        </p:spPr>
        <p:txBody>
          <a:bodyPr vert="horz" wrap="square" lIns="0" tIns="0" rIns="0" bIns="0" numCol="1" anchor="t" anchorCtr="0" compatLnSpc="1">
            <a:prstTxWarp prst="textNoShape">
              <a:avLst/>
            </a:prstTxWarp>
          </a:bodyPr>
          <a:lstStyle/>
          <a:p>
            <a:pPr lvl="1"/>
            <a:r>
              <a:rPr lang="de-DE" dirty="0"/>
              <a:t>Passwort ändern</a:t>
            </a:r>
            <a:br>
              <a:rPr lang="de-DE" dirty="0"/>
            </a:br>
            <a:r>
              <a:rPr lang="de-DE" dirty="0">
                <a:hlinkClick r:id="rId3"/>
              </a:rPr>
              <a:t>https://www.tu-braunschweig.de/it/service-desk/passwoerter</a:t>
            </a:r>
            <a:r>
              <a:rPr lang="de-DE" dirty="0"/>
              <a:t> </a:t>
            </a:r>
          </a:p>
          <a:p>
            <a:pPr lvl="1"/>
            <a:endParaRPr lang="de-DE" dirty="0">
              <a:latin typeface="+mj-lt"/>
            </a:endParaRPr>
          </a:p>
          <a:p>
            <a:pPr lvl="1"/>
            <a:endParaRPr lang="de-DE"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p:txBody>
      </p:sp>
      <p:pic>
        <p:nvPicPr>
          <p:cNvPr id="10" name="Grafik 9">
            <a:extLst>
              <a:ext uri="{FF2B5EF4-FFF2-40B4-BE49-F238E27FC236}">
                <a16:creationId xmlns:a16="http://schemas.microsoft.com/office/drawing/2014/main" id="{AAC6296F-952E-4809-BEEC-E7D902850F23}"/>
              </a:ext>
            </a:extLst>
          </p:cNvPr>
          <p:cNvPicPr>
            <a:picLocks noChangeAspect="1"/>
          </p:cNvPicPr>
          <p:nvPr/>
        </p:nvPicPr>
        <p:blipFill rotWithShape="1">
          <a:blip r:embed="rId4">
            <a:extLst>
              <a:ext uri="{28A0092B-C50C-407E-A947-70E740481C1C}">
                <a14:useLocalDpi xmlns:a14="http://schemas.microsoft.com/office/drawing/2010/main" val="0"/>
              </a:ext>
            </a:extLst>
          </a:blip>
          <a:srcRect t="-4912" b="4912"/>
          <a:stretch/>
        </p:blipFill>
        <p:spPr bwMode="auto">
          <a:xfrm>
            <a:off x="3995937" y="2772000"/>
            <a:ext cx="4991100" cy="1647825"/>
          </a:xfrm>
          <a:prstGeom prst="rect">
            <a:avLst/>
          </a:prstGeom>
        </p:spPr>
      </p:pic>
      <p:sp>
        <p:nvSpPr>
          <p:cNvPr id="11" name="Textfeld 10">
            <a:extLst>
              <a:ext uri="{FF2B5EF4-FFF2-40B4-BE49-F238E27FC236}">
                <a16:creationId xmlns:a16="http://schemas.microsoft.com/office/drawing/2014/main" id="{FF37422D-0D2D-4F98-AF51-85BB330F2C8E}"/>
              </a:ext>
            </a:extLst>
          </p:cNvPr>
          <p:cNvSpPr txBox="1"/>
          <p:nvPr/>
        </p:nvSpPr>
        <p:spPr bwMode="auto">
          <a:xfrm>
            <a:off x="3995936" y="4500761"/>
            <a:ext cx="717498" cy="292384"/>
          </a:xfrm>
          <a:prstGeom prst="rect">
            <a:avLst/>
          </a:prstGeom>
          <a:noFill/>
        </p:spPr>
        <p:txBody>
          <a:bodyPr wrap="none" lIns="121917" tIns="60958" rIns="121917" bIns="60958" rtlCol="0">
            <a:spAutoFit/>
          </a:bodyPr>
          <a:lstStyle/>
          <a:p>
            <a:r>
              <a:rPr lang="de-DE" sz="1100" dirty="0"/>
              <a:t>Bild: 20</a:t>
            </a:r>
          </a:p>
        </p:txBody>
      </p:sp>
      <p:grpSp>
        <p:nvGrpSpPr>
          <p:cNvPr id="5" name="Gruppieren 4"/>
          <p:cNvGrpSpPr/>
          <p:nvPr/>
        </p:nvGrpSpPr>
        <p:grpSpPr>
          <a:xfrm>
            <a:off x="4788025" y="449266"/>
            <a:ext cx="2400175" cy="387446"/>
            <a:chOff x="2678" y="611853"/>
            <a:chExt cx="2687835" cy="539846"/>
          </a:xfrm>
        </p:grpSpPr>
        <p:sp>
          <p:nvSpPr>
            <p:cNvPr id="6" name="Richtungspfeil 5"/>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8" name="Gruppieren 7"/>
          <p:cNvGrpSpPr/>
          <p:nvPr/>
        </p:nvGrpSpPr>
        <p:grpSpPr>
          <a:xfrm>
            <a:off x="2316213" y="449266"/>
            <a:ext cx="2687835" cy="387446"/>
            <a:chOff x="2678" y="611853"/>
            <a:chExt cx="2687835" cy="539846"/>
          </a:xfrm>
        </p:grpSpPr>
        <p:sp>
          <p:nvSpPr>
            <p:cNvPr id="9" name="Richtungspfeil 8"/>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3" name="Gruppieren 12"/>
          <p:cNvGrpSpPr/>
          <p:nvPr/>
        </p:nvGrpSpPr>
        <p:grpSpPr>
          <a:xfrm>
            <a:off x="11958" y="449266"/>
            <a:ext cx="2528042" cy="387446"/>
            <a:chOff x="2678" y="611853"/>
            <a:chExt cx="2687835" cy="539846"/>
          </a:xfrm>
        </p:grpSpPr>
        <p:sp>
          <p:nvSpPr>
            <p:cNvPr id="14" name="Richtungspfeil 13"/>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6" name="Rechteck 15">
            <a:hlinkClick r:id="rId5"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6"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7"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8"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8"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9"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10"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11"/>
          <a:stretch>
            <a:fillRect/>
          </a:stretch>
        </p:blipFill>
        <p:spPr>
          <a:xfrm>
            <a:off x="1043608" y="2924944"/>
            <a:ext cx="2124371" cy="2057687"/>
          </a:xfrm>
          <a:prstGeom prst="rect">
            <a:avLst/>
          </a:prstGeom>
        </p:spPr>
      </p:pic>
    </p:spTree>
    <p:extLst>
      <p:ext uri="{BB962C8B-B14F-4D97-AF65-F5344CB8AC3E}">
        <p14:creationId xmlns:p14="http://schemas.microsoft.com/office/powerpoint/2010/main" val="41325752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type="body" idx="1"/>
          </p:nvPr>
        </p:nvSpPr>
        <p:spPr bwMode="auto">
          <a:noFill/>
          <a:ln w="9525">
            <a:noFill/>
            <a:miter lim="800000"/>
            <a:headEnd/>
            <a:tailEnd/>
          </a:ln>
        </p:spPr>
        <p:txBody>
          <a:bodyPr vert="horz" wrap="square" lIns="0" tIns="0" rIns="0" bIns="0" numCol="1" anchor="t" anchorCtr="0" compatLnSpc="1">
            <a:prstTxWarp prst="textNoShape">
              <a:avLst/>
            </a:prstTxWarp>
          </a:bodyPr>
          <a:lstStyle/>
          <a:p>
            <a:pPr lvl="1"/>
            <a:r>
              <a:rPr lang="de-DE" dirty="0"/>
              <a:t>Passwort ändern</a:t>
            </a:r>
          </a:p>
          <a:p>
            <a:pPr lvl="1"/>
            <a:endParaRPr lang="de-DE" dirty="0"/>
          </a:p>
          <a:p>
            <a:pPr lvl="1"/>
            <a:endParaRPr lang="de-DE" dirty="0"/>
          </a:p>
          <a:p>
            <a:pPr lvl="1"/>
            <a:r>
              <a:rPr lang="de-DE" dirty="0"/>
              <a:t>IT-Service-Desk kontaktieren</a:t>
            </a: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p:txBody>
      </p:sp>
      <p:pic>
        <p:nvPicPr>
          <p:cNvPr id="1026" name="Picture 2" descr="Z:\home\yasin-f804\Dokumente\vortrag\heartbleed\t\phish\person-571142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792" y="1471613"/>
            <a:ext cx="3505747" cy="3542649"/>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AB1B9131-8AEF-46B4-8C75-882A135FB369}"/>
              </a:ext>
            </a:extLst>
          </p:cNvPr>
          <p:cNvSpPr txBox="1"/>
          <p:nvPr/>
        </p:nvSpPr>
        <p:spPr bwMode="auto">
          <a:xfrm>
            <a:off x="5724128" y="4983749"/>
            <a:ext cx="717498" cy="292384"/>
          </a:xfrm>
          <a:prstGeom prst="rect">
            <a:avLst/>
          </a:prstGeom>
          <a:noFill/>
        </p:spPr>
        <p:txBody>
          <a:bodyPr wrap="none" lIns="121917" tIns="60958" rIns="121917" bIns="60958" rtlCol="0">
            <a:spAutoFit/>
          </a:bodyPr>
          <a:lstStyle/>
          <a:p>
            <a:r>
              <a:rPr lang="de-DE" sz="1100" dirty="0"/>
              <a:t>Bild: 21</a:t>
            </a:r>
          </a:p>
        </p:txBody>
      </p:sp>
      <p:sp>
        <p:nvSpPr>
          <p:cNvPr id="5" name="Textfeld 4">
            <a:extLst>
              <a:ext uri="{FF2B5EF4-FFF2-40B4-BE49-F238E27FC236}">
                <a16:creationId xmlns:a16="http://schemas.microsoft.com/office/drawing/2014/main" id="{B2BE355E-8157-40D6-B976-E29958967286}"/>
              </a:ext>
            </a:extLst>
          </p:cNvPr>
          <p:cNvSpPr txBox="1"/>
          <p:nvPr/>
        </p:nvSpPr>
        <p:spPr>
          <a:xfrm>
            <a:off x="490522" y="2625929"/>
            <a:ext cx="3025361" cy="400105"/>
          </a:xfrm>
          <a:prstGeom prst="rect">
            <a:avLst/>
          </a:prstGeom>
          <a:noFill/>
        </p:spPr>
        <p:txBody>
          <a:bodyPr wrap="square" lIns="121917" tIns="60958" rIns="121917" bIns="60958" rtlCol="0">
            <a:spAutoFit/>
          </a:bodyPr>
          <a:lstStyle/>
          <a:p>
            <a:r>
              <a:rPr lang="de-DE" dirty="0"/>
              <a:t>0531/391-</a:t>
            </a:r>
            <a:r>
              <a:rPr lang="de-DE" b="1" dirty="0"/>
              <a:t>55555</a:t>
            </a:r>
          </a:p>
        </p:txBody>
      </p:sp>
      <p:grpSp>
        <p:nvGrpSpPr>
          <p:cNvPr id="7" name="Gruppieren 6"/>
          <p:cNvGrpSpPr/>
          <p:nvPr/>
        </p:nvGrpSpPr>
        <p:grpSpPr>
          <a:xfrm>
            <a:off x="4788025" y="449266"/>
            <a:ext cx="2400175" cy="387446"/>
            <a:chOff x="2678" y="611853"/>
            <a:chExt cx="2687835" cy="539846"/>
          </a:xfrm>
        </p:grpSpPr>
        <p:sp>
          <p:nvSpPr>
            <p:cNvPr id="8" name="Richtungspfeil 7"/>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10" name="Gruppieren 9"/>
          <p:cNvGrpSpPr/>
          <p:nvPr/>
        </p:nvGrpSpPr>
        <p:grpSpPr>
          <a:xfrm>
            <a:off x="2316213" y="449266"/>
            <a:ext cx="2687835" cy="387446"/>
            <a:chOff x="2678" y="611853"/>
            <a:chExt cx="2687835" cy="539846"/>
          </a:xfrm>
        </p:grpSpPr>
        <p:sp>
          <p:nvSpPr>
            <p:cNvPr id="11" name="Richtungspfeil 10"/>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3" name="Gruppieren 12"/>
          <p:cNvGrpSpPr/>
          <p:nvPr/>
        </p:nvGrpSpPr>
        <p:grpSpPr>
          <a:xfrm>
            <a:off x="11958" y="449266"/>
            <a:ext cx="2528042" cy="387446"/>
            <a:chOff x="2678" y="611853"/>
            <a:chExt cx="2687835" cy="539846"/>
          </a:xfrm>
        </p:grpSpPr>
        <p:sp>
          <p:nvSpPr>
            <p:cNvPr id="14" name="Richtungspfeil 13"/>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6" name="Rechteck 15">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7"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10"/>
          <a:stretch>
            <a:fillRect/>
          </a:stretch>
        </p:blipFill>
        <p:spPr>
          <a:xfrm>
            <a:off x="3537045" y="1184296"/>
            <a:ext cx="876422" cy="1086002"/>
          </a:xfrm>
          <a:prstGeom prst="rect">
            <a:avLst/>
          </a:prstGeom>
        </p:spPr>
      </p:pic>
      <p:pic>
        <p:nvPicPr>
          <p:cNvPr id="4" name="Grafik 3"/>
          <p:cNvPicPr>
            <a:picLocks noChangeAspect="1"/>
          </p:cNvPicPr>
          <p:nvPr/>
        </p:nvPicPr>
        <p:blipFill>
          <a:blip r:embed="rId11"/>
          <a:stretch>
            <a:fillRect/>
          </a:stretch>
        </p:blipFill>
        <p:spPr>
          <a:xfrm>
            <a:off x="1517463" y="3521173"/>
            <a:ext cx="2896004" cy="1390844"/>
          </a:xfrm>
          <a:prstGeom prst="rect">
            <a:avLst/>
          </a:prstGeom>
        </p:spPr>
      </p:pic>
    </p:spTree>
    <p:extLst>
      <p:ext uri="{BB962C8B-B14F-4D97-AF65-F5344CB8AC3E}">
        <p14:creationId xmlns:p14="http://schemas.microsoft.com/office/powerpoint/2010/main" val="4246981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type="body" idx="1"/>
          </p:nvPr>
        </p:nvSpPr>
        <p:spPr bwMode="auto">
          <a:noFill/>
          <a:ln w="9525">
            <a:noFill/>
            <a:miter lim="800000"/>
            <a:headEnd/>
            <a:tailEnd/>
          </a:ln>
        </p:spPr>
        <p:txBody>
          <a:bodyPr vert="horz" wrap="square" lIns="0" tIns="0" rIns="0" bIns="0" numCol="1" anchor="t" anchorCtr="0" compatLnSpc="1">
            <a:prstTxWarp prst="textNoShape">
              <a:avLst/>
            </a:prstTxWarp>
          </a:bodyPr>
          <a:lstStyle/>
          <a:p>
            <a:pPr lvl="1"/>
            <a:r>
              <a:rPr lang="de-DE" dirty="0"/>
              <a:t>Passwort ändern</a:t>
            </a:r>
          </a:p>
          <a:p>
            <a:pPr lvl="1"/>
            <a:endParaRPr lang="de-DE" dirty="0"/>
          </a:p>
          <a:p>
            <a:pPr lvl="1"/>
            <a:endParaRPr lang="de-DE" dirty="0"/>
          </a:p>
          <a:p>
            <a:pPr lvl="1"/>
            <a:r>
              <a:rPr lang="de-DE" dirty="0"/>
              <a:t>IT-Service-Desk kontaktieren</a:t>
            </a:r>
          </a:p>
          <a:p>
            <a:pPr lvl="1"/>
            <a:endParaRPr dirty="0">
              <a:latin typeface="+mj-lt"/>
            </a:endParaRPr>
          </a:p>
          <a:p>
            <a:pPr lvl="1"/>
            <a:endParaRPr dirty="0">
              <a:latin typeface="+mj-lt"/>
            </a:endParaRPr>
          </a:p>
          <a:p>
            <a:pPr lvl="1"/>
            <a:r>
              <a:rPr lang="de-DE" dirty="0">
                <a:latin typeface="+mj-lt"/>
              </a:rPr>
              <a:t>Vorfall </a:t>
            </a:r>
            <a:r>
              <a:rPr lang="de-DE" dirty="0" smtClean="0">
                <a:latin typeface="+mj-lt"/>
              </a:rPr>
              <a:t>melden</a:t>
            </a:r>
            <a:br>
              <a:rPr lang="de-DE" dirty="0" smtClean="0">
                <a:latin typeface="+mj-lt"/>
              </a:rPr>
            </a:br>
            <a:r>
              <a:rPr lang="de-DE" dirty="0" smtClean="0">
                <a:latin typeface="+mj-lt"/>
                <a:hlinkClick r:id="rId3"/>
              </a:rPr>
              <a:t>soc@tu-braunschweig.de</a:t>
            </a:r>
            <a:r>
              <a:rPr lang="de-DE" dirty="0" smtClean="0">
                <a:latin typeface="+mj-lt"/>
              </a:rPr>
              <a:t> </a:t>
            </a:r>
            <a:endParaRPr dirty="0">
              <a:latin typeface="+mj-lt"/>
            </a:endParaRPr>
          </a:p>
          <a:p>
            <a:pPr lvl="1"/>
            <a:endParaRPr dirty="0">
              <a:latin typeface="+mj-lt"/>
            </a:endParaRPr>
          </a:p>
          <a:p>
            <a:pPr lvl="1"/>
            <a:endParaRPr dirty="0">
              <a:latin typeface="+mj-lt"/>
            </a:endParaRPr>
          </a:p>
          <a:p>
            <a:pPr lvl="1"/>
            <a:endParaRPr dirty="0">
              <a:latin typeface="+mj-lt"/>
            </a:endParaRPr>
          </a:p>
        </p:txBody>
      </p:sp>
      <p:pic>
        <p:nvPicPr>
          <p:cNvPr id="2052" name="Picture 4" descr="Z:\home\yasin-f804\Dokumente\vortrag\heartbleed\t\phish\Notrufsäule_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1988840"/>
            <a:ext cx="1877568" cy="302361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D2F6EA99-6813-4CC6-A74B-B13CAEEFD8AC}"/>
              </a:ext>
            </a:extLst>
          </p:cNvPr>
          <p:cNvSpPr txBox="1"/>
          <p:nvPr/>
        </p:nvSpPr>
        <p:spPr bwMode="auto">
          <a:xfrm>
            <a:off x="5436096" y="5007804"/>
            <a:ext cx="717498" cy="292384"/>
          </a:xfrm>
          <a:prstGeom prst="rect">
            <a:avLst/>
          </a:prstGeom>
          <a:noFill/>
        </p:spPr>
        <p:txBody>
          <a:bodyPr wrap="none" lIns="121917" tIns="60958" rIns="121917" bIns="60958" rtlCol="0">
            <a:spAutoFit/>
          </a:bodyPr>
          <a:lstStyle/>
          <a:p>
            <a:r>
              <a:rPr lang="de-DE" sz="1100" dirty="0"/>
              <a:t>Bild: 22</a:t>
            </a:r>
          </a:p>
        </p:txBody>
      </p:sp>
      <p:grpSp>
        <p:nvGrpSpPr>
          <p:cNvPr id="5" name="Gruppieren 4"/>
          <p:cNvGrpSpPr/>
          <p:nvPr/>
        </p:nvGrpSpPr>
        <p:grpSpPr>
          <a:xfrm>
            <a:off x="4788025" y="449266"/>
            <a:ext cx="2400175" cy="387446"/>
            <a:chOff x="2678" y="611853"/>
            <a:chExt cx="2687835" cy="539846"/>
          </a:xfrm>
        </p:grpSpPr>
        <p:sp>
          <p:nvSpPr>
            <p:cNvPr id="6" name="Richtungspfeil 5"/>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9" name="Gruppieren 8"/>
          <p:cNvGrpSpPr/>
          <p:nvPr/>
        </p:nvGrpSpPr>
        <p:grpSpPr>
          <a:xfrm>
            <a:off x="2316213" y="449266"/>
            <a:ext cx="2687835" cy="387446"/>
            <a:chOff x="2678" y="611853"/>
            <a:chExt cx="2687835" cy="539846"/>
          </a:xfrm>
        </p:grpSpPr>
        <p:sp>
          <p:nvSpPr>
            <p:cNvPr id="10" name="Richtungspfeil 9"/>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2" name="Gruppieren 11"/>
          <p:cNvGrpSpPr/>
          <p:nvPr/>
        </p:nvGrpSpPr>
        <p:grpSpPr>
          <a:xfrm>
            <a:off x="11958" y="449266"/>
            <a:ext cx="2528042" cy="387446"/>
            <a:chOff x="2678" y="611853"/>
            <a:chExt cx="2687835" cy="539846"/>
          </a:xfrm>
        </p:grpSpPr>
        <p:sp>
          <p:nvSpPr>
            <p:cNvPr id="13" name="Richtungspfeil 1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5" name="Rechteck 14">
            <a:hlinkClick r:id="rId5"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6" name="Rechteck 15">
            <a:hlinkClick r:id="rId6"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7"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8"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8"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9"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10"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B2BE355E-8157-40D6-B976-E29958967286}"/>
              </a:ext>
            </a:extLst>
          </p:cNvPr>
          <p:cNvSpPr txBox="1"/>
          <p:nvPr/>
        </p:nvSpPr>
        <p:spPr bwMode="auto">
          <a:xfrm>
            <a:off x="490522" y="2625929"/>
            <a:ext cx="3025361" cy="400105"/>
          </a:xfrm>
          <a:prstGeom prst="rect">
            <a:avLst/>
          </a:prstGeom>
          <a:noFill/>
        </p:spPr>
        <p:txBody>
          <a:bodyPr wrap="square" lIns="121917" tIns="60958" rIns="121917" bIns="60958" rtlCol="0">
            <a:spAutoFit/>
          </a:bodyPr>
          <a:lstStyle/>
          <a:p>
            <a:r>
              <a:rPr lang="de-DE" dirty="0"/>
              <a:t>0531/391-</a:t>
            </a:r>
            <a:r>
              <a:rPr lang="de-DE" b="1" dirty="0"/>
              <a:t>55555</a:t>
            </a:r>
          </a:p>
        </p:txBody>
      </p:sp>
      <p:pic>
        <p:nvPicPr>
          <p:cNvPr id="23" name="Grafik 22"/>
          <p:cNvPicPr>
            <a:picLocks noChangeAspect="1"/>
          </p:cNvPicPr>
          <p:nvPr/>
        </p:nvPicPr>
        <p:blipFill>
          <a:blip r:embed="rId11"/>
          <a:stretch>
            <a:fillRect/>
          </a:stretch>
        </p:blipFill>
        <p:spPr bwMode="auto">
          <a:xfrm>
            <a:off x="3537045" y="1184296"/>
            <a:ext cx="619313" cy="767410"/>
          </a:xfrm>
          <a:prstGeom prst="rect">
            <a:avLst/>
          </a:prstGeom>
        </p:spPr>
      </p:pic>
      <p:pic>
        <p:nvPicPr>
          <p:cNvPr id="24" name="Grafik 23"/>
          <p:cNvPicPr>
            <a:picLocks noChangeAspect="1"/>
          </p:cNvPicPr>
          <p:nvPr/>
        </p:nvPicPr>
        <p:blipFill>
          <a:blip r:embed="rId12"/>
          <a:stretch>
            <a:fillRect/>
          </a:stretch>
        </p:blipFill>
        <p:spPr bwMode="auto">
          <a:xfrm>
            <a:off x="3347530" y="2327415"/>
            <a:ext cx="1545096" cy="742053"/>
          </a:xfrm>
          <a:prstGeom prst="rect">
            <a:avLst/>
          </a:prstGeom>
        </p:spPr>
      </p:pic>
      <p:pic>
        <p:nvPicPr>
          <p:cNvPr id="2" name="Grafik 1"/>
          <p:cNvPicPr>
            <a:picLocks noChangeAspect="1"/>
          </p:cNvPicPr>
          <p:nvPr/>
        </p:nvPicPr>
        <p:blipFill>
          <a:blip r:embed="rId13"/>
          <a:stretch>
            <a:fillRect/>
          </a:stretch>
        </p:blipFill>
        <p:spPr>
          <a:xfrm>
            <a:off x="1338379" y="3747990"/>
            <a:ext cx="2238687" cy="1638529"/>
          </a:xfrm>
          <a:prstGeom prst="rect">
            <a:avLst/>
          </a:prstGeom>
        </p:spPr>
      </p:pic>
    </p:spTree>
    <p:extLst>
      <p:ext uri="{BB962C8B-B14F-4D97-AF65-F5344CB8AC3E}">
        <p14:creationId xmlns:p14="http://schemas.microsoft.com/office/powerpoint/2010/main" val="2623377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type="body" idx="1"/>
          </p:nvPr>
        </p:nvSpPr>
        <p:spPr bwMode="auto">
          <a:noFill/>
          <a:ln w="9525">
            <a:noFill/>
            <a:miter lim="800000"/>
            <a:headEnd/>
            <a:tailEnd/>
          </a:ln>
        </p:spPr>
        <p:txBody>
          <a:bodyPr vert="horz" wrap="square" lIns="0" tIns="0" rIns="0" bIns="0" numCol="1" anchor="t" anchorCtr="0" compatLnSpc="1">
            <a:prstTxWarp prst="textNoShape">
              <a:avLst/>
            </a:prstTxWarp>
          </a:bodyPr>
          <a:lstStyle/>
          <a:p>
            <a:pPr lvl="1"/>
            <a:r>
              <a:rPr lang="de-DE" dirty="0"/>
              <a:t>Passwort ändern</a:t>
            </a:r>
          </a:p>
          <a:p>
            <a:pPr lvl="1"/>
            <a:endParaRPr lang="de-DE" dirty="0"/>
          </a:p>
          <a:p>
            <a:pPr lvl="1"/>
            <a:endParaRPr lang="de-DE" dirty="0"/>
          </a:p>
          <a:p>
            <a:pPr lvl="1"/>
            <a:r>
              <a:rPr lang="de-DE" dirty="0"/>
              <a:t>IT-Service-Desk kontaktieren</a:t>
            </a:r>
          </a:p>
          <a:p>
            <a:pPr lvl="1"/>
            <a:endParaRPr lang="de-DE" dirty="0"/>
          </a:p>
          <a:p>
            <a:pPr lvl="1"/>
            <a:endParaRPr lang="de-DE" dirty="0"/>
          </a:p>
          <a:p>
            <a:pPr lvl="1"/>
            <a:r>
              <a:rPr lang="de-DE" dirty="0"/>
              <a:t>Vorfall melden</a:t>
            </a:r>
          </a:p>
          <a:p>
            <a:pPr lvl="1"/>
            <a:endParaRPr dirty="0">
              <a:latin typeface="+mj-lt"/>
            </a:endParaRPr>
          </a:p>
          <a:p>
            <a:pPr lvl="1"/>
            <a:endParaRPr dirty="0">
              <a:latin typeface="+mj-lt"/>
            </a:endParaRPr>
          </a:p>
          <a:p>
            <a:pPr lvl="1"/>
            <a:r>
              <a:rPr dirty="0" err="1">
                <a:latin typeface="+mj-lt"/>
              </a:rPr>
              <a:t>Vom</a:t>
            </a:r>
            <a:r>
              <a:rPr dirty="0">
                <a:latin typeface="+mj-lt"/>
              </a:rPr>
              <a:t> </a:t>
            </a:r>
            <a:r>
              <a:rPr lang="de-DE" dirty="0">
                <a:latin typeface="+mj-lt"/>
              </a:rPr>
              <a:t>GITZ / </a:t>
            </a:r>
            <a:r>
              <a:rPr lang="de-DE" dirty="0" smtClean="0">
                <a:latin typeface="+mj-lt"/>
              </a:rPr>
              <a:t>DV-K</a:t>
            </a:r>
            <a:r>
              <a:rPr dirty="0" smtClean="0">
                <a:latin typeface="+mj-lt"/>
              </a:rPr>
              <a:t> </a:t>
            </a:r>
            <a:r>
              <a:rPr dirty="0" err="1">
                <a:latin typeface="+mj-lt"/>
              </a:rPr>
              <a:t>beraten</a:t>
            </a:r>
            <a:r>
              <a:rPr dirty="0">
                <a:latin typeface="+mj-lt"/>
              </a:rPr>
              <a:t> </a:t>
            </a:r>
            <a:r>
              <a:rPr dirty="0" err="1">
                <a:latin typeface="+mj-lt"/>
              </a:rPr>
              <a:t>lassen</a:t>
            </a:r>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p:txBody>
      </p:sp>
      <p:pic>
        <p:nvPicPr>
          <p:cNvPr id="1028" name="Picture 4" descr="Z:\home\yasin-f804\Dokumente\vortrag\heartbleed\t\phish\woman-851446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2812" y="1727297"/>
            <a:ext cx="4655519" cy="348921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F97D4853-5438-4907-AD9D-16852C481CC7}"/>
              </a:ext>
            </a:extLst>
          </p:cNvPr>
          <p:cNvSpPr txBox="1"/>
          <p:nvPr/>
        </p:nvSpPr>
        <p:spPr bwMode="auto">
          <a:xfrm>
            <a:off x="4475990" y="5185301"/>
            <a:ext cx="717498" cy="292384"/>
          </a:xfrm>
          <a:prstGeom prst="rect">
            <a:avLst/>
          </a:prstGeom>
          <a:noFill/>
        </p:spPr>
        <p:txBody>
          <a:bodyPr wrap="none" lIns="121917" tIns="60958" rIns="121917" bIns="60958" rtlCol="0">
            <a:spAutoFit/>
          </a:bodyPr>
          <a:lstStyle/>
          <a:p>
            <a:r>
              <a:rPr lang="de-DE" sz="1100" dirty="0"/>
              <a:t>Bild: 23</a:t>
            </a:r>
          </a:p>
        </p:txBody>
      </p:sp>
      <p:grpSp>
        <p:nvGrpSpPr>
          <p:cNvPr id="5" name="Gruppieren 4"/>
          <p:cNvGrpSpPr/>
          <p:nvPr/>
        </p:nvGrpSpPr>
        <p:grpSpPr>
          <a:xfrm>
            <a:off x="4788025" y="449266"/>
            <a:ext cx="2400175" cy="387446"/>
            <a:chOff x="2678" y="611853"/>
            <a:chExt cx="2687835" cy="539846"/>
          </a:xfrm>
        </p:grpSpPr>
        <p:sp>
          <p:nvSpPr>
            <p:cNvPr id="6" name="Richtungspfeil 5"/>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Schadenzbegrenzung</a:t>
              </a:r>
              <a:endParaRPr lang="de-DE" sz="1400" b="1" kern="1200" dirty="0">
                <a:solidFill>
                  <a:schemeClr val="tx1"/>
                </a:solidFill>
              </a:endParaRPr>
            </a:p>
          </p:txBody>
        </p:sp>
      </p:grpSp>
      <p:grpSp>
        <p:nvGrpSpPr>
          <p:cNvPr id="9" name="Gruppieren 8"/>
          <p:cNvGrpSpPr/>
          <p:nvPr/>
        </p:nvGrpSpPr>
        <p:grpSpPr>
          <a:xfrm>
            <a:off x="2316213" y="449266"/>
            <a:ext cx="2687835" cy="387446"/>
            <a:chOff x="2678" y="611853"/>
            <a:chExt cx="2687835" cy="539846"/>
          </a:xfrm>
        </p:grpSpPr>
        <p:sp>
          <p:nvSpPr>
            <p:cNvPr id="10" name="Richtungspfeil 9"/>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2" name="Gruppieren 11"/>
          <p:cNvGrpSpPr/>
          <p:nvPr/>
        </p:nvGrpSpPr>
        <p:grpSpPr>
          <a:xfrm>
            <a:off x="11958" y="449266"/>
            <a:ext cx="2528042" cy="387446"/>
            <a:chOff x="2678" y="611853"/>
            <a:chExt cx="2687835" cy="539846"/>
          </a:xfrm>
        </p:grpSpPr>
        <p:sp>
          <p:nvSpPr>
            <p:cNvPr id="13" name="Richtungspfeil 1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5" name="Rechteck 14">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6" name="Rechteck 15">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7" name="Rechteck 16">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8" name="Rechteck 17">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7"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9" action="ppaction://hlinksldjump"/>
          </p:cNvPr>
          <p:cNvSpPr/>
          <p:nvPr/>
        </p:nvSpPr>
        <p:spPr bwMode="auto">
          <a:xfrm>
            <a:off x="5004048" y="468288"/>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B2BE355E-8157-40D6-B976-E29958967286}"/>
              </a:ext>
            </a:extLst>
          </p:cNvPr>
          <p:cNvSpPr txBox="1"/>
          <p:nvPr/>
        </p:nvSpPr>
        <p:spPr bwMode="auto">
          <a:xfrm>
            <a:off x="490522" y="2625929"/>
            <a:ext cx="3025361" cy="400105"/>
          </a:xfrm>
          <a:prstGeom prst="rect">
            <a:avLst/>
          </a:prstGeom>
          <a:noFill/>
        </p:spPr>
        <p:txBody>
          <a:bodyPr wrap="square" lIns="121917" tIns="60958" rIns="121917" bIns="60958" rtlCol="0">
            <a:spAutoFit/>
          </a:bodyPr>
          <a:lstStyle/>
          <a:p>
            <a:r>
              <a:rPr lang="de-DE" dirty="0"/>
              <a:t>0531/391-</a:t>
            </a:r>
            <a:r>
              <a:rPr lang="de-DE" b="1" dirty="0"/>
              <a:t>55555</a:t>
            </a:r>
          </a:p>
        </p:txBody>
      </p:sp>
      <p:pic>
        <p:nvPicPr>
          <p:cNvPr id="23" name="Grafik 22"/>
          <p:cNvPicPr>
            <a:picLocks noChangeAspect="1"/>
          </p:cNvPicPr>
          <p:nvPr/>
        </p:nvPicPr>
        <p:blipFill>
          <a:blip r:embed="rId10"/>
          <a:stretch>
            <a:fillRect/>
          </a:stretch>
        </p:blipFill>
        <p:spPr bwMode="auto">
          <a:xfrm>
            <a:off x="3537045" y="1184296"/>
            <a:ext cx="619313" cy="767410"/>
          </a:xfrm>
          <a:prstGeom prst="rect">
            <a:avLst/>
          </a:prstGeom>
        </p:spPr>
      </p:pic>
      <p:pic>
        <p:nvPicPr>
          <p:cNvPr id="24" name="Grafik 23"/>
          <p:cNvPicPr>
            <a:picLocks noChangeAspect="1"/>
          </p:cNvPicPr>
          <p:nvPr/>
        </p:nvPicPr>
        <p:blipFill>
          <a:blip r:embed="rId11"/>
          <a:stretch>
            <a:fillRect/>
          </a:stretch>
        </p:blipFill>
        <p:spPr bwMode="auto">
          <a:xfrm>
            <a:off x="3347530" y="2327415"/>
            <a:ext cx="1545096" cy="742053"/>
          </a:xfrm>
          <a:prstGeom prst="rect">
            <a:avLst/>
          </a:prstGeom>
        </p:spPr>
      </p:pic>
      <p:pic>
        <p:nvPicPr>
          <p:cNvPr id="25" name="Grafik 24"/>
          <p:cNvPicPr>
            <a:picLocks noChangeAspect="1"/>
          </p:cNvPicPr>
          <p:nvPr/>
        </p:nvPicPr>
        <p:blipFill>
          <a:blip r:embed="rId12"/>
          <a:stretch>
            <a:fillRect/>
          </a:stretch>
        </p:blipFill>
        <p:spPr bwMode="auto">
          <a:xfrm>
            <a:off x="3388589" y="2987808"/>
            <a:ext cx="1242576" cy="909460"/>
          </a:xfrm>
          <a:prstGeom prst="rect">
            <a:avLst/>
          </a:prstGeom>
        </p:spPr>
      </p:pic>
      <p:pic>
        <p:nvPicPr>
          <p:cNvPr id="2" name="Grafik 1"/>
          <p:cNvPicPr>
            <a:picLocks noChangeAspect="1"/>
          </p:cNvPicPr>
          <p:nvPr/>
        </p:nvPicPr>
        <p:blipFill>
          <a:blip r:embed="rId13"/>
          <a:stretch>
            <a:fillRect/>
          </a:stretch>
        </p:blipFill>
        <p:spPr>
          <a:xfrm>
            <a:off x="1475656" y="4581128"/>
            <a:ext cx="1333686" cy="1086002"/>
          </a:xfrm>
          <a:prstGeom prst="rect">
            <a:avLst/>
          </a:prstGeom>
        </p:spPr>
      </p:pic>
    </p:spTree>
    <p:extLst>
      <p:ext uri="{BB962C8B-B14F-4D97-AF65-F5344CB8AC3E}">
        <p14:creationId xmlns:p14="http://schemas.microsoft.com/office/powerpoint/2010/main" val="21587828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type="body" idx="1"/>
          </p:nvPr>
        </p:nvSpPr>
        <p:spPr bwMode="auto">
          <a:noFill/>
          <a:ln w="9525">
            <a:noFill/>
            <a:miter lim="800000"/>
            <a:headEnd/>
            <a:tailEnd/>
          </a:ln>
        </p:spPr>
        <p:txBody>
          <a:bodyPr vert="horz" wrap="square" lIns="0" tIns="0" rIns="0" bIns="0" numCol="1" anchor="t" anchorCtr="0" compatLnSpc="1">
            <a:prstTxWarp prst="textNoShape">
              <a:avLst/>
            </a:prstTxWarp>
          </a:bodyPr>
          <a:lstStyle/>
          <a:p>
            <a:pPr lvl="1"/>
            <a:r>
              <a:rPr lang="de-DE" dirty="0"/>
              <a:t>Passwort ändern</a:t>
            </a:r>
          </a:p>
          <a:p>
            <a:pPr lvl="1"/>
            <a:endParaRPr lang="de-DE" dirty="0"/>
          </a:p>
          <a:p>
            <a:pPr lvl="1"/>
            <a:endParaRPr lang="de-DE" dirty="0"/>
          </a:p>
          <a:p>
            <a:pPr lvl="1"/>
            <a:r>
              <a:rPr lang="de-DE" dirty="0"/>
              <a:t>IT-Service-Desk kontaktieren</a:t>
            </a:r>
          </a:p>
          <a:p>
            <a:pPr lvl="1"/>
            <a:endParaRPr lang="de-DE" dirty="0"/>
          </a:p>
          <a:p>
            <a:pPr lvl="1"/>
            <a:endParaRPr lang="de-DE" dirty="0"/>
          </a:p>
          <a:p>
            <a:pPr lvl="1"/>
            <a:r>
              <a:rPr lang="de-DE" dirty="0"/>
              <a:t>Vorfall melden</a:t>
            </a:r>
          </a:p>
          <a:p>
            <a:pPr lvl="1"/>
            <a:endParaRPr dirty="0">
              <a:latin typeface="+mj-lt"/>
            </a:endParaRPr>
          </a:p>
          <a:p>
            <a:pPr lvl="1"/>
            <a:endParaRPr dirty="0">
              <a:latin typeface="+mj-lt"/>
            </a:endParaRPr>
          </a:p>
          <a:p>
            <a:pPr lvl="1"/>
            <a:r>
              <a:rPr dirty="0" err="1">
                <a:latin typeface="+mj-lt"/>
              </a:rPr>
              <a:t>Vom</a:t>
            </a:r>
            <a:r>
              <a:rPr dirty="0">
                <a:latin typeface="+mj-lt"/>
              </a:rPr>
              <a:t> </a:t>
            </a:r>
            <a:r>
              <a:rPr lang="de-DE" dirty="0">
                <a:latin typeface="+mj-lt"/>
              </a:rPr>
              <a:t>GITZ / </a:t>
            </a:r>
            <a:r>
              <a:rPr lang="de-DE" dirty="0" smtClean="0">
                <a:latin typeface="+mj-lt"/>
              </a:rPr>
              <a:t>DV-K</a:t>
            </a:r>
            <a:r>
              <a:rPr dirty="0" smtClean="0">
                <a:latin typeface="+mj-lt"/>
              </a:rPr>
              <a:t> </a:t>
            </a:r>
            <a:r>
              <a:rPr dirty="0" err="1">
                <a:latin typeface="+mj-lt"/>
              </a:rPr>
              <a:t>beraten</a:t>
            </a:r>
            <a:r>
              <a:rPr dirty="0">
                <a:latin typeface="+mj-lt"/>
              </a:rPr>
              <a:t> </a:t>
            </a:r>
            <a:r>
              <a:rPr dirty="0" err="1">
                <a:latin typeface="+mj-lt"/>
              </a:rPr>
              <a:t>lassen</a:t>
            </a:r>
            <a:endParaRPr dirty="0">
              <a:latin typeface="+mj-lt"/>
            </a:endParaRPr>
          </a:p>
          <a:p>
            <a:pPr lvl="1"/>
            <a:endParaRPr dirty="0">
              <a:latin typeface="+mj-lt"/>
            </a:endParaRPr>
          </a:p>
          <a:p>
            <a:pPr lvl="1"/>
            <a:endParaRPr dirty="0">
              <a:latin typeface="+mj-lt"/>
            </a:endParaRPr>
          </a:p>
          <a:p>
            <a:pPr lvl="1"/>
            <a:r>
              <a:rPr dirty="0" err="1">
                <a:latin typeface="+mj-lt"/>
              </a:rPr>
              <a:t>Konto</a:t>
            </a:r>
            <a:r>
              <a:rPr dirty="0">
                <a:latin typeface="+mj-lt"/>
              </a:rPr>
              <a:t> </a:t>
            </a:r>
            <a:r>
              <a:rPr dirty="0" err="1" smtClean="0">
                <a:latin typeface="+mj-lt"/>
              </a:rPr>
              <a:t>sperren</a:t>
            </a:r>
            <a:r>
              <a:rPr lang="de-DE" dirty="0" smtClean="0">
                <a:latin typeface="+mj-lt"/>
              </a:rPr>
              <a:t> falls nötig</a:t>
            </a:r>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a:p>
            <a:pPr lvl="1"/>
            <a:endParaRPr dirty="0">
              <a:latin typeface="+mj-lt"/>
            </a:endParaRPr>
          </a:p>
        </p:txBody>
      </p:sp>
      <p:pic>
        <p:nvPicPr>
          <p:cNvPr id="12" name="Picture 5" descr="Z:\home\yasin-f804\Dokumente\vortrag\heartbleed\t\phish\kreditkarte_sperren.jpg">
            <a:extLst>
              <a:ext uri="{FF2B5EF4-FFF2-40B4-BE49-F238E27FC236}">
                <a16:creationId xmlns:a16="http://schemas.microsoft.com/office/drawing/2014/main" id="{89219F80-E9C9-40F9-8D20-7E3F9C4B1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863" y="1823078"/>
            <a:ext cx="4104456" cy="342038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8A1FB564-47A3-4E07-B91E-202141B664D2}"/>
              </a:ext>
            </a:extLst>
          </p:cNvPr>
          <p:cNvSpPr txBox="1"/>
          <p:nvPr/>
        </p:nvSpPr>
        <p:spPr bwMode="auto">
          <a:xfrm>
            <a:off x="5052054" y="4956199"/>
            <a:ext cx="717498" cy="292384"/>
          </a:xfrm>
          <a:prstGeom prst="rect">
            <a:avLst/>
          </a:prstGeom>
          <a:noFill/>
        </p:spPr>
        <p:txBody>
          <a:bodyPr wrap="none" lIns="121917" tIns="60958" rIns="121917" bIns="60958" rtlCol="0">
            <a:spAutoFit/>
          </a:bodyPr>
          <a:lstStyle/>
          <a:p>
            <a:r>
              <a:rPr lang="de-DE" sz="1100" dirty="0"/>
              <a:t>Bild: 24</a:t>
            </a:r>
          </a:p>
        </p:txBody>
      </p:sp>
      <p:sp>
        <p:nvSpPr>
          <p:cNvPr id="10" name="Textfeld 9">
            <a:extLst>
              <a:ext uri="{FF2B5EF4-FFF2-40B4-BE49-F238E27FC236}">
                <a16:creationId xmlns:a16="http://schemas.microsoft.com/office/drawing/2014/main" id="{B061AE6A-05EA-4822-9239-974D3C76FC9F}"/>
              </a:ext>
            </a:extLst>
          </p:cNvPr>
          <p:cNvSpPr txBox="1"/>
          <p:nvPr/>
        </p:nvSpPr>
        <p:spPr bwMode="auto">
          <a:xfrm>
            <a:off x="635563" y="5118817"/>
            <a:ext cx="1440160" cy="400105"/>
          </a:xfrm>
          <a:prstGeom prst="rect">
            <a:avLst/>
          </a:prstGeom>
          <a:noFill/>
        </p:spPr>
        <p:txBody>
          <a:bodyPr wrap="square" lIns="121917" tIns="60958" rIns="121917" bIns="60958" rtlCol="0">
            <a:spAutoFit/>
          </a:bodyPr>
          <a:lstStyle/>
          <a:p>
            <a:r>
              <a:rPr lang="de-DE" dirty="0"/>
              <a:t>116 116</a:t>
            </a:r>
          </a:p>
        </p:txBody>
      </p:sp>
      <p:grpSp>
        <p:nvGrpSpPr>
          <p:cNvPr id="6" name="Gruppieren 5"/>
          <p:cNvGrpSpPr/>
          <p:nvPr/>
        </p:nvGrpSpPr>
        <p:grpSpPr>
          <a:xfrm>
            <a:off x="4788025" y="449266"/>
            <a:ext cx="2400175" cy="387446"/>
            <a:chOff x="2678" y="611853"/>
            <a:chExt cx="2687835" cy="539846"/>
          </a:xfrm>
        </p:grpSpPr>
        <p:sp>
          <p:nvSpPr>
            <p:cNvPr id="8" name="Richtungspfeil 7"/>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dirty="0">
                  <a:solidFill>
                    <a:schemeClr val="tx1"/>
                  </a:solidFill>
                </a:rPr>
                <a:t>Schadensbegrenzung</a:t>
              </a:r>
              <a:endParaRPr lang="de-DE" sz="1400" b="1" kern="1200" dirty="0">
                <a:solidFill>
                  <a:schemeClr val="tx1"/>
                </a:solidFill>
              </a:endParaRPr>
            </a:p>
          </p:txBody>
        </p:sp>
      </p:grpSp>
      <p:grpSp>
        <p:nvGrpSpPr>
          <p:cNvPr id="11" name="Gruppieren 10"/>
          <p:cNvGrpSpPr/>
          <p:nvPr/>
        </p:nvGrpSpPr>
        <p:grpSpPr>
          <a:xfrm>
            <a:off x="2316213" y="449266"/>
            <a:ext cx="2687835" cy="387446"/>
            <a:chOff x="2678" y="611853"/>
            <a:chExt cx="2687835" cy="539846"/>
          </a:xfrm>
        </p:grpSpPr>
        <p:sp>
          <p:nvSpPr>
            <p:cNvPr id="13" name="Richtungspfeil 12"/>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Torpedo</a:t>
              </a:r>
            </a:p>
          </p:txBody>
        </p:sp>
      </p:grpSp>
      <p:grpSp>
        <p:nvGrpSpPr>
          <p:cNvPr id="15" name="Gruppieren 14"/>
          <p:cNvGrpSpPr/>
          <p:nvPr/>
        </p:nvGrpSpPr>
        <p:grpSpPr>
          <a:xfrm>
            <a:off x="11958" y="449266"/>
            <a:ext cx="2528042" cy="387446"/>
            <a:chOff x="2678" y="611853"/>
            <a:chExt cx="2687835" cy="539846"/>
          </a:xfrm>
        </p:grpSpPr>
        <p:sp>
          <p:nvSpPr>
            <p:cNvPr id="16" name="Richtungspfeil 15"/>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err="1">
                  <a:solidFill>
                    <a:schemeClr val="tx1"/>
                  </a:solidFill>
                </a:rPr>
                <a:t>PassSec</a:t>
              </a:r>
              <a:r>
                <a:rPr lang="de-DE" sz="1400" b="1" dirty="0">
                  <a:solidFill>
                    <a:schemeClr val="tx1"/>
                  </a:solidFill>
                </a:rPr>
                <a:t>+</a:t>
              </a:r>
              <a:endParaRPr lang="de-DE" sz="1400" b="1" kern="1200" dirty="0">
                <a:solidFill>
                  <a:schemeClr val="tx1"/>
                </a:solidFill>
              </a:endParaRPr>
            </a:p>
          </p:txBody>
        </p:sp>
      </p:grpSp>
      <p:sp>
        <p:nvSpPr>
          <p:cNvPr id="18" name="Rechteck 17">
            <a:hlinkClick r:id="rId4" action="ppaction://hlinksldjump"/>
          </p:cNvPr>
          <p:cNvSpPr/>
          <p:nvPr/>
        </p:nvSpPr>
        <p:spPr bwMode="auto">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Rechteck 18">
            <a:hlinkClick r:id="rId5"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0" name="Rechteck 19">
            <a:hlinkClick r:id="rId6"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a:hlinkClick r:id="rId7"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2" name="Rechteck 21">
            <a:hlinkClick r:id="rId7"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3" name="Rechteck 22">
            <a:hlinkClick r:id="rId8" action="ppaction://hlinksldjump"/>
          </p:cNvPr>
          <p:cNvSpPr/>
          <p:nvPr/>
        </p:nvSpPr>
        <p:spPr bwMode="auto">
          <a:xfrm>
            <a:off x="2532238"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4" name="Rechteck 23">
            <a:hlinkClick r:id="rId9" action="ppaction://hlinksldjump"/>
          </p:cNvPr>
          <p:cNvSpPr/>
          <p:nvPr/>
        </p:nvSpPr>
        <p:spPr bwMode="auto">
          <a:xfrm>
            <a:off x="4939694" y="458777"/>
            <a:ext cx="2023102"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5" name="Textfeld 24">
            <a:extLst>
              <a:ext uri="{FF2B5EF4-FFF2-40B4-BE49-F238E27FC236}">
                <a16:creationId xmlns:a16="http://schemas.microsoft.com/office/drawing/2014/main" id="{B2BE355E-8157-40D6-B976-E29958967286}"/>
              </a:ext>
            </a:extLst>
          </p:cNvPr>
          <p:cNvSpPr txBox="1"/>
          <p:nvPr/>
        </p:nvSpPr>
        <p:spPr bwMode="auto">
          <a:xfrm>
            <a:off x="490522" y="2625929"/>
            <a:ext cx="3025361" cy="400105"/>
          </a:xfrm>
          <a:prstGeom prst="rect">
            <a:avLst/>
          </a:prstGeom>
          <a:noFill/>
        </p:spPr>
        <p:txBody>
          <a:bodyPr wrap="square" lIns="121917" tIns="60958" rIns="121917" bIns="60958" rtlCol="0">
            <a:spAutoFit/>
          </a:bodyPr>
          <a:lstStyle/>
          <a:p>
            <a:r>
              <a:rPr lang="de-DE" dirty="0"/>
              <a:t>0531/391-</a:t>
            </a:r>
            <a:r>
              <a:rPr lang="de-DE" b="1" dirty="0"/>
              <a:t>55555</a:t>
            </a:r>
          </a:p>
        </p:txBody>
      </p:sp>
      <p:pic>
        <p:nvPicPr>
          <p:cNvPr id="26" name="Grafik 25"/>
          <p:cNvPicPr>
            <a:picLocks noChangeAspect="1"/>
          </p:cNvPicPr>
          <p:nvPr/>
        </p:nvPicPr>
        <p:blipFill>
          <a:blip r:embed="rId10"/>
          <a:stretch>
            <a:fillRect/>
          </a:stretch>
        </p:blipFill>
        <p:spPr bwMode="auto">
          <a:xfrm>
            <a:off x="3537045" y="1184296"/>
            <a:ext cx="619313" cy="767410"/>
          </a:xfrm>
          <a:prstGeom prst="rect">
            <a:avLst/>
          </a:prstGeom>
        </p:spPr>
      </p:pic>
      <p:pic>
        <p:nvPicPr>
          <p:cNvPr id="27" name="Grafik 26"/>
          <p:cNvPicPr>
            <a:picLocks noChangeAspect="1"/>
          </p:cNvPicPr>
          <p:nvPr/>
        </p:nvPicPr>
        <p:blipFill>
          <a:blip r:embed="rId11"/>
          <a:stretch>
            <a:fillRect/>
          </a:stretch>
        </p:blipFill>
        <p:spPr bwMode="auto">
          <a:xfrm>
            <a:off x="3347530" y="2327415"/>
            <a:ext cx="1545096" cy="742053"/>
          </a:xfrm>
          <a:prstGeom prst="rect">
            <a:avLst/>
          </a:prstGeom>
        </p:spPr>
      </p:pic>
      <p:pic>
        <p:nvPicPr>
          <p:cNvPr id="28" name="Grafik 27"/>
          <p:cNvPicPr>
            <a:picLocks noChangeAspect="1"/>
          </p:cNvPicPr>
          <p:nvPr/>
        </p:nvPicPr>
        <p:blipFill>
          <a:blip r:embed="rId12"/>
          <a:stretch>
            <a:fillRect/>
          </a:stretch>
        </p:blipFill>
        <p:spPr bwMode="auto">
          <a:xfrm>
            <a:off x="3388589" y="2987808"/>
            <a:ext cx="1242576" cy="909460"/>
          </a:xfrm>
          <a:prstGeom prst="rect">
            <a:avLst/>
          </a:prstGeom>
        </p:spPr>
      </p:pic>
      <p:pic>
        <p:nvPicPr>
          <p:cNvPr id="29" name="Grafik 28"/>
          <p:cNvPicPr>
            <a:picLocks noChangeAspect="1"/>
          </p:cNvPicPr>
          <p:nvPr/>
        </p:nvPicPr>
        <p:blipFill>
          <a:blip r:embed="rId13"/>
          <a:stretch>
            <a:fillRect/>
          </a:stretch>
        </p:blipFill>
        <p:spPr bwMode="auto">
          <a:xfrm>
            <a:off x="3859538" y="3960053"/>
            <a:ext cx="840557" cy="684454"/>
          </a:xfrm>
          <a:prstGeom prst="rect">
            <a:avLst/>
          </a:prstGeom>
        </p:spPr>
      </p:pic>
      <p:pic>
        <p:nvPicPr>
          <p:cNvPr id="2" name="Grafik 1"/>
          <p:cNvPicPr>
            <a:picLocks noChangeAspect="1"/>
          </p:cNvPicPr>
          <p:nvPr/>
        </p:nvPicPr>
        <p:blipFill>
          <a:blip r:embed="rId14"/>
          <a:stretch>
            <a:fillRect/>
          </a:stretch>
        </p:blipFill>
        <p:spPr>
          <a:xfrm>
            <a:off x="3603419" y="5136674"/>
            <a:ext cx="1086002" cy="857370"/>
          </a:xfrm>
          <a:prstGeom prst="rect">
            <a:avLst/>
          </a:prstGeom>
        </p:spPr>
      </p:pic>
    </p:spTree>
    <p:extLst>
      <p:ext uri="{BB962C8B-B14F-4D97-AF65-F5344CB8AC3E}">
        <p14:creationId xmlns:p14="http://schemas.microsoft.com/office/powerpoint/2010/main" val="4095217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50050" y="4209049"/>
            <a:ext cx="7772400" cy="1524207"/>
          </a:xfrm>
        </p:spPr>
        <p:txBody>
          <a:bodyPr/>
          <a:lstStyle/>
          <a:p>
            <a:r>
              <a:rPr lang="de-DE" sz="1400" dirty="0"/>
              <a:t>Weitere Infos:</a:t>
            </a:r>
            <a:br>
              <a:rPr lang="de-DE" sz="1400" dirty="0"/>
            </a:br>
            <a:r>
              <a:rPr lang="de-DE" sz="1400" dirty="0">
                <a:hlinkClick r:id="rId2"/>
              </a:rPr>
              <a:t>https://studip.tu-braunschweig.de/seminar_main.php?auswahl=bc863707104006d8b2c63d11f6a60ed0</a:t>
            </a:r>
            <a:r>
              <a:rPr lang="de-DE" sz="1400" smtClean="0"/>
              <a:t/>
            </a:r>
            <a:br>
              <a:rPr lang="de-DE" sz="1400" smtClean="0"/>
            </a:br>
            <a:r>
              <a:rPr lang="de-DE" sz="1400" smtClean="0"/>
              <a:t/>
            </a:r>
            <a:br>
              <a:rPr lang="de-DE" sz="1400" smtClean="0"/>
            </a:br>
            <a:r>
              <a:rPr lang="de-DE" sz="1400" smtClean="0">
                <a:hlinkClick r:id="rId3"/>
              </a:rPr>
              <a:t>https</a:t>
            </a:r>
            <a:r>
              <a:rPr lang="de-DE" sz="1400" dirty="0" smtClean="0">
                <a:hlinkClick r:id="rId3"/>
              </a:rPr>
              <a:t>://www.tu-braunschweig.de/ciso</a:t>
            </a:r>
            <a:r>
              <a:rPr lang="de-DE" sz="1400" dirty="0" smtClean="0"/>
              <a:t> </a:t>
            </a:r>
            <a:r>
              <a:rPr lang="de-DE" sz="1400"/>
              <a:t/>
            </a:r>
            <a:br>
              <a:rPr lang="de-DE" sz="1400"/>
            </a:br>
            <a:r>
              <a:rPr lang="de-DE" sz="1400" dirty="0"/>
              <a:t/>
            </a:r>
            <a:br>
              <a:rPr lang="de-DE" sz="1400" dirty="0"/>
            </a:br>
            <a:r>
              <a:rPr lang="de-DE" sz="1400" dirty="0"/>
              <a:t>und beim IT-Service-Desk des Gauß-IT-Zentrums</a:t>
            </a:r>
            <a:br>
              <a:rPr lang="de-DE" sz="1400" dirty="0"/>
            </a:br>
            <a:r>
              <a:rPr lang="de-DE" sz="1400" dirty="0"/>
              <a:t>Tel. +49.531.391.55555 </a:t>
            </a:r>
            <a:br>
              <a:rPr lang="de-DE" sz="1400" dirty="0"/>
            </a:br>
            <a:r>
              <a:rPr lang="de-DE" sz="1400" dirty="0">
                <a:hlinkClick r:id="rId4"/>
              </a:rPr>
              <a:t>it-service-desk@tu-braunschweig.de</a:t>
            </a:r>
            <a:r>
              <a:rPr lang="de-DE" sz="1400" dirty="0"/>
              <a:t>            </a:t>
            </a:r>
            <a:r>
              <a:rPr lang="de-DE" sz="1400" dirty="0">
                <a:hlinkClick r:id="rId5"/>
              </a:rPr>
              <a:t>https://www.tu-braunschweig.de/it/service-desk</a:t>
            </a:r>
            <a:r>
              <a:rPr lang="de-DE" sz="1400" dirty="0"/>
              <a:t> </a:t>
            </a:r>
          </a:p>
        </p:txBody>
      </p:sp>
      <p:sp>
        <p:nvSpPr>
          <p:cNvPr id="3" name="Untertitel 2"/>
          <p:cNvSpPr>
            <a:spLocks noGrp="1"/>
          </p:cNvSpPr>
          <p:nvPr>
            <p:ph type="subTitle" idx="1"/>
          </p:nvPr>
        </p:nvSpPr>
        <p:spPr>
          <a:xfrm>
            <a:off x="2585640" y="5792812"/>
            <a:ext cx="7747000" cy="444500"/>
          </a:xfrm>
        </p:spPr>
        <p:txBody>
          <a:bodyPr/>
          <a:lstStyle/>
          <a:p>
            <a:r>
              <a:rPr lang="de-DE" dirty="0"/>
              <a:t>Vielen Dank für Ihre Aufmerksamkeit!</a:t>
            </a:r>
          </a:p>
        </p:txBody>
      </p:sp>
      <p:pic>
        <p:nvPicPr>
          <p:cNvPr id="4" name="Picture 16"/>
          <p:cNvPicPr>
            <a:picLocks noChangeAspect="1" noChangeArrowheads="1"/>
          </p:cNvPicPr>
          <p:nvPr/>
        </p:nvPicPr>
        <p:blipFill rotWithShape="1">
          <a:blip r:embed="rId6">
            <a:extLst>
              <a:ext uri="{28A0092B-C50C-407E-A947-70E740481C1C}">
                <a14:useLocalDpi xmlns:a14="http://schemas.microsoft.com/office/drawing/2010/main" val="0"/>
              </a:ext>
            </a:extLst>
          </a:blip>
          <a:srcRect t="8953" b="17163"/>
          <a:stretch/>
        </p:blipFill>
        <p:spPr bwMode="auto">
          <a:xfrm>
            <a:off x="216000" y="384436"/>
            <a:ext cx="8712000" cy="30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Baby, Lernen, Laptop, Frage, Fragezeichen, Proble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2259" y="3467992"/>
            <a:ext cx="1170130" cy="61431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rot="5400000">
            <a:off x="7756853" y="3848416"/>
            <a:ext cx="1297404" cy="646331"/>
          </a:xfrm>
          <a:prstGeom prst="rect">
            <a:avLst/>
          </a:prstGeom>
          <a:noFill/>
        </p:spPr>
        <p:txBody>
          <a:bodyPr wrap="square" rtlCol="0">
            <a:spAutoFit/>
          </a:bodyPr>
          <a:lstStyle/>
          <a:p>
            <a:r>
              <a:rPr lang="de-DE" sz="900" dirty="0">
                <a:hlinkClick r:id="rId8"/>
              </a:rPr>
              <a:t>https://pixabay.com/de/baby-lernen-laptop-frage-2709666/</a:t>
            </a:r>
            <a:r>
              <a:rPr lang="de-DE" sz="900" dirty="0"/>
              <a:t> </a:t>
            </a:r>
          </a:p>
          <a:p>
            <a:r>
              <a:rPr lang="de-DE" sz="900" dirty="0"/>
              <a:t>CC0 Lizenz</a:t>
            </a:r>
          </a:p>
        </p:txBody>
      </p:sp>
      <p:pic>
        <p:nvPicPr>
          <p:cNvPr id="7" name="Grafik 6"/>
          <p:cNvPicPr>
            <a:picLocks noChangeAspect="1"/>
          </p:cNvPicPr>
          <p:nvPr/>
        </p:nvPicPr>
        <p:blipFill>
          <a:blip r:embed="rId9"/>
          <a:stretch>
            <a:fillRect/>
          </a:stretch>
        </p:blipFill>
        <p:spPr>
          <a:xfrm>
            <a:off x="5364088" y="620688"/>
            <a:ext cx="2029108" cy="1152686"/>
          </a:xfrm>
          <a:prstGeom prst="rect">
            <a:avLst/>
          </a:prstGeom>
        </p:spPr>
      </p:pic>
    </p:spTree>
    <p:extLst>
      <p:ext uri="{BB962C8B-B14F-4D97-AF65-F5344CB8AC3E}">
        <p14:creationId xmlns:p14="http://schemas.microsoft.com/office/powerpoint/2010/main" val="3636494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0" name="Gruppieren 19"/>
          <p:cNvGrpSpPr/>
          <p:nvPr/>
        </p:nvGrpSpPr>
        <p:grpSpPr>
          <a:xfrm>
            <a:off x="6843662" y="8834"/>
            <a:ext cx="2768898" cy="440432"/>
            <a:chOff x="-101924" y="611853"/>
            <a:chExt cx="2768898" cy="539846"/>
          </a:xfrm>
        </p:grpSpPr>
        <p:sp>
          <p:nvSpPr>
            <p:cNvPr id="21" name="Richtungspfeil 20"/>
            <p:cNvSpPr/>
            <p:nvPr/>
          </p:nvSpPr>
          <p:spPr>
            <a:xfrm>
              <a:off x="-20861"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ichtungspfeil 4"/>
            <p:cNvSpPr/>
            <p:nvPr/>
          </p:nvSpPr>
          <p:spPr>
            <a:xfrm>
              <a:off x="-101924"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Schutzmaßnahmen</a:t>
              </a:r>
            </a:p>
          </p:txBody>
        </p:sp>
      </p:grpSp>
      <p:grpSp>
        <p:nvGrpSpPr>
          <p:cNvPr id="17" name="Gruppieren 16"/>
          <p:cNvGrpSpPr/>
          <p:nvPr/>
        </p:nvGrpSpPr>
        <p:grpSpPr>
          <a:xfrm>
            <a:off x="4788024" y="8834"/>
            <a:ext cx="2399803" cy="440432"/>
            <a:chOff x="2678" y="611853"/>
            <a:chExt cx="2687835" cy="539846"/>
          </a:xfrm>
        </p:grpSpPr>
        <p:sp>
          <p:nvSpPr>
            <p:cNvPr id="18" name="Richtungspfeil 17"/>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Angriffstypen</a:t>
              </a:r>
            </a:p>
          </p:txBody>
        </p:sp>
      </p:grpSp>
      <p:grpSp>
        <p:nvGrpSpPr>
          <p:cNvPr id="14" name="Gruppieren 13"/>
          <p:cNvGrpSpPr/>
          <p:nvPr/>
        </p:nvGrpSpPr>
        <p:grpSpPr>
          <a:xfrm>
            <a:off x="2339752" y="8834"/>
            <a:ext cx="2687835" cy="440432"/>
            <a:chOff x="2678" y="611853"/>
            <a:chExt cx="2687835" cy="539846"/>
          </a:xfrm>
        </p:grpSpPr>
        <p:sp>
          <p:nvSpPr>
            <p:cNvPr id="15" name="Richtungspfeil 14"/>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114100"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Vorgehen des Angreifers</a:t>
              </a:r>
            </a:p>
          </p:txBody>
        </p:sp>
      </p:grpSp>
      <p:grpSp>
        <p:nvGrpSpPr>
          <p:cNvPr id="26" name="Gruppieren 25"/>
          <p:cNvGrpSpPr/>
          <p:nvPr/>
        </p:nvGrpSpPr>
        <p:grpSpPr>
          <a:xfrm>
            <a:off x="2339752" y="449266"/>
            <a:ext cx="2687835" cy="387446"/>
            <a:chOff x="2678" y="611853"/>
            <a:chExt cx="2687835" cy="539846"/>
          </a:xfrm>
        </p:grpSpPr>
        <p:sp>
          <p:nvSpPr>
            <p:cNvPr id="27" name="Richtungspfeil 2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tx1"/>
                  </a:solidFill>
                </a:rPr>
                <a:t>Beispiele</a:t>
              </a:r>
              <a:endParaRPr lang="de-DE" sz="1400" b="1" kern="1200" dirty="0">
                <a:solidFill>
                  <a:schemeClr val="tx1"/>
                </a:solidFill>
              </a:endParaRPr>
            </a:p>
          </p:txBody>
        </p:sp>
      </p:grpSp>
      <p:sp>
        <p:nvSpPr>
          <p:cNvPr id="5" name="Rectangle 3"/>
          <p:cNvSpPr>
            <a:spLocks noGrp="1" noChangeArrowheads="1"/>
          </p:cNvSpPr>
          <p:nvPr>
            <p:ph type="body" idx="1"/>
          </p:nvPr>
        </p:nvSpPr>
        <p:spPr bwMode="auto">
          <a:xfrm>
            <a:off x="431800" y="1339851"/>
            <a:ext cx="8244656" cy="4465413"/>
          </a:xfrm>
          <a:prstGeom prst="rect">
            <a:avLst/>
          </a:prstGeom>
          <a:noFill/>
        </p:spPr>
        <p:txBody>
          <a:bodyPr/>
          <a:lstStyle/>
          <a:p>
            <a:pPr lvl="1">
              <a:defRPr/>
            </a:pPr>
            <a:r>
              <a:rPr lang="de-DE" b="0" i="0" u="none" dirty="0" smtClean="0">
                <a:latin typeface="Arial"/>
                <a:ea typeface="Arial"/>
              </a:rPr>
              <a:t>Phishing mit Corona-Bezug</a:t>
            </a:r>
            <a:endParaRPr dirty="0">
              <a:latin typeface="Arial"/>
              <a:ea typeface="Arial"/>
            </a:endParaRPr>
          </a:p>
          <a:p>
            <a:pPr lvl="1">
              <a:defRPr/>
            </a:pPr>
            <a:endParaRPr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marL="1587" lvl="1" indent="0">
              <a:buNone/>
              <a:defRPr/>
            </a:pPr>
            <a:endParaRPr sz="2800" dirty="0">
              <a:latin typeface="Arial"/>
              <a:ea typeface="Arial"/>
            </a:endParaRPr>
          </a:p>
          <a:p>
            <a:pPr lvl="0">
              <a:defRPr/>
            </a:pPr>
            <a:r>
              <a:rPr sz="1400" dirty="0">
                <a:latin typeface="Arial"/>
                <a:ea typeface="Arial"/>
              </a:rPr>
              <a:t>                                                                                           </a:t>
            </a:r>
            <a:br>
              <a:rPr sz="1400" dirty="0">
                <a:latin typeface="Arial"/>
                <a:ea typeface="Arial"/>
              </a:rPr>
            </a:br>
            <a:endParaRPr dirty="0">
              <a:latin typeface="Arial"/>
              <a:ea typeface="Arial"/>
            </a:endParaRPr>
          </a:p>
          <a:p>
            <a:pPr>
              <a:defRPr/>
            </a:pPr>
            <a:endParaRPr sz="1400" dirty="0">
              <a:latin typeface="Arial"/>
              <a:ea typeface="Arial"/>
            </a:endParaRPr>
          </a:p>
        </p:txBody>
      </p:sp>
      <p:grpSp>
        <p:nvGrpSpPr>
          <p:cNvPr id="11" name="Gruppieren 10"/>
          <p:cNvGrpSpPr/>
          <p:nvPr/>
        </p:nvGrpSpPr>
        <p:grpSpPr>
          <a:xfrm>
            <a:off x="11956" y="8834"/>
            <a:ext cx="2543819" cy="440432"/>
            <a:chOff x="2678" y="611853"/>
            <a:chExt cx="2687835" cy="539846"/>
          </a:xfrm>
        </p:grpSpPr>
        <p:sp>
          <p:nvSpPr>
            <p:cNvPr id="12" name="Richtungspfeil 11"/>
            <p:cNvSpPr/>
            <p:nvPr/>
          </p:nvSpPr>
          <p:spPr>
            <a:xfrm>
              <a:off x="2678" y="611853"/>
              <a:ext cx="2687835" cy="539846"/>
            </a:xfrm>
            <a:prstGeom prst="homePlate">
              <a:avLst/>
            </a:prstGeom>
            <a:solidFill>
              <a:srgbClr val="6D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Was ist Phishing?</a:t>
              </a:r>
            </a:p>
          </p:txBody>
        </p:sp>
      </p:grpSp>
      <p:grpSp>
        <p:nvGrpSpPr>
          <p:cNvPr id="23" name="Gruppieren 22"/>
          <p:cNvGrpSpPr/>
          <p:nvPr/>
        </p:nvGrpSpPr>
        <p:grpSpPr>
          <a:xfrm>
            <a:off x="11958" y="449266"/>
            <a:ext cx="2552874" cy="387446"/>
            <a:chOff x="2678" y="611853"/>
            <a:chExt cx="2687835" cy="539846"/>
          </a:xfrm>
        </p:grpSpPr>
        <p:sp>
          <p:nvSpPr>
            <p:cNvPr id="24" name="Richtungspfeil 23"/>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3" name="Rechteck 2">
            <a:hlinkClick r:id="rId3" action="ppaction://hlinksldjump"/>
          </p:cNvPr>
          <p:cNvSpPr/>
          <p:nvPr/>
        </p:nvSpPr>
        <p:spPr>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9" name="Rechteck 28">
            <a:hlinkClick r:id="rId4"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0" name="Rechteck 29">
            <a:hlinkClick r:id="rId5"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1" name="Rechteck 30">
            <a:hlinkClick r:id="rId6"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2" name="Rechteck 31">
            <a:hlinkClick r:id="rId3"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3" name="Rechteck 32">
            <a:hlinkClick r:id="rId7" action="ppaction://hlinksldjump"/>
          </p:cNvPr>
          <p:cNvSpPr/>
          <p:nvPr/>
        </p:nvSpPr>
        <p:spPr bwMode="auto">
          <a:xfrm>
            <a:off x="2512531" y="458777"/>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6" name="Grafik 5"/>
          <p:cNvPicPr>
            <a:picLocks noChangeAspect="1"/>
          </p:cNvPicPr>
          <p:nvPr/>
        </p:nvPicPr>
        <p:blipFill>
          <a:blip r:embed="rId8"/>
          <a:stretch>
            <a:fillRect/>
          </a:stretch>
        </p:blipFill>
        <p:spPr>
          <a:xfrm>
            <a:off x="435353" y="1628800"/>
            <a:ext cx="7737047" cy="4245409"/>
          </a:xfrm>
          <a:prstGeom prst="rect">
            <a:avLst/>
          </a:prstGeom>
        </p:spPr>
      </p:pic>
    </p:spTree>
    <p:extLst>
      <p:ext uri="{BB962C8B-B14F-4D97-AF65-F5344CB8AC3E}">
        <p14:creationId xmlns:p14="http://schemas.microsoft.com/office/powerpoint/2010/main" val="4961832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de-DE" dirty="0"/>
              <a:t>Vielen Dank für Ihre Aufmerksamkeit </a:t>
            </a:r>
          </a:p>
        </p:txBody>
      </p:sp>
      <p:sp>
        <p:nvSpPr>
          <p:cNvPr id="91139" name="Rectangle 3"/>
          <p:cNvSpPr>
            <a:spLocks noGrp="1" noChangeArrowheads="1"/>
          </p:cNvSpPr>
          <p:nvPr>
            <p:ph type="body" idx="1"/>
          </p:nvPr>
        </p:nvSpPr>
        <p:spPr/>
        <p:txBody>
          <a:bodyPr/>
          <a:lstStyle/>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b="1" dirty="0"/>
          </a:p>
          <a:p>
            <a:pPr algn="ctr"/>
            <a:endParaRPr lang="de-DE" b="1" dirty="0"/>
          </a:p>
          <a:p>
            <a:pPr algn="ctr"/>
            <a:endParaRPr lang="de-DE" b="1" dirty="0"/>
          </a:p>
          <a:p>
            <a:pPr algn="ctr"/>
            <a:endParaRPr lang="de-DE" b="1" dirty="0"/>
          </a:p>
          <a:p>
            <a:pPr algn="ctr"/>
            <a:r>
              <a:rPr lang="de-DE" b="1" dirty="0"/>
              <a:t>Fragen, Wünsche, Anregungen</a:t>
            </a:r>
          </a:p>
          <a:p>
            <a:pPr algn="ctr"/>
            <a:r>
              <a:rPr lang="de-DE" dirty="0"/>
              <a:t>können Sie jetzt mit uns teilen </a:t>
            </a:r>
            <a:br>
              <a:rPr lang="de-DE" dirty="0"/>
            </a:br>
            <a:r>
              <a:rPr lang="de-DE" dirty="0"/>
              <a:t>oder schreiben Sie an:</a:t>
            </a:r>
          </a:p>
          <a:p>
            <a:pPr algn="ctr"/>
            <a:r>
              <a:rPr lang="de-DE" dirty="0"/>
              <a:t>it-service-desk@tu-braunschweig.de</a:t>
            </a:r>
          </a:p>
        </p:txBody>
      </p:sp>
      <p:pic>
        <p:nvPicPr>
          <p:cNvPr id="17410" name="Picture 2" descr="Baby, Lernen, Laptop, Frage, Fragezeichen, Probl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705" y="998730"/>
            <a:ext cx="5314874" cy="279031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rot="5400000">
            <a:off x="7354718" y="2560454"/>
            <a:ext cx="3217547" cy="369332"/>
          </a:xfrm>
          <a:prstGeom prst="rect">
            <a:avLst/>
          </a:prstGeom>
          <a:noFill/>
        </p:spPr>
        <p:txBody>
          <a:bodyPr wrap="none" rtlCol="0">
            <a:spAutoFit/>
          </a:bodyPr>
          <a:lstStyle/>
          <a:p>
            <a:r>
              <a:rPr lang="de-DE" sz="900" dirty="0">
                <a:hlinkClick r:id="rId4"/>
              </a:rPr>
              <a:t>https://pixabay.com/de/baby-lernen-laptop-frage-2709666/</a:t>
            </a:r>
            <a:r>
              <a:rPr lang="de-DE" sz="900" dirty="0"/>
              <a:t> </a:t>
            </a:r>
          </a:p>
          <a:p>
            <a:r>
              <a:rPr lang="de-DE" sz="900" dirty="0"/>
              <a:t>CC0 Lizenz</a:t>
            </a:r>
          </a:p>
        </p:txBody>
      </p:sp>
    </p:spTree>
    <p:extLst>
      <p:ext uri="{BB962C8B-B14F-4D97-AF65-F5344CB8AC3E}">
        <p14:creationId xmlns:p14="http://schemas.microsoft.com/office/powerpoint/2010/main" val="691089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ieren 1"/>
          <p:cNvGrpSpPr/>
          <p:nvPr/>
        </p:nvGrpSpPr>
        <p:grpSpPr>
          <a:xfrm>
            <a:off x="-830060" y="1521483"/>
            <a:ext cx="10804121" cy="3815035"/>
            <a:chOff x="-877475" y="1414165"/>
            <a:chExt cx="10804121" cy="3815035"/>
          </a:xfrm>
        </p:grpSpPr>
        <p:sp>
          <p:nvSpPr>
            <p:cNvPr id="20" name="Rechteck 19"/>
            <p:cNvSpPr/>
            <p:nvPr/>
          </p:nvSpPr>
          <p:spPr>
            <a:xfrm>
              <a:off x="329826" y="1414165"/>
              <a:ext cx="8445873" cy="3815035"/>
            </a:xfrm>
            <a:prstGeom prst="rect">
              <a:avLst/>
            </a:prstGeom>
            <a:solidFill>
              <a:srgbClr val="EE9A49"/>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9" name="Gleichschenkliges Dreieck 18"/>
            <p:cNvSpPr/>
            <p:nvPr/>
          </p:nvSpPr>
          <p:spPr>
            <a:xfrm rot="10800000" flipV="1">
              <a:off x="291647" y="3334076"/>
              <a:ext cx="8507292" cy="1895123"/>
            </a:xfrm>
            <a:prstGeom prst="triangle">
              <a:avLst>
                <a:gd name="adj" fmla="val 50000"/>
              </a:avLst>
            </a:prstGeom>
            <a:solidFill>
              <a:srgbClr val="F3BC85"/>
            </a:solidFill>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0" name="Gleichschenkliges Dreieck 9"/>
            <p:cNvSpPr/>
            <p:nvPr/>
          </p:nvSpPr>
          <p:spPr>
            <a:xfrm rot="10800000">
              <a:off x="329826" y="1414165"/>
              <a:ext cx="8445873" cy="3024336"/>
            </a:xfrm>
            <a:prstGeom prst="triangle">
              <a:avLst/>
            </a:prstGeom>
            <a:solidFill>
              <a:srgbClr val="F3BC85"/>
            </a:solidFill>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1" name="Rechteck 20"/>
            <p:cNvSpPr/>
            <p:nvPr/>
          </p:nvSpPr>
          <p:spPr>
            <a:xfrm>
              <a:off x="2570746" y="1892821"/>
              <a:ext cx="3949094" cy="584775"/>
            </a:xfrm>
            <a:prstGeom prst="rect">
              <a:avLst/>
            </a:prstGeom>
          </p:spPr>
          <p:txBody>
            <a:bodyPr wrap="none">
              <a:spAutoFit/>
            </a:bodyPr>
            <a:lstStyle/>
            <a:p>
              <a:pPr algn="ctr"/>
              <a:r>
                <a:rPr lang="de-DE" sz="3200" b="1" spc="50" dirty="0"/>
                <a:t>Was ist Phishing?</a:t>
              </a:r>
            </a:p>
          </p:txBody>
        </p:sp>
        <p:sp>
          <p:nvSpPr>
            <p:cNvPr id="22" name="Textfeld 21"/>
            <p:cNvSpPr txBox="1"/>
            <p:nvPr/>
          </p:nvSpPr>
          <p:spPr>
            <a:xfrm rot="2158465">
              <a:off x="-877475" y="2609366"/>
              <a:ext cx="5523986" cy="430887"/>
            </a:xfrm>
            <a:prstGeom prst="rect">
              <a:avLst/>
            </a:prstGeom>
            <a:noFill/>
          </p:spPr>
          <p:txBody>
            <a:bodyPr wrap="square" rtlCol="0">
              <a:spAutoFit/>
            </a:bodyPr>
            <a:lstStyle/>
            <a:p>
              <a:pPr algn="ctr"/>
              <a:r>
                <a:rPr lang="de-DE" sz="2200" b="1" spc="50" dirty="0"/>
                <a:t>Vorgehen des Angreifers</a:t>
              </a:r>
            </a:p>
          </p:txBody>
        </p:sp>
        <p:sp>
          <p:nvSpPr>
            <p:cNvPr id="23" name="Textfeld 22"/>
            <p:cNvSpPr txBox="1"/>
            <p:nvPr/>
          </p:nvSpPr>
          <p:spPr>
            <a:xfrm>
              <a:off x="1783300" y="4510639"/>
              <a:ext cx="5523986" cy="430887"/>
            </a:xfrm>
            <a:prstGeom prst="rect">
              <a:avLst/>
            </a:prstGeom>
            <a:noFill/>
          </p:spPr>
          <p:txBody>
            <a:bodyPr wrap="square" rtlCol="0">
              <a:spAutoFit/>
            </a:bodyPr>
            <a:lstStyle/>
            <a:p>
              <a:pPr algn="ctr"/>
              <a:r>
                <a:rPr lang="de-DE" sz="2200" b="1" spc="50" dirty="0"/>
                <a:t>Angriffstypen</a:t>
              </a:r>
            </a:p>
          </p:txBody>
        </p:sp>
        <p:sp>
          <p:nvSpPr>
            <p:cNvPr id="24" name="Textfeld 23"/>
            <p:cNvSpPr txBox="1"/>
            <p:nvPr/>
          </p:nvSpPr>
          <p:spPr>
            <a:xfrm rot="19476573">
              <a:off x="4402660" y="2694791"/>
              <a:ext cx="5523986" cy="430887"/>
            </a:xfrm>
            <a:prstGeom prst="rect">
              <a:avLst/>
            </a:prstGeom>
            <a:noFill/>
          </p:spPr>
          <p:txBody>
            <a:bodyPr wrap="square" rtlCol="0">
              <a:spAutoFit/>
            </a:bodyPr>
            <a:lstStyle/>
            <a:p>
              <a:pPr algn="ctr"/>
              <a:r>
                <a:rPr lang="de-DE" sz="2200" b="1" spc="50" dirty="0"/>
                <a:t>Schutzmaßnahmen</a:t>
              </a:r>
            </a:p>
          </p:txBody>
        </p:sp>
      </p:grpSp>
      <p:sp>
        <p:nvSpPr>
          <p:cNvPr id="25" name="Rectangle 4"/>
          <p:cNvSpPr txBox="1">
            <a:spLocks noChangeArrowheads="1"/>
          </p:cNvSpPr>
          <p:nvPr/>
        </p:nvSpPr>
        <p:spPr bwMode="gray">
          <a:xfrm>
            <a:off x="431800" y="-27384"/>
            <a:ext cx="837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200" b="1">
                <a:solidFill>
                  <a:schemeClr val="tx1"/>
                </a:solidFill>
                <a:latin typeface="+mj-lt"/>
                <a:ea typeface="+mj-ea"/>
                <a:cs typeface="+mj-cs"/>
              </a:defRPr>
            </a:lvl1pPr>
            <a:lvl2pPr algn="l" rtl="0" eaLnBrk="1" fontAlgn="base" hangingPunct="1">
              <a:spcBef>
                <a:spcPct val="0"/>
              </a:spcBef>
              <a:spcAft>
                <a:spcPct val="0"/>
              </a:spcAft>
              <a:defRPr sz="2200" b="1">
                <a:solidFill>
                  <a:schemeClr val="tx1"/>
                </a:solidFill>
                <a:latin typeface="Arial" charset="0"/>
              </a:defRPr>
            </a:lvl2pPr>
            <a:lvl3pPr algn="l" rtl="0" eaLnBrk="1" fontAlgn="base" hangingPunct="1">
              <a:spcBef>
                <a:spcPct val="0"/>
              </a:spcBef>
              <a:spcAft>
                <a:spcPct val="0"/>
              </a:spcAft>
              <a:defRPr sz="2200" b="1">
                <a:solidFill>
                  <a:schemeClr val="tx1"/>
                </a:solidFill>
                <a:latin typeface="Arial" charset="0"/>
              </a:defRPr>
            </a:lvl3pPr>
            <a:lvl4pPr algn="l" rtl="0" eaLnBrk="1" fontAlgn="base" hangingPunct="1">
              <a:spcBef>
                <a:spcPct val="0"/>
              </a:spcBef>
              <a:spcAft>
                <a:spcPct val="0"/>
              </a:spcAft>
              <a:defRPr sz="2200" b="1">
                <a:solidFill>
                  <a:schemeClr val="tx1"/>
                </a:solidFill>
                <a:latin typeface="Arial" charset="0"/>
              </a:defRPr>
            </a:lvl4pPr>
            <a:lvl5pPr algn="l" rtl="0" eaLnBrk="1" fontAlgn="base" hangingPunct="1">
              <a:spcBef>
                <a:spcPct val="0"/>
              </a:spcBef>
              <a:spcAft>
                <a:spcPct val="0"/>
              </a:spcAft>
              <a:defRPr sz="2200" b="1">
                <a:solidFill>
                  <a:schemeClr val="tx1"/>
                </a:solidFill>
                <a:latin typeface="Arial" charset="0"/>
              </a:defRPr>
            </a:lvl5pPr>
            <a:lvl6pPr marL="457200" algn="l" rtl="0" eaLnBrk="1" fontAlgn="base" hangingPunct="1">
              <a:spcBef>
                <a:spcPct val="0"/>
              </a:spcBef>
              <a:spcAft>
                <a:spcPct val="0"/>
              </a:spcAft>
              <a:defRPr sz="2200" b="1">
                <a:solidFill>
                  <a:schemeClr val="tx1"/>
                </a:solidFill>
                <a:latin typeface="Arial" charset="0"/>
              </a:defRPr>
            </a:lvl6pPr>
            <a:lvl7pPr marL="914400" algn="l" rtl="0" eaLnBrk="1" fontAlgn="base" hangingPunct="1">
              <a:spcBef>
                <a:spcPct val="0"/>
              </a:spcBef>
              <a:spcAft>
                <a:spcPct val="0"/>
              </a:spcAft>
              <a:defRPr sz="2200" b="1">
                <a:solidFill>
                  <a:schemeClr val="tx1"/>
                </a:solidFill>
                <a:latin typeface="Arial" charset="0"/>
              </a:defRPr>
            </a:lvl7pPr>
            <a:lvl8pPr marL="1371600" algn="l" rtl="0" eaLnBrk="1" fontAlgn="base" hangingPunct="1">
              <a:spcBef>
                <a:spcPct val="0"/>
              </a:spcBef>
              <a:spcAft>
                <a:spcPct val="0"/>
              </a:spcAft>
              <a:defRPr sz="2200" b="1">
                <a:solidFill>
                  <a:schemeClr val="tx1"/>
                </a:solidFill>
                <a:latin typeface="Arial" charset="0"/>
              </a:defRPr>
            </a:lvl8pPr>
            <a:lvl9pPr marL="1828800" algn="l" rtl="0" eaLnBrk="1" fontAlgn="base" hangingPunct="1">
              <a:spcBef>
                <a:spcPct val="0"/>
              </a:spcBef>
              <a:spcAft>
                <a:spcPct val="0"/>
              </a:spcAft>
              <a:defRPr sz="2200" b="1">
                <a:solidFill>
                  <a:schemeClr val="tx1"/>
                </a:solidFill>
                <a:latin typeface="Arial" charset="0"/>
              </a:defRPr>
            </a:lvl9pPr>
          </a:lstStyle>
          <a:p>
            <a:r>
              <a:rPr lang="de-DE" dirty="0">
                <a:solidFill>
                  <a:schemeClr val="bg1"/>
                </a:solidFill>
              </a:rPr>
              <a:t>Was haben </a:t>
            </a:r>
            <a:r>
              <a:rPr lang="de-DE">
                <a:solidFill>
                  <a:schemeClr val="bg1"/>
                </a:solidFill>
              </a:rPr>
              <a:t>wir gelernt?</a:t>
            </a:r>
            <a:endParaRPr lang="de-DE" dirty="0">
              <a:solidFill>
                <a:schemeClr val="bg1"/>
              </a:solidFill>
            </a:endParaRPr>
          </a:p>
        </p:txBody>
      </p:sp>
    </p:spTree>
    <p:extLst>
      <p:ext uri="{BB962C8B-B14F-4D97-AF65-F5344CB8AC3E}">
        <p14:creationId xmlns:p14="http://schemas.microsoft.com/office/powerpoint/2010/main" val="167089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Untertitel 7"/>
          <p:cNvSpPr>
            <a:spLocks noGrp="1"/>
          </p:cNvSpPr>
          <p:nvPr>
            <p:ph type="subTitle" idx="1"/>
          </p:nvPr>
        </p:nvSpPr>
        <p:spPr/>
        <p:txBody>
          <a:bodyPr/>
          <a:lstStyle/>
          <a:p>
            <a:pPr marL="0" indent="0"/>
            <a:r>
              <a:rPr lang="de-DE" dirty="0"/>
              <a:t>Yasin </a:t>
            </a:r>
            <a:r>
              <a:rPr lang="de-DE" dirty="0" err="1"/>
              <a:t>Piri</a:t>
            </a:r>
            <a:r>
              <a:rPr lang="de-DE" dirty="0"/>
              <a:t> und Christian Kühn, </a:t>
            </a:r>
            <a:fld id="{D0F3A82B-7E31-4A3B-8860-59A8803EE99F}" type="datetime1">
              <a:rPr lang="de-DE" smtClean="0"/>
              <a:t>01.11.2024</a:t>
            </a:fld>
            <a:endParaRPr lang="de-DE" dirty="0"/>
          </a:p>
        </p:txBody>
      </p:sp>
      <p:sp>
        <p:nvSpPr>
          <p:cNvPr id="4099" name="Titel 8"/>
          <p:cNvSpPr>
            <a:spLocks noGrp="1"/>
          </p:cNvSpPr>
          <p:nvPr>
            <p:ph type="ctrTitle"/>
          </p:nvPr>
        </p:nvSpPr>
        <p:spPr/>
        <p:txBody>
          <a:bodyPr/>
          <a:lstStyle/>
          <a:p>
            <a:r>
              <a:rPr lang="de-DE" dirty="0"/>
              <a:t>Anti-Phishing</a:t>
            </a:r>
            <a:br>
              <a:rPr lang="de-DE" dirty="0"/>
            </a:br>
            <a:endParaRPr lang="de-DE" dirty="0"/>
          </a:p>
        </p:txBody>
      </p:sp>
    </p:spTree>
    <p:extLst>
      <p:ext uri="{BB962C8B-B14F-4D97-AF65-F5344CB8AC3E}">
        <p14:creationId xmlns:p14="http://schemas.microsoft.com/office/powerpoint/2010/main" val="2566715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0" name="Gruppieren 19"/>
          <p:cNvGrpSpPr/>
          <p:nvPr/>
        </p:nvGrpSpPr>
        <p:grpSpPr>
          <a:xfrm>
            <a:off x="6843662" y="8834"/>
            <a:ext cx="2768898" cy="440432"/>
            <a:chOff x="-101924" y="611853"/>
            <a:chExt cx="2768898" cy="539846"/>
          </a:xfrm>
        </p:grpSpPr>
        <p:sp>
          <p:nvSpPr>
            <p:cNvPr id="21" name="Richtungspfeil 20"/>
            <p:cNvSpPr/>
            <p:nvPr/>
          </p:nvSpPr>
          <p:spPr>
            <a:xfrm>
              <a:off x="-20861"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ichtungspfeil 4"/>
            <p:cNvSpPr/>
            <p:nvPr/>
          </p:nvSpPr>
          <p:spPr>
            <a:xfrm>
              <a:off x="-101924"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Schutzmaßnahmen</a:t>
              </a:r>
            </a:p>
          </p:txBody>
        </p:sp>
      </p:grpSp>
      <p:grpSp>
        <p:nvGrpSpPr>
          <p:cNvPr id="17" name="Gruppieren 16"/>
          <p:cNvGrpSpPr/>
          <p:nvPr/>
        </p:nvGrpSpPr>
        <p:grpSpPr>
          <a:xfrm>
            <a:off x="4788024" y="8834"/>
            <a:ext cx="2399803" cy="440432"/>
            <a:chOff x="2678" y="611853"/>
            <a:chExt cx="2687835" cy="539846"/>
          </a:xfrm>
        </p:grpSpPr>
        <p:sp>
          <p:nvSpPr>
            <p:cNvPr id="18" name="Richtungspfeil 17"/>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Angriffstypen</a:t>
              </a:r>
            </a:p>
          </p:txBody>
        </p:sp>
      </p:grpSp>
      <p:grpSp>
        <p:nvGrpSpPr>
          <p:cNvPr id="14" name="Gruppieren 13"/>
          <p:cNvGrpSpPr/>
          <p:nvPr/>
        </p:nvGrpSpPr>
        <p:grpSpPr>
          <a:xfrm>
            <a:off x="2339752" y="8834"/>
            <a:ext cx="2687835" cy="440432"/>
            <a:chOff x="2678" y="611853"/>
            <a:chExt cx="2687835" cy="539846"/>
          </a:xfrm>
        </p:grpSpPr>
        <p:sp>
          <p:nvSpPr>
            <p:cNvPr id="15" name="Richtungspfeil 14"/>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114100"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Vorgehen des Angreifers</a:t>
              </a:r>
            </a:p>
          </p:txBody>
        </p:sp>
      </p:grpSp>
      <p:grpSp>
        <p:nvGrpSpPr>
          <p:cNvPr id="26" name="Gruppieren 25"/>
          <p:cNvGrpSpPr/>
          <p:nvPr/>
        </p:nvGrpSpPr>
        <p:grpSpPr>
          <a:xfrm>
            <a:off x="2339752" y="449266"/>
            <a:ext cx="2687835" cy="387446"/>
            <a:chOff x="2678" y="611853"/>
            <a:chExt cx="2687835" cy="539846"/>
          </a:xfrm>
        </p:grpSpPr>
        <p:sp>
          <p:nvSpPr>
            <p:cNvPr id="27" name="Richtungspfeil 2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tx1"/>
                  </a:solidFill>
                </a:rPr>
                <a:t>Beispiele</a:t>
              </a:r>
              <a:endParaRPr lang="de-DE" sz="1400" b="1" kern="1200" dirty="0">
                <a:solidFill>
                  <a:schemeClr val="tx1"/>
                </a:solidFill>
              </a:endParaRPr>
            </a:p>
          </p:txBody>
        </p:sp>
      </p:grpSp>
      <p:sp>
        <p:nvSpPr>
          <p:cNvPr id="5" name="Rectangle 3"/>
          <p:cNvSpPr>
            <a:spLocks noGrp="1" noChangeArrowheads="1"/>
          </p:cNvSpPr>
          <p:nvPr>
            <p:ph type="body" idx="1"/>
          </p:nvPr>
        </p:nvSpPr>
        <p:spPr bwMode="auto">
          <a:xfrm>
            <a:off x="431800" y="1339851"/>
            <a:ext cx="8244656" cy="4465413"/>
          </a:xfrm>
          <a:prstGeom prst="rect">
            <a:avLst/>
          </a:prstGeom>
          <a:noFill/>
        </p:spPr>
        <p:txBody>
          <a:bodyPr/>
          <a:lstStyle/>
          <a:p>
            <a:pPr lvl="1">
              <a:defRPr/>
            </a:pPr>
            <a:r>
              <a:rPr lang="de-DE" b="0" i="0" u="none" dirty="0" smtClean="0">
                <a:latin typeface="Arial"/>
                <a:ea typeface="Arial"/>
              </a:rPr>
              <a:t>Phishing mit </a:t>
            </a:r>
            <a:r>
              <a:rPr lang="de-DE" b="0" i="0" u="none" dirty="0" err="1" smtClean="0">
                <a:latin typeface="Arial"/>
                <a:ea typeface="Arial"/>
              </a:rPr>
              <a:t>Oauth</a:t>
            </a:r>
            <a:r>
              <a:rPr lang="de-DE" b="0" i="0" u="none" dirty="0" smtClean="0">
                <a:latin typeface="Arial"/>
                <a:ea typeface="Arial"/>
              </a:rPr>
              <a:t> (Web-Dienste)</a:t>
            </a:r>
            <a:endParaRPr dirty="0">
              <a:latin typeface="Arial"/>
              <a:ea typeface="Arial"/>
            </a:endParaRPr>
          </a:p>
          <a:p>
            <a:pPr lvl="1">
              <a:defRPr/>
            </a:pPr>
            <a:endParaRPr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marL="1587" lvl="1" indent="0">
              <a:buNone/>
              <a:defRPr/>
            </a:pPr>
            <a:endParaRPr sz="2800" dirty="0">
              <a:latin typeface="Arial"/>
              <a:ea typeface="Arial"/>
            </a:endParaRPr>
          </a:p>
          <a:p>
            <a:pPr lvl="0">
              <a:defRPr/>
            </a:pPr>
            <a:r>
              <a:rPr sz="1400" dirty="0">
                <a:latin typeface="Arial"/>
                <a:ea typeface="Arial"/>
              </a:rPr>
              <a:t>                                                                                           </a:t>
            </a:r>
            <a:br>
              <a:rPr sz="1400" dirty="0">
                <a:latin typeface="Arial"/>
                <a:ea typeface="Arial"/>
              </a:rPr>
            </a:br>
            <a:endParaRPr dirty="0">
              <a:latin typeface="Arial"/>
              <a:ea typeface="Arial"/>
            </a:endParaRPr>
          </a:p>
          <a:p>
            <a:pPr>
              <a:defRPr/>
            </a:pPr>
            <a:endParaRPr sz="1400" dirty="0">
              <a:latin typeface="Arial"/>
              <a:ea typeface="Arial"/>
            </a:endParaRPr>
          </a:p>
        </p:txBody>
      </p:sp>
      <p:grpSp>
        <p:nvGrpSpPr>
          <p:cNvPr id="11" name="Gruppieren 10"/>
          <p:cNvGrpSpPr/>
          <p:nvPr/>
        </p:nvGrpSpPr>
        <p:grpSpPr>
          <a:xfrm>
            <a:off x="11956" y="8834"/>
            <a:ext cx="2543819" cy="440432"/>
            <a:chOff x="2678" y="611853"/>
            <a:chExt cx="2687835" cy="539846"/>
          </a:xfrm>
        </p:grpSpPr>
        <p:sp>
          <p:nvSpPr>
            <p:cNvPr id="12" name="Richtungspfeil 11"/>
            <p:cNvSpPr/>
            <p:nvPr/>
          </p:nvSpPr>
          <p:spPr>
            <a:xfrm>
              <a:off x="2678" y="611853"/>
              <a:ext cx="2687835" cy="539846"/>
            </a:xfrm>
            <a:prstGeom prst="homePlate">
              <a:avLst/>
            </a:prstGeom>
            <a:solidFill>
              <a:srgbClr val="6D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Was ist Phishing?</a:t>
              </a:r>
            </a:p>
          </p:txBody>
        </p:sp>
      </p:grpSp>
      <p:grpSp>
        <p:nvGrpSpPr>
          <p:cNvPr id="23" name="Gruppieren 22"/>
          <p:cNvGrpSpPr/>
          <p:nvPr/>
        </p:nvGrpSpPr>
        <p:grpSpPr>
          <a:xfrm>
            <a:off x="11958" y="449266"/>
            <a:ext cx="2552874" cy="387446"/>
            <a:chOff x="2678" y="611853"/>
            <a:chExt cx="2687835" cy="539846"/>
          </a:xfrm>
        </p:grpSpPr>
        <p:sp>
          <p:nvSpPr>
            <p:cNvPr id="24" name="Richtungspfeil 23"/>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3" name="Rechteck 2">
            <a:hlinkClick r:id="rId3" action="ppaction://hlinksldjump"/>
          </p:cNvPr>
          <p:cNvSpPr/>
          <p:nvPr/>
        </p:nvSpPr>
        <p:spPr>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9" name="Rechteck 28">
            <a:hlinkClick r:id="rId4"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0" name="Rechteck 29">
            <a:hlinkClick r:id="rId5"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1" name="Rechteck 30">
            <a:hlinkClick r:id="rId6"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2" name="Rechteck 31">
            <a:hlinkClick r:id="rId3"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3" name="Rechteck 32">
            <a:hlinkClick r:id="rId7" action="ppaction://hlinksldjump"/>
          </p:cNvPr>
          <p:cNvSpPr/>
          <p:nvPr/>
        </p:nvSpPr>
        <p:spPr bwMode="auto">
          <a:xfrm>
            <a:off x="2512531" y="458777"/>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8"/>
          <a:stretch>
            <a:fillRect/>
          </a:stretch>
        </p:blipFill>
        <p:spPr>
          <a:xfrm>
            <a:off x="431799" y="1736675"/>
            <a:ext cx="4408525" cy="4114835"/>
          </a:xfrm>
          <a:prstGeom prst="rect">
            <a:avLst/>
          </a:prstGeom>
        </p:spPr>
      </p:pic>
      <p:pic>
        <p:nvPicPr>
          <p:cNvPr id="4" name="Grafik 3"/>
          <p:cNvPicPr>
            <a:picLocks noChangeAspect="1"/>
          </p:cNvPicPr>
          <p:nvPr/>
        </p:nvPicPr>
        <p:blipFill>
          <a:blip r:embed="rId9"/>
          <a:stretch>
            <a:fillRect/>
          </a:stretch>
        </p:blipFill>
        <p:spPr>
          <a:xfrm>
            <a:off x="4821772" y="1736676"/>
            <a:ext cx="3422636" cy="3962192"/>
          </a:xfrm>
          <a:prstGeom prst="rect">
            <a:avLst/>
          </a:prstGeom>
        </p:spPr>
      </p:pic>
    </p:spTree>
    <p:extLst>
      <p:ext uri="{BB962C8B-B14F-4D97-AF65-F5344CB8AC3E}">
        <p14:creationId xmlns:p14="http://schemas.microsoft.com/office/powerpoint/2010/main" val="163574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0" name="Gruppieren 19"/>
          <p:cNvGrpSpPr/>
          <p:nvPr/>
        </p:nvGrpSpPr>
        <p:grpSpPr>
          <a:xfrm>
            <a:off x="6843662" y="8834"/>
            <a:ext cx="2768898" cy="440432"/>
            <a:chOff x="-101924" y="611853"/>
            <a:chExt cx="2768898" cy="539846"/>
          </a:xfrm>
        </p:grpSpPr>
        <p:sp>
          <p:nvSpPr>
            <p:cNvPr id="21" name="Richtungspfeil 20"/>
            <p:cNvSpPr/>
            <p:nvPr/>
          </p:nvSpPr>
          <p:spPr>
            <a:xfrm>
              <a:off x="-20861"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ichtungspfeil 4"/>
            <p:cNvSpPr/>
            <p:nvPr/>
          </p:nvSpPr>
          <p:spPr>
            <a:xfrm>
              <a:off x="-101924"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Schutzmaßnahmen</a:t>
              </a:r>
            </a:p>
          </p:txBody>
        </p:sp>
      </p:grpSp>
      <p:grpSp>
        <p:nvGrpSpPr>
          <p:cNvPr id="17" name="Gruppieren 16"/>
          <p:cNvGrpSpPr/>
          <p:nvPr/>
        </p:nvGrpSpPr>
        <p:grpSpPr>
          <a:xfrm>
            <a:off x="4788024" y="8834"/>
            <a:ext cx="2399803" cy="440432"/>
            <a:chOff x="2678" y="611853"/>
            <a:chExt cx="2687835" cy="539846"/>
          </a:xfrm>
        </p:grpSpPr>
        <p:sp>
          <p:nvSpPr>
            <p:cNvPr id="18" name="Richtungspfeil 17"/>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Angriffstypen</a:t>
              </a:r>
            </a:p>
          </p:txBody>
        </p:sp>
      </p:grpSp>
      <p:grpSp>
        <p:nvGrpSpPr>
          <p:cNvPr id="14" name="Gruppieren 13"/>
          <p:cNvGrpSpPr/>
          <p:nvPr/>
        </p:nvGrpSpPr>
        <p:grpSpPr>
          <a:xfrm>
            <a:off x="2339752" y="8834"/>
            <a:ext cx="2687835" cy="440432"/>
            <a:chOff x="2678" y="611853"/>
            <a:chExt cx="2687835" cy="539846"/>
          </a:xfrm>
        </p:grpSpPr>
        <p:sp>
          <p:nvSpPr>
            <p:cNvPr id="15" name="Richtungspfeil 14"/>
            <p:cNvSpPr/>
            <p:nvPr/>
          </p:nvSpPr>
          <p:spPr>
            <a:xfrm>
              <a:off x="2678" y="611853"/>
              <a:ext cx="2687835" cy="539846"/>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ichtungspfeil 4"/>
            <p:cNvSpPr/>
            <p:nvPr/>
          </p:nvSpPr>
          <p:spPr>
            <a:xfrm>
              <a:off x="114100"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Vorgehen des Angreifers</a:t>
              </a:r>
            </a:p>
          </p:txBody>
        </p:sp>
      </p:grpSp>
      <p:grpSp>
        <p:nvGrpSpPr>
          <p:cNvPr id="26" name="Gruppieren 25"/>
          <p:cNvGrpSpPr/>
          <p:nvPr/>
        </p:nvGrpSpPr>
        <p:grpSpPr>
          <a:xfrm>
            <a:off x="2339752" y="449266"/>
            <a:ext cx="2687835" cy="387446"/>
            <a:chOff x="2678" y="611853"/>
            <a:chExt cx="2687835" cy="539846"/>
          </a:xfrm>
        </p:grpSpPr>
        <p:sp>
          <p:nvSpPr>
            <p:cNvPr id="27" name="Richtungspfeil 26"/>
            <p:cNvSpPr/>
            <p:nvPr/>
          </p:nvSpPr>
          <p:spPr>
            <a:xfrm>
              <a:off x="2678" y="611853"/>
              <a:ext cx="2687835" cy="539846"/>
            </a:xfrm>
            <a:prstGeom prst="homePlate">
              <a:avLst/>
            </a:prstGeom>
            <a:solidFill>
              <a:srgbClr val="FC9A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tx1"/>
                  </a:solidFill>
                </a:rPr>
                <a:t>Beispiele</a:t>
              </a:r>
              <a:endParaRPr lang="de-DE" sz="1400" b="1" kern="1200" dirty="0">
                <a:solidFill>
                  <a:schemeClr val="tx1"/>
                </a:solidFill>
              </a:endParaRPr>
            </a:p>
          </p:txBody>
        </p:sp>
      </p:grpSp>
      <p:sp>
        <p:nvSpPr>
          <p:cNvPr id="5" name="Rectangle 3"/>
          <p:cNvSpPr>
            <a:spLocks noGrp="1" noChangeArrowheads="1"/>
          </p:cNvSpPr>
          <p:nvPr>
            <p:ph type="body" idx="1"/>
          </p:nvPr>
        </p:nvSpPr>
        <p:spPr bwMode="auto">
          <a:xfrm>
            <a:off x="431800" y="1339851"/>
            <a:ext cx="8244656" cy="4465413"/>
          </a:xfrm>
          <a:prstGeom prst="rect">
            <a:avLst/>
          </a:prstGeom>
          <a:noFill/>
        </p:spPr>
        <p:txBody>
          <a:bodyPr/>
          <a:lstStyle/>
          <a:p>
            <a:pPr lvl="1">
              <a:defRPr/>
            </a:pPr>
            <a:r>
              <a:rPr lang="de-DE" b="0" i="0" u="none" dirty="0" smtClean="0">
                <a:latin typeface="Arial"/>
                <a:ea typeface="Arial"/>
              </a:rPr>
              <a:t>Dynamite-Phishing (Beispiel: Emotet)</a:t>
            </a:r>
            <a:endParaRPr dirty="0">
              <a:latin typeface="Arial"/>
              <a:ea typeface="Arial"/>
            </a:endParaRPr>
          </a:p>
          <a:p>
            <a:pPr lvl="1">
              <a:defRPr/>
            </a:pPr>
            <a:endParaRPr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lvl="1">
              <a:defRPr/>
            </a:pPr>
            <a:endParaRPr sz="1400" dirty="0">
              <a:latin typeface="Arial"/>
              <a:ea typeface="Arial"/>
            </a:endParaRPr>
          </a:p>
          <a:p>
            <a:pPr marL="1587" lvl="1" indent="0">
              <a:buNone/>
              <a:defRPr/>
            </a:pPr>
            <a:endParaRPr sz="2800" dirty="0">
              <a:latin typeface="Arial"/>
              <a:ea typeface="Arial"/>
            </a:endParaRPr>
          </a:p>
          <a:p>
            <a:pPr lvl="0">
              <a:defRPr/>
            </a:pPr>
            <a:r>
              <a:rPr sz="1400" dirty="0">
                <a:latin typeface="Arial"/>
                <a:ea typeface="Arial"/>
              </a:rPr>
              <a:t>                                                                                           </a:t>
            </a:r>
            <a:br>
              <a:rPr sz="1400" dirty="0">
                <a:latin typeface="Arial"/>
                <a:ea typeface="Arial"/>
              </a:rPr>
            </a:br>
            <a:endParaRPr dirty="0">
              <a:latin typeface="Arial"/>
              <a:ea typeface="Arial"/>
            </a:endParaRPr>
          </a:p>
          <a:p>
            <a:pPr>
              <a:defRPr/>
            </a:pPr>
            <a:endParaRPr sz="1400" dirty="0">
              <a:latin typeface="Arial"/>
              <a:ea typeface="Arial"/>
            </a:endParaRPr>
          </a:p>
        </p:txBody>
      </p:sp>
      <p:grpSp>
        <p:nvGrpSpPr>
          <p:cNvPr id="11" name="Gruppieren 10"/>
          <p:cNvGrpSpPr/>
          <p:nvPr/>
        </p:nvGrpSpPr>
        <p:grpSpPr>
          <a:xfrm>
            <a:off x="11956" y="8834"/>
            <a:ext cx="2543819" cy="440432"/>
            <a:chOff x="2678" y="611853"/>
            <a:chExt cx="2687835" cy="539846"/>
          </a:xfrm>
        </p:grpSpPr>
        <p:sp>
          <p:nvSpPr>
            <p:cNvPr id="12" name="Richtungspfeil 11"/>
            <p:cNvSpPr/>
            <p:nvPr/>
          </p:nvSpPr>
          <p:spPr>
            <a:xfrm>
              <a:off x="2678" y="611853"/>
              <a:ext cx="2687835" cy="539846"/>
            </a:xfrm>
            <a:prstGeom prst="homePlate">
              <a:avLst/>
            </a:prstGeom>
            <a:solidFill>
              <a:srgbClr val="6D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t>Was ist Phishing?</a:t>
              </a:r>
            </a:p>
          </p:txBody>
        </p:sp>
      </p:grpSp>
      <p:grpSp>
        <p:nvGrpSpPr>
          <p:cNvPr id="23" name="Gruppieren 22"/>
          <p:cNvGrpSpPr/>
          <p:nvPr/>
        </p:nvGrpSpPr>
        <p:grpSpPr>
          <a:xfrm>
            <a:off x="11958" y="449266"/>
            <a:ext cx="2552874" cy="387446"/>
            <a:chOff x="2678" y="611853"/>
            <a:chExt cx="2687835" cy="539846"/>
          </a:xfrm>
        </p:grpSpPr>
        <p:sp>
          <p:nvSpPr>
            <p:cNvPr id="24" name="Richtungspfeil 23"/>
            <p:cNvSpPr/>
            <p:nvPr/>
          </p:nvSpPr>
          <p:spPr>
            <a:xfrm>
              <a:off x="2678" y="611853"/>
              <a:ext cx="2687835" cy="539846"/>
            </a:xfrm>
            <a:prstGeom prst="homePlate">
              <a:avLst/>
            </a:prstGeom>
            <a:solidFill>
              <a:srgbClr val="FA6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ichtungspfeil 4"/>
            <p:cNvSpPr/>
            <p:nvPr/>
          </p:nvSpPr>
          <p:spPr>
            <a:xfrm>
              <a:off x="2678" y="611853"/>
              <a:ext cx="2552874" cy="53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rPr>
                <a:t>Definition</a:t>
              </a:r>
            </a:p>
          </p:txBody>
        </p:sp>
      </p:grpSp>
      <p:sp>
        <p:nvSpPr>
          <p:cNvPr id="3" name="Rechteck 2">
            <a:hlinkClick r:id="rId3" action="ppaction://hlinksldjump"/>
          </p:cNvPr>
          <p:cNvSpPr/>
          <p:nvPr/>
        </p:nvSpPr>
        <p:spPr>
          <a:xfrm>
            <a:off x="11958"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9" name="Rechteck 28">
            <a:hlinkClick r:id="rId4" action="ppaction://hlinksldjump"/>
          </p:cNvPr>
          <p:cNvSpPr/>
          <p:nvPr/>
        </p:nvSpPr>
        <p:spPr bwMode="auto">
          <a:xfrm>
            <a:off x="2519772" y="8834"/>
            <a:ext cx="2327794"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0" name="Rechteck 29">
            <a:hlinkClick r:id="rId5" action="ppaction://hlinksldjump"/>
          </p:cNvPr>
          <p:cNvSpPr/>
          <p:nvPr/>
        </p:nvSpPr>
        <p:spPr bwMode="auto">
          <a:xfrm>
            <a:off x="4892626"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1" name="Rechteck 30">
            <a:hlinkClick r:id="rId6" action="ppaction://hlinksldjump"/>
          </p:cNvPr>
          <p:cNvSpPr/>
          <p:nvPr/>
        </p:nvSpPr>
        <p:spPr bwMode="auto">
          <a:xfrm>
            <a:off x="7187827" y="8834"/>
            <a:ext cx="2032099" cy="440432"/>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2" name="Rechteck 31">
            <a:hlinkClick r:id="rId3" action="ppaction://hlinksldjump"/>
          </p:cNvPr>
          <p:cNvSpPr/>
          <p:nvPr/>
        </p:nvSpPr>
        <p:spPr bwMode="auto">
          <a:xfrm>
            <a:off x="24424" y="468288"/>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33" name="Rechteck 32">
            <a:hlinkClick r:id="rId7" action="ppaction://hlinksldjump"/>
          </p:cNvPr>
          <p:cNvSpPr/>
          <p:nvPr/>
        </p:nvSpPr>
        <p:spPr bwMode="auto">
          <a:xfrm>
            <a:off x="2512531" y="458777"/>
            <a:ext cx="2327794" cy="368424"/>
          </a:xfrm>
          <a:prstGeom prst="rect">
            <a:avLst/>
          </a:prstGeom>
          <a:no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8"/>
          <a:stretch>
            <a:fillRect/>
          </a:stretch>
        </p:blipFill>
        <p:spPr>
          <a:xfrm>
            <a:off x="431800" y="1628800"/>
            <a:ext cx="8501858" cy="3960440"/>
          </a:xfrm>
          <a:prstGeom prst="rect">
            <a:avLst/>
          </a:prstGeom>
        </p:spPr>
      </p:pic>
      <p:sp>
        <p:nvSpPr>
          <p:cNvPr id="7" name="Pfeil nach links 6"/>
          <p:cNvSpPr/>
          <p:nvPr/>
        </p:nvSpPr>
        <p:spPr>
          <a:xfrm>
            <a:off x="3727611" y="4005064"/>
            <a:ext cx="1708485" cy="216024"/>
          </a:xfrm>
          <a:prstGeom prst="leftArrow">
            <a:avLst/>
          </a:prstGeom>
          <a:solidFill>
            <a:schemeClr val="accent1"/>
          </a:solidFill>
          <a:ln w="190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smtClean="0"/>
          </a:p>
        </p:txBody>
      </p:sp>
    </p:spTree>
    <p:extLst>
      <p:ext uri="{BB962C8B-B14F-4D97-AF65-F5344CB8AC3E}">
        <p14:creationId xmlns:p14="http://schemas.microsoft.com/office/powerpoint/2010/main" val="2558999471"/>
      </p:ext>
    </p:extLst>
  </p:cSld>
  <p:clrMapOvr>
    <a:masterClrMapping/>
  </p:clrMapOvr>
</p:sld>
</file>

<file path=ppt/theme/theme1.xml><?xml version="1.0" encoding="utf-8"?>
<a:theme xmlns:a="http://schemas.openxmlformats.org/drawingml/2006/main" name="TUBraunschweig_PPT2007_Folienpool_pptx">
  <a:themeElements>
    <a:clrScheme name="TU Braunschweig">
      <a:dk1>
        <a:srgbClr val="000000"/>
      </a:dk1>
      <a:lt1>
        <a:srgbClr val="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fontScheme name="Standarddesign">
      <a:majorFont>
        <a:latin typeface="Arial"/>
        <a:ea typeface=""/>
        <a:cs typeface=""/>
      </a:majorFont>
      <a:minorFont>
        <a:latin typeface="Arial"/>
        <a:ea typeface=""/>
        <a:cs typeface=""/>
      </a:minorFont>
    </a:fontScheme>
    <a:fmtScheme name="Galathe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dirty="0" smtClean="0"/>
        </a:defPPr>
      </a:lstStyle>
      <a:style>
        <a:lnRef idx="2">
          <a:schemeClr val="accent5">
            <a:shade val="50000"/>
          </a:schemeClr>
        </a:lnRef>
        <a:fillRef idx="1">
          <a:schemeClr val="accent5"/>
        </a:fillRef>
        <a:effectRef idx="0">
          <a:schemeClr val="accent5"/>
        </a:effectRef>
        <a:fontRef idx="minor">
          <a:schemeClr val="lt1"/>
        </a:fontRef>
      </a:style>
    </a:spDef>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TUBraunschweig_PPT2007_Folienpool_pptx 1">
        <a:dk1>
          <a:srgbClr val="000000"/>
        </a:dk1>
        <a:lt1>
          <a:srgbClr val="FFFFFF"/>
        </a:lt1>
        <a:dk2>
          <a:srgbClr val="000000"/>
        </a:dk2>
        <a:lt2>
          <a:srgbClr val="DDDDDD"/>
        </a:lt2>
        <a:accent1>
          <a:srgbClr val="BE1E3C"/>
        </a:accent1>
        <a:accent2>
          <a:srgbClr val="4DA6CB"/>
        </a:accent2>
        <a:accent3>
          <a:srgbClr val="FFFFFF"/>
        </a:accent3>
        <a:accent4>
          <a:srgbClr val="000000"/>
        </a:accent4>
        <a:accent5>
          <a:srgbClr val="DBABAF"/>
        </a:accent5>
        <a:accent6>
          <a:srgbClr val="4596B8"/>
        </a:accent6>
        <a:hlink>
          <a:srgbClr val="BE1E3C"/>
        </a:hlink>
        <a:folHlink>
          <a:srgbClr val="7600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4489</Words>
  <Application>Microsoft Office PowerPoint</Application>
  <PresentationFormat>Bildschirmpräsentation (4:3)</PresentationFormat>
  <Paragraphs>872</Paragraphs>
  <Slides>72</Slides>
  <Notes>64</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72</vt:i4>
      </vt:variant>
    </vt:vector>
  </HeadingPairs>
  <TitlesOfParts>
    <vt:vector size="76" baseType="lpstr">
      <vt:lpstr>Arial</vt:lpstr>
      <vt:lpstr>LiberationSans</vt:lpstr>
      <vt:lpstr>Wingdings</vt:lpstr>
      <vt:lpstr>TUBraunschweig_PPT2007_Folienpool_pptx</vt:lpstr>
      <vt:lpstr>Gefahren bei E-Mails und ihre Abwehr  – Was jede*r von uns tun kann…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Weitere Infos: https://studip.tu-braunschweig.de/seminar_main.php?auswahl=bc863707104006d8b2c63d11f6a60ed0  https://www.tu-braunschweig.de/ciso   und beim IT-Service-Desk des Gauß-IT-Zentrums Tel. +49.531.391.55555  it-service-desk@tu-braunschweig.de            https://www.tu-braunschweig.de/it/service-desk </vt:lpstr>
      <vt:lpstr>Vielen Dank für Ihre Aufmerksamkeit </vt:lpstr>
      <vt:lpstr>PowerPoint-Präsentation</vt:lpstr>
      <vt:lpstr>Anti-Phishing </vt:lpstr>
    </vt:vector>
  </TitlesOfParts>
  <Manager>Dr. Christian Böttger</Manager>
  <Company>TU Braunschweig, Gauß-IT-Zentrum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Anti-Phishing</dc:title>
  <dc:subject>Anti-Psishing (ECSM 2017)</dc:subject>
  <dc:creator>Yasin Piri, Christian Kühn</dc:creator>
  <cp:lastModifiedBy>chrboett</cp:lastModifiedBy>
  <cp:revision>130</cp:revision>
  <cp:lastPrinted>2017-11-22T15:13:23Z</cp:lastPrinted>
  <dcterms:created xsi:type="dcterms:W3CDTF">2016-09-14T12:29:38Z</dcterms:created>
  <dcterms:modified xsi:type="dcterms:W3CDTF">2024-11-01T11:41:10Z</dcterms:modified>
</cp:coreProperties>
</file>